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Lst>
  <p:notesMasterIdLst>
    <p:notesMasterId r:id="rId168"/>
  </p:notesMasterIdLst>
  <p:handoutMasterIdLst>
    <p:handoutMasterId r:id="rId169"/>
  </p:handoutMasterIdLst>
  <p:sldIdLst>
    <p:sldId id="256" r:id="rId5"/>
    <p:sldId id="464" r:id="rId6"/>
    <p:sldId id="465" r:id="rId7"/>
    <p:sldId id="467" r:id="rId8"/>
    <p:sldId id="672" r:id="rId9"/>
    <p:sldId id="680" r:id="rId10"/>
    <p:sldId id="688" r:id="rId11"/>
    <p:sldId id="689" r:id="rId12"/>
    <p:sldId id="690" r:id="rId13"/>
    <p:sldId id="691" r:id="rId14"/>
    <p:sldId id="692" r:id="rId15"/>
    <p:sldId id="693" r:id="rId16"/>
    <p:sldId id="687" r:id="rId17"/>
    <p:sldId id="686" r:id="rId18"/>
    <p:sldId id="694" r:id="rId19"/>
    <p:sldId id="695" r:id="rId20"/>
    <p:sldId id="696" r:id="rId21"/>
    <p:sldId id="697" r:id="rId22"/>
    <p:sldId id="698" r:id="rId23"/>
    <p:sldId id="699" r:id="rId24"/>
    <p:sldId id="700" r:id="rId25"/>
    <p:sldId id="703" r:id="rId26"/>
    <p:sldId id="702" r:id="rId27"/>
    <p:sldId id="701" r:id="rId28"/>
    <p:sldId id="704" r:id="rId29"/>
    <p:sldId id="705" r:id="rId30"/>
    <p:sldId id="706" r:id="rId31"/>
    <p:sldId id="707" r:id="rId32"/>
    <p:sldId id="708" r:id="rId33"/>
    <p:sldId id="709" r:id="rId34"/>
    <p:sldId id="710" r:id="rId35"/>
    <p:sldId id="711" r:id="rId36"/>
    <p:sldId id="712" r:id="rId37"/>
    <p:sldId id="713" r:id="rId38"/>
    <p:sldId id="714" r:id="rId39"/>
    <p:sldId id="715" r:id="rId40"/>
    <p:sldId id="716" r:id="rId41"/>
    <p:sldId id="717" r:id="rId42"/>
    <p:sldId id="718" r:id="rId43"/>
    <p:sldId id="719" r:id="rId44"/>
    <p:sldId id="720" r:id="rId45"/>
    <p:sldId id="721" r:id="rId46"/>
    <p:sldId id="722" r:id="rId47"/>
    <p:sldId id="723" r:id="rId48"/>
    <p:sldId id="724" r:id="rId49"/>
    <p:sldId id="725" r:id="rId50"/>
    <p:sldId id="727" r:id="rId51"/>
    <p:sldId id="726" r:id="rId52"/>
    <p:sldId id="728" r:id="rId53"/>
    <p:sldId id="729" r:id="rId54"/>
    <p:sldId id="730" r:id="rId55"/>
    <p:sldId id="731" r:id="rId56"/>
    <p:sldId id="732" r:id="rId57"/>
    <p:sldId id="733" r:id="rId58"/>
    <p:sldId id="734" r:id="rId59"/>
    <p:sldId id="735" r:id="rId60"/>
    <p:sldId id="736" r:id="rId61"/>
    <p:sldId id="737" r:id="rId62"/>
    <p:sldId id="738" r:id="rId63"/>
    <p:sldId id="739" r:id="rId64"/>
    <p:sldId id="740" r:id="rId65"/>
    <p:sldId id="741" r:id="rId66"/>
    <p:sldId id="742" r:id="rId67"/>
    <p:sldId id="743" r:id="rId68"/>
    <p:sldId id="744" r:id="rId69"/>
    <p:sldId id="745" r:id="rId70"/>
    <p:sldId id="746" r:id="rId71"/>
    <p:sldId id="747" r:id="rId72"/>
    <p:sldId id="748" r:id="rId73"/>
    <p:sldId id="749" r:id="rId74"/>
    <p:sldId id="750" r:id="rId75"/>
    <p:sldId id="751" r:id="rId76"/>
    <p:sldId id="752" r:id="rId77"/>
    <p:sldId id="753" r:id="rId78"/>
    <p:sldId id="754" r:id="rId79"/>
    <p:sldId id="755" r:id="rId80"/>
    <p:sldId id="756" r:id="rId81"/>
    <p:sldId id="757" r:id="rId82"/>
    <p:sldId id="758" r:id="rId83"/>
    <p:sldId id="759" r:id="rId84"/>
    <p:sldId id="760" r:id="rId85"/>
    <p:sldId id="761" r:id="rId86"/>
    <p:sldId id="762" r:id="rId87"/>
    <p:sldId id="763" r:id="rId88"/>
    <p:sldId id="764" r:id="rId89"/>
    <p:sldId id="765" r:id="rId90"/>
    <p:sldId id="766" r:id="rId91"/>
    <p:sldId id="767" r:id="rId92"/>
    <p:sldId id="768" r:id="rId93"/>
    <p:sldId id="769" r:id="rId94"/>
    <p:sldId id="770" r:id="rId95"/>
    <p:sldId id="771" r:id="rId96"/>
    <p:sldId id="772" r:id="rId97"/>
    <p:sldId id="773" r:id="rId98"/>
    <p:sldId id="774" r:id="rId99"/>
    <p:sldId id="775" r:id="rId100"/>
    <p:sldId id="776" r:id="rId101"/>
    <p:sldId id="777" r:id="rId102"/>
    <p:sldId id="778" r:id="rId103"/>
    <p:sldId id="779" r:id="rId104"/>
    <p:sldId id="780" r:id="rId105"/>
    <p:sldId id="781" r:id="rId106"/>
    <p:sldId id="782" r:id="rId107"/>
    <p:sldId id="783" r:id="rId108"/>
    <p:sldId id="784" r:id="rId109"/>
    <p:sldId id="785" r:id="rId110"/>
    <p:sldId id="786" r:id="rId111"/>
    <p:sldId id="787" r:id="rId112"/>
    <p:sldId id="789" r:id="rId113"/>
    <p:sldId id="790" r:id="rId114"/>
    <p:sldId id="791" r:id="rId115"/>
    <p:sldId id="792" r:id="rId116"/>
    <p:sldId id="793" r:id="rId117"/>
    <p:sldId id="794" r:id="rId118"/>
    <p:sldId id="795" r:id="rId119"/>
    <p:sldId id="796" r:id="rId120"/>
    <p:sldId id="797" r:id="rId121"/>
    <p:sldId id="798" r:id="rId122"/>
    <p:sldId id="799" r:id="rId123"/>
    <p:sldId id="800" r:id="rId124"/>
    <p:sldId id="801" r:id="rId125"/>
    <p:sldId id="802" r:id="rId126"/>
    <p:sldId id="803" r:id="rId127"/>
    <p:sldId id="804" r:id="rId128"/>
    <p:sldId id="805" r:id="rId129"/>
    <p:sldId id="806" r:id="rId130"/>
    <p:sldId id="807" r:id="rId131"/>
    <p:sldId id="808" r:id="rId132"/>
    <p:sldId id="809" r:id="rId133"/>
    <p:sldId id="810" r:id="rId134"/>
    <p:sldId id="811" r:id="rId135"/>
    <p:sldId id="812" r:id="rId136"/>
    <p:sldId id="813" r:id="rId137"/>
    <p:sldId id="814" r:id="rId138"/>
    <p:sldId id="815" r:id="rId139"/>
    <p:sldId id="816" r:id="rId140"/>
    <p:sldId id="817" r:id="rId141"/>
    <p:sldId id="818" r:id="rId142"/>
    <p:sldId id="819" r:id="rId143"/>
    <p:sldId id="820" r:id="rId144"/>
    <p:sldId id="821" r:id="rId145"/>
    <p:sldId id="822" r:id="rId146"/>
    <p:sldId id="823" r:id="rId147"/>
    <p:sldId id="824" r:id="rId148"/>
    <p:sldId id="825" r:id="rId149"/>
    <p:sldId id="826" r:id="rId150"/>
    <p:sldId id="827" r:id="rId151"/>
    <p:sldId id="828" r:id="rId152"/>
    <p:sldId id="830" r:id="rId153"/>
    <p:sldId id="831" r:id="rId154"/>
    <p:sldId id="832" r:id="rId155"/>
    <p:sldId id="833" r:id="rId156"/>
    <p:sldId id="834" r:id="rId157"/>
    <p:sldId id="835" r:id="rId158"/>
    <p:sldId id="836" r:id="rId159"/>
    <p:sldId id="837" r:id="rId160"/>
    <p:sldId id="838" r:id="rId161"/>
    <p:sldId id="839" r:id="rId162"/>
    <p:sldId id="840" r:id="rId163"/>
    <p:sldId id="841" r:id="rId164"/>
    <p:sldId id="842" r:id="rId165"/>
    <p:sldId id="843" r:id="rId166"/>
    <p:sldId id="844" r:id="rId167"/>
  </p:sldIdLst>
  <p:sldSz cx="9144000" cy="6858000" type="screen4x3"/>
  <p:notesSz cx="9928225" cy="6797675"/>
  <p:custDataLst>
    <p:tags r:id="rId170"/>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deroth" initials="E" lastIdx="3" clrIdx="0">
    <p:extLst>
      <p:ext uri="{19B8F6BF-5375-455C-9EA6-DF929625EA0E}">
        <p15:presenceInfo xmlns:p15="http://schemas.microsoft.com/office/powerpoint/2012/main" userId="Endero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CF2E1"/>
    <a:srgbClr val="FFFF71"/>
    <a:srgbClr val="FBABAB"/>
    <a:srgbClr val="F2AEB4"/>
    <a:srgbClr val="984807"/>
    <a:srgbClr val="F2FBE5"/>
    <a:srgbClr val="FEF1E0"/>
    <a:srgbClr val="EBF4F9"/>
    <a:srgbClr val="FEF864"/>
    <a:srgbClr val="FCF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78" autoAdjust="0"/>
    <p:restoredTop sz="95141" autoAdjust="0"/>
  </p:normalViewPr>
  <p:slideViewPr>
    <p:cSldViewPr>
      <p:cViewPr varScale="1">
        <p:scale>
          <a:sx n="82" d="100"/>
          <a:sy n="82" d="100"/>
        </p:scale>
        <p:origin x="1308" y="96"/>
      </p:cViewPr>
      <p:guideLst>
        <p:guide orient="horz" pos="2160"/>
        <p:guide pos="2880"/>
      </p:guideLst>
    </p:cSldViewPr>
  </p:slideViewPr>
  <p:outlineViewPr>
    <p:cViewPr>
      <p:scale>
        <a:sx n="33" d="100"/>
        <a:sy n="33" d="100"/>
      </p:scale>
      <p:origin x="30" y="54030"/>
    </p:cViewPr>
  </p:outlineViewPr>
  <p:notesTextViewPr>
    <p:cViewPr>
      <p:scale>
        <a:sx n="100" d="100"/>
        <a:sy n="100" d="100"/>
      </p:scale>
      <p:origin x="0" y="0"/>
    </p:cViewPr>
  </p:notesTextViewPr>
  <p:sorterViewPr>
    <p:cViewPr>
      <p:scale>
        <a:sx n="100" d="100"/>
        <a:sy n="100" d="100"/>
      </p:scale>
      <p:origin x="0" y="-7734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tags" Target="tags/tag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commentAuthors" Target="commentAuthor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2" Type="http://schemas.openxmlformats.org/officeDocument/2006/relationships/presProps" Target="pres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theme" Target="theme/theme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tableStyles" Target="tableStyle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3313" cy="3398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2594" y="0"/>
            <a:ext cx="4303313" cy="339884"/>
          </a:xfrm>
          <a:prstGeom prst="rect">
            <a:avLst/>
          </a:prstGeom>
        </p:spPr>
        <p:txBody>
          <a:bodyPr vert="horz" lIns="91440" tIns="45720" rIns="91440" bIns="45720" rtlCol="0"/>
          <a:lstStyle>
            <a:lvl1pPr algn="r">
              <a:defRPr sz="1200"/>
            </a:lvl1pPr>
          </a:lstStyle>
          <a:p>
            <a:fld id="{1105C127-53EC-4625-8674-123C41A42ABE}" type="datetimeFigureOut">
              <a:rPr lang="en-GB" smtClean="0"/>
              <a:pPr/>
              <a:t>22/11/2018</a:t>
            </a:fld>
            <a:endParaRPr lang="en-GB"/>
          </a:p>
        </p:txBody>
      </p:sp>
      <p:sp>
        <p:nvSpPr>
          <p:cNvPr id="4" name="Footer Placeholder 3"/>
          <p:cNvSpPr>
            <a:spLocks noGrp="1"/>
          </p:cNvSpPr>
          <p:nvPr>
            <p:ph type="ftr" sz="quarter" idx="2"/>
          </p:nvPr>
        </p:nvSpPr>
        <p:spPr>
          <a:xfrm>
            <a:off x="0" y="6456699"/>
            <a:ext cx="4303313" cy="33988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2594" y="6456699"/>
            <a:ext cx="4303313" cy="339884"/>
          </a:xfrm>
          <a:prstGeom prst="rect">
            <a:avLst/>
          </a:prstGeom>
        </p:spPr>
        <p:txBody>
          <a:bodyPr vert="horz" lIns="91440" tIns="45720" rIns="91440" bIns="45720" rtlCol="0" anchor="b"/>
          <a:lstStyle>
            <a:lvl1pPr algn="r">
              <a:defRPr sz="1200"/>
            </a:lvl1pPr>
          </a:lstStyle>
          <a:p>
            <a:fld id="{2D7700F7-D8A8-45F0-BED4-A73ECE481743}" type="slidenum">
              <a:rPr lang="en-GB" smtClean="0"/>
              <a:pPr/>
              <a:t>‹#›</a:t>
            </a:fld>
            <a:endParaRPr lang="en-GB"/>
          </a:p>
        </p:txBody>
      </p:sp>
    </p:spTree>
    <p:extLst>
      <p:ext uri="{BB962C8B-B14F-4D97-AF65-F5344CB8AC3E}">
        <p14:creationId xmlns:p14="http://schemas.microsoft.com/office/powerpoint/2010/main" val="1206332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2230" cy="339884"/>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dirty="0"/>
          </a:p>
        </p:txBody>
      </p:sp>
      <p:sp>
        <p:nvSpPr>
          <p:cNvPr id="3" name="Date Placeholder 2"/>
          <p:cNvSpPr>
            <a:spLocks noGrp="1"/>
          </p:cNvSpPr>
          <p:nvPr>
            <p:ph type="dt" idx="1"/>
          </p:nvPr>
        </p:nvSpPr>
        <p:spPr>
          <a:xfrm>
            <a:off x="5623699" y="0"/>
            <a:ext cx="4302230" cy="339884"/>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8D4DA8F5-F804-4FB2-8A6B-A884CF09C514}" type="datetimeFigureOut">
              <a:rPr lang="en-US"/>
              <a:pPr>
                <a:defRPr/>
              </a:pPr>
              <a:t>11/22/2018</a:t>
            </a:fld>
            <a:endParaRPr lang="en-GB" dirty="0"/>
          </a:p>
        </p:txBody>
      </p:sp>
      <p:sp>
        <p:nvSpPr>
          <p:cNvPr id="4" name="Slide Image Placeholder 3"/>
          <p:cNvSpPr>
            <a:spLocks noGrp="1" noRot="1" noChangeAspect="1"/>
          </p:cNvSpPr>
          <p:nvPr>
            <p:ph type="sldImg" idx="2"/>
          </p:nvPr>
        </p:nvSpPr>
        <p:spPr>
          <a:xfrm>
            <a:off x="3263900" y="509588"/>
            <a:ext cx="3400425" cy="2549525"/>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992824" y="3228896"/>
            <a:ext cx="7942580" cy="3058954"/>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2" y="6456612"/>
            <a:ext cx="4302230" cy="339884"/>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dirty="0"/>
          </a:p>
        </p:txBody>
      </p:sp>
      <p:sp>
        <p:nvSpPr>
          <p:cNvPr id="7" name="Slide Number Placeholder 6"/>
          <p:cNvSpPr>
            <a:spLocks noGrp="1"/>
          </p:cNvSpPr>
          <p:nvPr>
            <p:ph type="sldNum" sz="quarter" idx="5"/>
          </p:nvPr>
        </p:nvSpPr>
        <p:spPr>
          <a:xfrm>
            <a:off x="5623699" y="6456612"/>
            <a:ext cx="4302230" cy="339884"/>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E6C00DB4-E585-43D3-9A29-E1C42556C769}" type="slidenum">
              <a:rPr lang="en-GB"/>
              <a:pPr>
                <a:defRPr/>
              </a:pPr>
              <a:t>‹#›</a:t>
            </a:fld>
            <a:endParaRPr lang="en-GB" dirty="0"/>
          </a:p>
        </p:txBody>
      </p:sp>
    </p:spTree>
    <p:extLst>
      <p:ext uri="{BB962C8B-B14F-4D97-AF65-F5344CB8AC3E}">
        <p14:creationId xmlns:p14="http://schemas.microsoft.com/office/powerpoint/2010/main" val="31023264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0FBC8F-7200-45DD-A4E3-40F9EE471788}" type="slidenum">
              <a:rPr lang="en-GB"/>
              <a:pPr fontAlgn="base">
                <a:spcBef>
                  <a:spcPct val="0"/>
                </a:spcBef>
                <a:spcAft>
                  <a:spcPct val="0"/>
                </a:spcAft>
              </a:pPr>
              <a:t>1</a:t>
            </a:fld>
            <a:endParaRPr lang="en-GB" dirty="0"/>
          </a:p>
        </p:txBody>
      </p:sp>
    </p:spTree>
    <p:extLst>
      <p:ext uri="{BB962C8B-B14F-4D97-AF65-F5344CB8AC3E}">
        <p14:creationId xmlns:p14="http://schemas.microsoft.com/office/powerpoint/2010/main" val="1033966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a:t>
            </a:fld>
            <a:endParaRPr lang="en-GB" dirty="0"/>
          </a:p>
        </p:txBody>
      </p:sp>
    </p:spTree>
    <p:extLst>
      <p:ext uri="{BB962C8B-B14F-4D97-AF65-F5344CB8AC3E}">
        <p14:creationId xmlns:p14="http://schemas.microsoft.com/office/powerpoint/2010/main" val="47004341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100</a:t>
            </a:fld>
            <a:endParaRPr lang="en-GB" dirty="0"/>
          </a:p>
        </p:txBody>
      </p:sp>
    </p:spTree>
    <p:extLst>
      <p:ext uri="{BB962C8B-B14F-4D97-AF65-F5344CB8AC3E}">
        <p14:creationId xmlns:p14="http://schemas.microsoft.com/office/powerpoint/2010/main" val="291298553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101</a:t>
            </a:fld>
            <a:endParaRPr lang="en-GB" dirty="0"/>
          </a:p>
        </p:txBody>
      </p:sp>
    </p:spTree>
    <p:extLst>
      <p:ext uri="{BB962C8B-B14F-4D97-AF65-F5344CB8AC3E}">
        <p14:creationId xmlns:p14="http://schemas.microsoft.com/office/powerpoint/2010/main" val="58406314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102</a:t>
            </a:fld>
            <a:endParaRPr lang="en-GB" dirty="0"/>
          </a:p>
        </p:txBody>
      </p:sp>
    </p:spTree>
    <p:extLst>
      <p:ext uri="{BB962C8B-B14F-4D97-AF65-F5344CB8AC3E}">
        <p14:creationId xmlns:p14="http://schemas.microsoft.com/office/powerpoint/2010/main" val="413962730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103</a:t>
            </a:fld>
            <a:endParaRPr lang="en-GB" dirty="0"/>
          </a:p>
        </p:txBody>
      </p:sp>
    </p:spTree>
    <p:extLst>
      <p:ext uri="{BB962C8B-B14F-4D97-AF65-F5344CB8AC3E}">
        <p14:creationId xmlns:p14="http://schemas.microsoft.com/office/powerpoint/2010/main" val="252556501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104</a:t>
            </a:fld>
            <a:endParaRPr lang="en-GB" dirty="0"/>
          </a:p>
        </p:txBody>
      </p:sp>
    </p:spTree>
    <p:extLst>
      <p:ext uri="{BB962C8B-B14F-4D97-AF65-F5344CB8AC3E}">
        <p14:creationId xmlns:p14="http://schemas.microsoft.com/office/powerpoint/2010/main" val="194392061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105</a:t>
            </a:fld>
            <a:endParaRPr lang="en-GB" dirty="0"/>
          </a:p>
        </p:txBody>
      </p:sp>
    </p:spTree>
    <p:extLst>
      <p:ext uri="{BB962C8B-B14F-4D97-AF65-F5344CB8AC3E}">
        <p14:creationId xmlns:p14="http://schemas.microsoft.com/office/powerpoint/2010/main" val="100147037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106</a:t>
            </a:fld>
            <a:endParaRPr lang="en-GB" dirty="0"/>
          </a:p>
        </p:txBody>
      </p:sp>
    </p:spTree>
    <p:extLst>
      <p:ext uri="{BB962C8B-B14F-4D97-AF65-F5344CB8AC3E}">
        <p14:creationId xmlns:p14="http://schemas.microsoft.com/office/powerpoint/2010/main" val="50247749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107</a:t>
            </a:fld>
            <a:endParaRPr lang="en-GB" dirty="0"/>
          </a:p>
        </p:txBody>
      </p:sp>
    </p:spTree>
    <p:extLst>
      <p:ext uri="{BB962C8B-B14F-4D97-AF65-F5344CB8AC3E}">
        <p14:creationId xmlns:p14="http://schemas.microsoft.com/office/powerpoint/2010/main" val="135090514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108</a:t>
            </a:fld>
            <a:endParaRPr lang="en-GB" dirty="0"/>
          </a:p>
        </p:txBody>
      </p:sp>
    </p:spTree>
    <p:extLst>
      <p:ext uri="{BB962C8B-B14F-4D97-AF65-F5344CB8AC3E}">
        <p14:creationId xmlns:p14="http://schemas.microsoft.com/office/powerpoint/2010/main" val="352361373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109</a:t>
            </a:fld>
            <a:endParaRPr lang="en-GB" dirty="0"/>
          </a:p>
        </p:txBody>
      </p:sp>
    </p:spTree>
    <p:extLst>
      <p:ext uri="{BB962C8B-B14F-4D97-AF65-F5344CB8AC3E}">
        <p14:creationId xmlns:p14="http://schemas.microsoft.com/office/powerpoint/2010/main" val="4211103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a:t>
            </a:fld>
            <a:endParaRPr lang="en-GB" dirty="0"/>
          </a:p>
        </p:txBody>
      </p:sp>
    </p:spTree>
    <p:extLst>
      <p:ext uri="{BB962C8B-B14F-4D97-AF65-F5344CB8AC3E}">
        <p14:creationId xmlns:p14="http://schemas.microsoft.com/office/powerpoint/2010/main" val="32379231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110</a:t>
            </a:fld>
            <a:endParaRPr lang="en-GB" dirty="0"/>
          </a:p>
        </p:txBody>
      </p:sp>
    </p:spTree>
    <p:extLst>
      <p:ext uri="{BB962C8B-B14F-4D97-AF65-F5344CB8AC3E}">
        <p14:creationId xmlns:p14="http://schemas.microsoft.com/office/powerpoint/2010/main" val="117992147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111</a:t>
            </a:fld>
            <a:endParaRPr lang="en-GB" dirty="0"/>
          </a:p>
        </p:txBody>
      </p:sp>
    </p:spTree>
    <p:extLst>
      <p:ext uri="{BB962C8B-B14F-4D97-AF65-F5344CB8AC3E}">
        <p14:creationId xmlns:p14="http://schemas.microsoft.com/office/powerpoint/2010/main" val="347582817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112</a:t>
            </a:fld>
            <a:endParaRPr lang="en-GB" dirty="0"/>
          </a:p>
        </p:txBody>
      </p:sp>
    </p:spTree>
    <p:extLst>
      <p:ext uri="{BB962C8B-B14F-4D97-AF65-F5344CB8AC3E}">
        <p14:creationId xmlns:p14="http://schemas.microsoft.com/office/powerpoint/2010/main" val="197828515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113</a:t>
            </a:fld>
            <a:endParaRPr lang="en-GB" dirty="0"/>
          </a:p>
        </p:txBody>
      </p:sp>
    </p:spTree>
    <p:extLst>
      <p:ext uri="{BB962C8B-B14F-4D97-AF65-F5344CB8AC3E}">
        <p14:creationId xmlns:p14="http://schemas.microsoft.com/office/powerpoint/2010/main" val="313819343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114</a:t>
            </a:fld>
            <a:endParaRPr lang="en-GB" dirty="0"/>
          </a:p>
        </p:txBody>
      </p:sp>
    </p:spTree>
    <p:extLst>
      <p:ext uri="{BB962C8B-B14F-4D97-AF65-F5344CB8AC3E}">
        <p14:creationId xmlns:p14="http://schemas.microsoft.com/office/powerpoint/2010/main" val="19953693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115</a:t>
            </a:fld>
            <a:endParaRPr lang="en-GB" dirty="0"/>
          </a:p>
        </p:txBody>
      </p:sp>
    </p:spTree>
    <p:extLst>
      <p:ext uri="{BB962C8B-B14F-4D97-AF65-F5344CB8AC3E}">
        <p14:creationId xmlns:p14="http://schemas.microsoft.com/office/powerpoint/2010/main" val="83521186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116</a:t>
            </a:fld>
            <a:endParaRPr lang="en-GB" dirty="0"/>
          </a:p>
        </p:txBody>
      </p:sp>
    </p:spTree>
    <p:extLst>
      <p:ext uri="{BB962C8B-B14F-4D97-AF65-F5344CB8AC3E}">
        <p14:creationId xmlns:p14="http://schemas.microsoft.com/office/powerpoint/2010/main" val="193846822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117</a:t>
            </a:fld>
            <a:endParaRPr lang="en-GB" dirty="0"/>
          </a:p>
        </p:txBody>
      </p:sp>
    </p:spTree>
    <p:extLst>
      <p:ext uri="{BB962C8B-B14F-4D97-AF65-F5344CB8AC3E}">
        <p14:creationId xmlns:p14="http://schemas.microsoft.com/office/powerpoint/2010/main" val="11827791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118</a:t>
            </a:fld>
            <a:endParaRPr lang="en-GB" dirty="0"/>
          </a:p>
        </p:txBody>
      </p:sp>
    </p:spTree>
    <p:extLst>
      <p:ext uri="{BB962C8B-B14F-4D97-AF65-F5344CB8AC3E}">
        <p14:creationId xmlns:p14="http://schemas.microsoft.com/office/powerpoint/2010/main" val="127851397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119</a:t>
            </a:fld>
            <a:endParaRPr lang="en-GB" dirty="0"/>
          </a:p>
        </p:txBody>
      </p:sp>
    </p:spTree>
    <p:extLst>
      <p:ext uri="{BB962C8B-B14F-4D97-AF65-F5344CB8AC3E}">
        <p14:creationId xmlns:p14="http://schemas.microsoft.com/office/powerpoint/2010/main" val="255104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a:t>
            </a:fld>
            <a:endParaRPr lang="en-GB" dirty="0"/>
          </a:p>
        </p:txBody>
      </p:sp>
    </p:spTree>
    <p:extLst>
      <p:ext uri="{BB962C8B-B14F-4D97-AF65-F5344CB8AC3E}">
        <p14:creationId xmlns:p14="http://schemas.microsoft.com/office/powerpoint/2010/main" val="173015606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120</a:t>
            </a:fld>
            <a:endParaRPr lang="en-GB" dirty="0"/>
          </a:p>
        </p:txBody>
      </p:sp>
    </p:spTree>
    <p:extLst>
      <p:ext uri="{BB962C8B-B14F-4D97-AF65-F5344CB8AC3E}">
        <p14:creationId xmlns:p14="http://schemas.microsoft.com/office/powerpoint/2010/main" val="364831390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121</a:t>
            </a:fld>
            <a:endParaRPr lang="en-GB" dirty="0"/>
          </a:p>
        </p:txBody>
      </p:sp>
    </p:spTree>
    <p:extLst>
      <p:ext uri="{BB962C8B-B14F-4D97-AF65-F5344CB8AC3E}">
        <p14:creationId xmlns:p14="http://schemas.microsoft.com/office/powerpoint/2010/main" val="217138452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122</a:t>
            </a:fld>
            <a:endParaRPr lang="en-GB" dirty="0"/>
          </a:p>
        </p:txBody>
      </p:sp>
    </p:spTree>
    <p:extLst>
      <p:ext uri="{BB962C8B-B14F-4D97-AF65-F5344CB8AC3E}">
        <p14:creationId xmlns:p14="http://schemas.microsoft.com/office/powerpoint/2010/main" val="293440662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123</a:t>
            </a:fld>
            <a:endParaRPr lang="en-GB" dirty="0"/>
          </a:p>
        </p:txBody>
      </p:sp>
    </p:spTree>
    <p:extLst>
      <p:ext uri="{BB962C8B-B14F-4D97-AF65-F5344CB8AC3E}">
        <p14:creationId xmlns:p14="http://schemas.microsoft.com/office/powerpoint/2010/main" val="308487009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124</a:t>
            </a:fld>
            <a:endParaRPr lang="en-GB" dirty="0"/>
          </a:p>
        </p:txBody>
      </p:sp>
    </p:spTree>
    <p:extLst>
      <p:ext uri="{BB962C8B-B14F-4D97-AF65-F5344CB8AC3E}">
        <p14:creationId xmlns:p14="http://schemas.microsoft.com/office/powerpoint/2010/main" val="256187370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125</a:t>
            </a:fld>
            <a:endParaRPr lang="en-GB" dirty="0"/>
          </a:p>
        </p:txBody>
      </p:sp>
    </p:spTree>
    <p:extLst>
      <p:ext uri="{BB962C8B-B14F-4D97-AF65-F5344CB8AC3E}">
        <p14:creationId xmlns:p14="http://schemas.microsoft.com/office/powerpoint/2010/main" val="317226755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126</a:t>
            </a:fld>
            <a:endParaRPr lang="en-GB" dirty="0"/>
          </a:p>
        </p:txBody>
      </p:sp>
    </p:spTree>
    <p:extLst>
      <p:ext uri="{BB962C8B-B14F-4D97-AF65-F5344CB8AC3E}">
        <p14:creationId xmlns:p14="http://schemas.microsoft.com/office/powerpoint/2010/main" val="364432032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127</a:t>
            </a:fld>
            <a:endParaRPr lang="en-GB" dirty="0"/>
          </a:p>
        </p:txBody>
      </p:sp>
    </p:spTree>
    <p:extLst>
      <p:ext uri="{BB962C8B-B14F-4D97-AF65-F5344CB8AC3E}">
        <p14:creationId xmlns:p14="http://schemas.microsoft.com/office/powerpoint/2010/main" val="320041490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128</a:t>
            </a:fld>
            <a:endParaRPr lang="en-GB" dirty="0"/>
          </a:p>
        </p:txBody>
      </p:sp>
    </p:spTree>
    <p:extLst>
      <p:ext uri="{BB962C8B-B14F-4D97-AF65-F5344CB8AC3E}">
        <p14:creationId xmlns:p14="http://schemas.microsoft.com/office/powerpoint/2010/main" val="366854659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129</a:t>
            </a:fld>
            <a:endParaRPr lang="en-GB" dirty="0"/>
          </a:p>
        </p:txBody>
      </p:sp>
    </p:spTree>
    <p:extLst>
      <p:ext uri="{BB962C8B-B14F-4D97-AF65-F5344CB8AC3E}">
        <p14:creationId xmlns:p14="http://schemas.microsoft.com/office/powerpoint/2010/main" val="2710033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a:t>
            </a:fld>
            <a:endParaRPr lang="en-GB" dirty="0"/>
          </a:p>
        </p:txBody>
      </p:sp>
    </p:spTree>
    <p:extLst>
      <p:ext uri="{BB962C8B-B14F-4D97-AF65-F5344CB8AC3E}">
        <p14:creationId xmlns:p14="http://schemas.microsoft.com/office/powerpoint/2010/main" val="341490059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130</a:t>
            </a:fld>
            <a:endParaRPr lang="en-GB" dirty="0"/>
          </a:p>
        </p:txBody>
      </p:sp>
    </p:spTree>
    <p:extLst>
      <p:ext uri="{BB962C8B-B14F-4D97-AF65-F5344CB8AC3E}">
        <p14:creationId xmlns:p14="http://schemas.microsoft.com/office/powerpoint/2010/main" val="406083252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131</a:t>
            </a:fld>
            <a:endParaRPr lang="en-GB" dirty="0"/>
          </a:p>
        </p:txBody>
      </p:sp>
    </p:spTree>
    <p:extLst>
      <p:ext uri="{BB962C8B-B14F-4D97-AF65-F5344CB8AC3E}">
        <p14:creationId xmlns:p14="http://schemas.microsoft.com/office/powerpoint/2010/main" val="139807326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132</a:t>
            </a:fld>
            <a:endParaRPr lang="en-GB" dirty="0"/>
          </a:p>
        </p:txBody>
      </p:sp>
    </p:spTree>
    <p:extLst>
      <p:ext uri="{BB962C8B-B14F-4D97-AF65-F5344CB8AC3E}">
        <p14:creationId xmlns:p14="http://schemas.microsoft.com/office/powerpoint/2010/main" val="246599908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133</a:t>
            </a:fld>
            <a:endParaRPr lang="en-GB" dirty="0"/>
          </a:p>
        </p:txBody>
      </p:sp>
    </p:spTree>
    <p:extLst>
      <p:ext uri="{BB962C8B-B14F-4D97-AF65-F5344CB8AC3E}">
        <p14:creationId xmlns:p14="http://schemas.microsoft.com/office/powerpoint/2010/main" val="143397644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134</a:t>
            </a:fld>
            <a:endParaRPr lang="en-GB" dirty="0"/>
          </a:p>
        </p:txBody>
      </p:sp>
    </p:spTree>
    <p:extLst>
      <p:ext uri="{BB962C8B-B14F-4D97-AF65-F5344CB8AC3E}">
        <p14:creationId xmlns:p14="http://schemas.microsoft.com/office/powerpoint/2010/main" val="313633958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135</a:t>
            </a:fld>
            <a:endParaRPr lang="en-GB" dirty="0"/>
          </a:p>
        </p:txBody>
      </p:sp>
    </p:spTree>
    <p:extLst>
      <p:ext uri="{BB962C8B-B14F-4D97-AF65-F5344CB8AC3E}">
        <p14:creationId xmlns:p14="http://schemas.microsoft.com/office/powerpoint/2010/main" val="261949604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136</a:t>
            </a:fld>
            <a:endParaRPr lang="en-GB" dirty="0"/>
          </a:p>
        </p:txBody>
      </p:sp>
    </p:spTree>
    <p:extLst>
      <p:ext uri="{BB962C8B-B14F-4D97-AF65-F5344CB8AC3E}">
        <p14:creationId xmlns:p14="http://schemas.microsoft.com/office/powerpoint/2010/main" val="321997049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137</a:t>
            </a:fld>
            <a:endParaRPr lang="en-GB" dirty="0"/>
          </a:p>
        </p:txBody>
      </p:sp>
    </p:spTree>
    <p:extLst>
      <p:ext uri="{BB962C8B-B14F-4D97-AF65-F5344CB8AC3E}">
        <p14:creationId xmlns:p14="http://schemas.microsoft.com/office/powerpoint/2010/main" val="411494297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138</a:t>
            </a:fld>
            <a:endParaRPr lang="en-GB" dirty="0"/>
          </a:p>
        </p:txBody>
      </p:sp>
    </p:spTree>
    <p:extLst>
      <p:ext uri="{BB962C8B-B14F-4D97-AF65-F5344CB8AC3E}">
        <p14:creationId xmlns:p14="http://schemas.microsoft.com/office/powerpoint/2010/main" val="245299140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139</a:t>
            </a:fld>
            <a:endParaRPr lang="en-GB" dirty="0"/>
          </a:p>
        </p:txBody>
      </p:sp>
    </p:spTree>
    <p:extLst>
      <p:ext uri="{BB962C8B-B14F-4D97-AF65-F5344CB8AC3E}">
        <p14:creationId xmlns:p14="http://schemas.microsoft.com/office/powerpoint/2010/main" val="4080584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a:t>
            </a:fld>
            <a:endParaRPr lang="en-GB" dirty="0"/>
          </a:p>
        </p:txBody>
      </p:sp>
    </p:spTree>
    <p:extLst>
      <p:ext uri="{BB962C8B-B14F-4D97-AF65-F5344CB8AC3E}">
        <p14:creationId xmlns:p14="http://schemas.microsoft.com/office/powerpoint/2010/main" val="391546875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140</a:t>
            </a:fld>
            <a:endParaRPr lang="en-GB" dirty="0"/>
          </a:p>
        </p:txBody>
      </p:sp>
    </p:spTree>
    <p:extLst>
      <p:ext uri="{BB962C8B-B14F-4D97-AF65-F5344CB8AC3E}">
        <p14:creationId xmlns:p14="http://schemas.microsoft.com/office/powerpoint/2010/main" val="398408335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141</a:t>
            </a:fld>
            <a:endParaRPr lang="en-GB" dirty="0"/>
          </a:p>
        </p:txBody>
      </p:sp>
    </p:spTree>
    <p:extLst>
      <p:ext uri="{BB962C8B-B14F-4D97-AF65-F5344CB8AC3E}">
        <p14:creationId xmlns:p14="http://schemas.microsoft.com/office/powerpoint/2010/main" val="278700296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142</a:t>
            </a:fld>
            <a:endParaRPr lang="en-GB" dirty="0"/>
          </a:p>
        </p:txBody>
      </p:sp>
    </p:spTree>
    <p:extLst>
      <p:ext uri="{BB962C8B-B14F-4D97-AF65-F5344CB8AC3E}">
        <p14:creationId xmlns:p14="http://schemas.microsoft.com/office/powerpoint/2010/main" val="44564819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143</a:t>
            </a:fld>
            <a:endParaRPr lang="en-GB" dirty="0"/>
          </a:p>
        </p:txBody>
      </p:sp>
    </p:spTree>
    <p:extLst>
      <p:ext uri="{BB962C8B-B14F-4D97-AF65-F5344CB8AC3E}">
        <p14:creationId xmlns:p14="http://schemas.microsoft.com/office/powerpoint/2010/main" val="165237671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144</a:t>
            </a:fld>
            <a:endParaRPr lang="en-GB" dirty="0"/>
          </a:p>
        </p:txBody>
      </p:sp>
    </p:spTree>
    <p:extLst>
      <p:ext uri="{BB962C8B-B14F-4D97-AF65-F5344CB8AC3E}">
        <p14:creationId xmlns:p14="http://schemas.microsoft.com/office/powerpoint/2010/main" val="417243895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145</a:t>
            </a:fld>
            <a:endParaRPr lang="en-GB" dirty="0"/>
          </a:p>
        </p:txBody>
      </p:sp>
    </p:spTree>
    <p:extLst>
      <p:ext uri="{BB962C8B-B14F-4D97-AF65-F5344CB8AC3E}">
        <p14:creationId xmlns:p14="http://schemas.microsoft.com/office/powerpoint/2010/main" val="128890334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146</a:t>
            </a:fld>
            <a:endParaRPr lang="en-GB" dirty="0"/>
          </a:p>
        </p:txBody>
      </p:sp>
    </p:spTree>
    <p:extLst>
      <p:ext uri="{BB962C8B-B14F-4D97-AF65-F5344CB8AC3E}">
        <p14:creationId xmlns:p14="http://schemas.microsoft.com/office/powerpoint/2010/main" val="103671777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147</a:t>
            </a:fld>
            <a:endParaRPr lang="en-GB" dirty="0"/>
          </a:p>
        </p:txBody>
      </p:sp>
    </p:spTree>
    <p:extLst>
      <p:ext uri="{BB962C8B-B14F-4D97-AF65-F5344CB8AC3E}">
        <p14:creationId xmlns:p14="http://schemas.microsoft.com/office/powerpoint/2010/main" val="350746425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148</a:t>
            </a:fld>
            <a:endParaRPr lang="en-GB" dirty="0"/>
          </a:p>
        </p:txBody>
      </p:sp>
    </p:spTree>
    <p:extLst>
      <p:ext uri="{BB962C8B-B14F-4D97-AF65-F5344CB8AC3E}">
        <p14:creationId xmlns:p14="http://schemas.microsoft.com/office/powerpoint/2010/main" val="374074105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149</a:t>
            </a:fld>
            <a:endParaRPr lang="en-GB" dirty="0"/>
          </a:p>
        </p:txBody>
      </p:sp>
    </p:spTree>
    <p:extLst>
      <p:ext uri="{BB962C8B-B14F-4D97-AF65-F5344CB8AC3E}">
        <p14:creationId xmlns:p14="http://schemas.microsoft.com/office/powerpoint/2010/main" val="1489631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a:t>
            </a:fld>
            <a:endParaRPr lang="en-GB" dirty="0"/>
          </a:p>
        </p:txBody>
      </p:sp>
    </p:spTree>
    <p:extLst>
      <p:ext uri="{BB962C8B-B14F-4D97-AF65-F5344CB8AC3E}">
        <p14:creationId xmlns:p14="http://schemas.microsoft.com/office/powerpoint/2010/main" val="194302013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150</a:t>
            </a:fld>
            <a:endParaRPr lang="en-GB" dirty="0"/>
          </a:p>
        </p:txBody>
      </p:sp>
    </p:spTree>
    <p:extLst>
      <p:ext uri="{BB962C8B-B14F-4D97-AF65-F5344CB8AC3E}">
        <p14:creationId xmlns:p14="http://schemas.microsoft.com/office/powerpoint/2010/main" val="190894391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151</a:t>
            </a:fld>
            <a:endParaRPr lang="en-GB" dirty="0"/>
          </a:p>
        </p:txBody>
      </p:sp>
    </p:spTree>
    <p:extLst>
      <p:ext uri="{BB962C8B-B14F-4D97-AF65-F5344CB8AC3E}">
        <p14:creationId xmlns:p14="http://schemas.microsoft.com/office/powerpoint/2010/main" val="217870819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152</a:t>
            </a:fld>
            <a:endParaRPr lang="en-GB" dirty="0"/>
          </a:p>
        </p:txBody>
      </p:sp>
    </p:spTree>
    <p:extLst>
      <p:ext uri="{BB962C8B-B14F-4D97-AF65-F5344CB8AC3E}">
        <p14:creationId xmlns:p14="http://schemas.microsoft.com/office/powerpoint/2010/main" val="214444394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153</a:t>
            </a:fld>
            <a:endParaRPr lang="en-GB" dirty="0"/>
          </a:p>
        </p:txBody>
      </p:sp>
    </p:spTree>
    <p:extLst>
      <p:ext uri="{BB962C8B-B14F-4D97-AF65-F5344CB8AC3E}">
        <p14:creationId xmlns:p14="http://schemas.microsoft.com/office/powerpoint/2010/main" val="223861549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154</a:t>
            </a:fld>
            <a:endParaRPr lang="en-GB" dirty="0"/>
          </a:p>
        </p:txBody>
      </p:sp>
    </p:spTree>
    <p:extLst>
      <p:ext uri="{BB962C8B-B14F-4D97-AF65-F5344CB8AC3E}">
        <p14:creationId xmlns:p14="http://schemas.microsoft.com/office/powerpoint/2010/main" val="48086053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155</a:t>
            </a:fld>
            <a:endParaRPr lang="en-GB" dirty="0"/>
          </a:p>
        </p:txBody>
      </p:sp>
    </p:spTree>
    <p:extLst>
      <p:ext uri="{BB962C8B-B14F-4D97-AF65-F5344CB8AC3E}">
        <p14:creationId xmlns:p14="http://schemas.microsoft.com/office/powerpoint/2010/main" val="157420983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156</a:t>
            </a:fld>
            <a:endParaRPr lang="en-GB" dirty="0"/>
          </a:p>
        </p:txBody>
      </p:sp>
    </p:spTree>
    <p:extLst>
      <p:ext uri="{BB962C8B-B14F-4D97-AF65-F5344CB8AC3E}">
        <p14:creationId xmlns:p14="http://schemas.microsoft.com/office/powerpoint/2010/main" val="381829814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157</a:t>
            </a:fld>
            <a:endParaRPr lang="en-GB" dirty="0"/>
          </a:p>
        </p:txBody>
      </p:sp>
    </p:spTree>
    <p:extLst>
      <p:ext uri="{BB962C8B-B14F-4D97-AF65-F5344CB8AC3E}">
        <p14:creationId xmlns:p14="http://schemas.microsoft.com/office/powerpoint/2010/main" val="310443050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158</a:t>
            </a:fld>
            <a:endParaRPr lang="en-GB" dirty="0"/>
          </a:p>
        </p:txBody>
      </p:sp>
    </p:spTree>
    <p:extLst>
      <p:ext uri="{BB962C8B-B14F-4D97-AF65-F5344CB8AC3E}">
        <p14:creationId xmlns:p14="http://schemas.microsoft.com/office/powerpoint/2010/main" val="243441339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159</a:t>
            </a:fld>
            <a:endParaRPr lang="en-GB" dirty="0"/>
          </a:p>
        </p:txBody>
      </p:sp>
    </p:spTree>
    <p:extLst>
      <p:ext uri="{BB962C8B-B14F-4D97-AF65-F5344CB8AC3E}">
        <p14:creationId xmlns:p14="http://schemas.microsoft.com/office/powerpoint/2010/main" val="1483939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a:t>
            </a:fld>
            <a:endParaRPr lang="en-GB" dirty="0"/>
          </a:p>
        </p:txBody>
      </p:sp>
    </p:spTree>
    <p:extLst>
      <p:ext uri="{BB962C8B-B14F-4D97-AF65-F5344CB8AC3E}">
        <p14:creationId xmlns:p14="http://schemas.microsoft.com/office/powerpoint/2010/main" val="319324376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160</a:t>
            </a:fld>
            <a:endParaRPr lang="en-GB" dirty="0"/>
          </a:p>
        </p:txBody>
      </p:sp>
    </p:spTree>
    <p:extLst>
      <p:ext uri="{BB962C8B-B14F-4D97-AF65-F5344CB8AC3E}">
        <p14:creationId xmlns:p14="http://schemas.microsoft.com/office/powerpoint/2010/main" val="404461652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161</a:t>
            </a:fld>
            <a:endParaRPr lang="en-GB" dirty="0"/>
          </a:p>
        </p:txBody>
      </p:sp>
    </p:spTree>
    <p:extLst>
      <p:ext uri="{BB962C8B-B14F-4D97-AF65-F5344CB8AC3E}">
        <p14:creationId xmlns:p14="http://schemas.microsoft.com/office/powerpoint/2010/main" val="231922251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162</a:t>
            </a:fld>
            <a:endParaRPr lang="en-GB" dirty="0"/>
          </a:p>
        </p:txBody>
      </p:sp>
    </p:spTree>
    <p:extLst>
      <p:ext uri="{BB962C8B-B14F-4D97-AF65-F5344CB8AC3E}">
        <p14:creationId xmlns:p14="http://schemas.microsoft.com/office/powerpoint/2010/main" val="39404671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163</a:t>
            </a:fld>
            <a:endParaRPr lang="en-GB" dirty="0"/>
          </a:p>
        </p:txBody>
      </p:sp>
    </p:spTree>
    <p:extLst>
      <p:ext uri="{BB962C8B-B14F-4D97-AF65-F5344CB8AC3E}">
        <p14:creationId xmlns:p14="http://schemas.microsoft.com/office/powerpoint/2010/main" val="3562115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a:t>
            </a:fld>
            <a:endParaRPr lang="en-GB" dirty="0"/>
          </a:p>
        </p:txBody>
      </p:sp>
    </p:spTree>
    <p:extLst>
      <p:ext uri="{BB962C8B-B14F-4D97-AF65-F5344CB8AC3E}">
        <p14:creationId xmlns:p14="http://schemas.microsoft.com/office/powerpoint/2010/main" val="3048648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a:t>
            </a:fld>
            <a:endParaRPr lang="en-GB" dirty="0"/>
          </a:p>
        </p:txBody>
      </p:sp>
    </p:spTree>
    <p:extLst>
      <p:ext uri="{BB962C8B-B14F-4D97-AF65-F5344CB8AC3E}">
        <p14:creationId xmlns:p14="http://schemas.microsoft.com/office/powerpoint/2010/main" val="454516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a:t>
            </a:fld>
            <a:endParaRPr lang="en-GB" dirty="0"/>
          </a:p>
        </p:txBody>
      </p:sp>
    </p:spTree>
    <p:extLst>
      <p:ext uri="{BB962C8B-B14F-4D97-AF65-F5344CB8AC3E}">
        <p14:creationId xmlns:p14="http://schemas.microsoft.com/office/powerpoint/2010/main" val="980807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a:t>
            </a:fld>
            <a:endParaRPr lang="en-GB" dirty="0"/>
          </a:p>
        </p:txBody>
      </p:sp>
    </p:spTree>
    <p:extLst>
      <p:ext uri="{BB962C8B-B14F-4D97-AF65-F5344CB8AC3E}">
        <p14:creationId xmlns:p14="http://schemas.microsoft.com/office/powerpoint/2010/main" val="3538080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a:t>
            </a:fld>
            <a:endParaRPr lang="en-GB" dirty="0"/>
          </a:p>
        </p:txBody>
      </p:sp>
    </p:spTree>
    <p:extLst>
      <p:ext uri="{BB962C8B-B14F-4D97-AF65-F5344CB8AC3E}">
        <p14:creationId xmlns:p14="http://schemas.microsoft.com/office/powerpoint/2010/main" val="3788370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a:t>
            </a:fld>
            <a:endParaRPr lang="en-GB" dirty="0"/>
          </a:p>
        </p:txBody>
      </p:sp>
    </p:spTree>
    <p:extLst>
      <p:ext uri="{BB962C8B-B14F-4D97-AF65-F5344CB8AC3E}">
        <p14:creationId xmlns:p14="http://schemas.microsoft.com/office/powerpoint/2010/main" val="1454260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a:t>
            </a:fld>
            <a:endParaRPr lang="en-GB" dirty="0"/>
          </a:p>
        </p:txBody>
      </p:sp>
    </p:spTree>
    <p:extLst>
      <p:ext uri="{BB962C8B-B14F-4D97-AF65-F5344CB8AC3E}">
        <p14:creationId xmlns:p14="http://schemas.microsoft.com/office/powerpoint/2010/main" val="3208657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a:t>
            </a:fld>
            <a:endParaRPr lang="en-GB" dirty="0"/>
          </a:p>
        </p:txBody>
      </p:sp>
    </p:spTree>
    <p:extLst>
      <p:ext uri="{BB962C8B-B14F-4D97-AF65-F5344CB8AC3E}">
        <p14:creationId xmlns:p14="http://schemas.microsoft.com/office/powerpoint/2010/main" val="1135142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24</a:t>
            </a:fld>
            <a:endParaRPr lang="en-GB" dirty="0"/>
          </a:p>
        </p:txBody>
      </p:sp>
    </p:spTree>
    <p:extLst>
      <p:ext uri="{BB962C8B-B14F-4D97-AF65-F5344CB8AC3E}">
        <p14:creationId xmlns:p14="http://schemas.microsoft.com/office/powerpoint/2010/main" val="30909318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25</a:t>
            </a:fld>
            <a:endParaRPr lang="en-GB" dirty="0"/>
          </a:p>
        </p:txBody>
      </p:sp>
    </p:spTree>
    <p:extLst>
      <p:ext uri="{BB962C8B-B14F-4D97-AF65-F5344CB8AC3E}">
        <p14:creationId xmlns:p14="http://schemas.microsoft.com/office/powerpoint/2010/main" val="706591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26</a:t>
            </a:fld>
            <a:endParaRPr lang="en-GB" dirty="0"/>
          </a:p>
        </p:txBody>
      </p:sp>
    </p:spTree>
    <p:extLst>
      <p:ext uri="{BB962C8B-B14F-4D97-AF65-F5344CB8AC3E}">
        <p14:creationId xmlns:p14="http://schemas.microsoft.com/office/powerpoint/2010/main" val="2092830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27</a:t>
            </a:fld>
            <a:endParaRPr lang="en-GB" dirty="0"/>
          </a:p>
        </p:txBody>
      </p:sp>
    </p:spTree>
    <p:extLst>
      <p:ext uri="{BB962C8B-B14F-4D97-AF65-F5344CB8AC3E}">
        <p14:creationId xmlns:p14="http://schemas.microsoft.com/office/powerpoint/2010/main" val="33460580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28</a:t>
            </a:fld>
            <a:endParaRPr lang="en-GB" dirty="0"/>
          </a:p>
        </p:txBody>
      </p:sp>
    </p:spTree>
    <p:extLst>
      <p:ext uri="{BB962C8B-B14F-4D97-AF65-F5344CB8AC3E}">
        <p14:creationId xmlns:p14="http://schemas.microsoft.com/office/powerpoint/2010/main" val="617862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29</a:t>
            </a:fld>
            <a:endParaRPr lang="en-GB" dirty="0"/>
          </a:p>
        </p:txBody>
      </p:sp>
    </p:spTree>
    <p:extLst>
      <p:ext uri="{BB962C8B-B14F-4D97-AF65-F5344CB8AC3E}">
        <p14:creationId xmlns:p14="http://schemas.microsoft.com/office/powerpoint/2010/main" val="2748011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a:t>
            </a:fld>
            <a:endParaRPr lang="en-GB" dirty="0"/>
          </a:p>
        </p:txBody>
      </p:sp>
    </p:spTree>
    <p:extLst>
      <p:ext uri="{BB962C8B-B14F-4D97-AF65-F5344CB8AC3E}">
        <p14:creationId xmlns:p14="http://schemas.microsoft.com/office/powerpoint/2010/main" val="3267831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30</a:t>
            </a:fld>
            <a:endParaRPr lang="en-GB" dirty="0"/>
          </a:p>
        </p:txBody>
      </p:sp>
    </p:spTree>
    <p:extLst>
      <p:ext uri="{BB962C8B-B14F-4D97-AF65-F5344CB8AC3E}">
        <p14:creationId xmlns:p14="http://schemas.microsoft.com/office/powerpoint/2010/main" val="2634662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31</a:t>
            </a:fld>
            <a:endParaRPr lang="en-GB" dirty="0"/>
          </a:p>
        </p:txBody>
      </p:sp>
    </p:spTree>
    <p:extLst>
      <p:ext uri="{BB962C8B-B14F-4D97-AF65-F5344CB8AC3E}">
        <p14:creationId xmlns:p14="http://schemas.microsoft.com/office/powerpoint/2010/main" val="1617189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32</a:t>
            </a:fld>
            <a:endParaRPr lang="en-GB" dirty="0"/>
          </a:p>
        </p:txBody>
      </p:sp>
    </p:spTree>
    <p:extLst>
      <p:ext uri="{BB962C8B-B14F-4D97-AF65-F5344CB8AC3E}">
        <p14:creationId xmlns:p14="http://schemas.microsoft.com/office/powerpoint/2010/main" val="42664045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33</a:t>
            </a:fld>
            <a:endParaRPr lang="en-GB" dirty="0"/>
          </a:p>
        </p:txBody>
      </p:sp>
    </p:spTree>
    <p:extLst>
      <p:ext uri="{BB962C8B-B14F-4D97-AF65-F5344CB8AC3E}">
        <p14:creationId xmlns:p14="http://schemas.microsoft.com/office/powerpoint/2010/main" val="22694807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34</a:t>
            </a:fld>
            <a:endParaRPr lang="en-GB" dirty="0"/>
          </a:p>
        </p:txBody>
      </p:sp>
    </p:spTree>
    <p:extLst>
      <p:ext uri="{BB962C8B-B14F-4D97-AF65-F5344CB8AC3E}">
        <p14:creationId xmlns:p14="http://schemas.microsoft.com/office/powerpoint/2010/main" val="16626757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35</a:t>
            </a:fld>
            <a:endParaRPr lang="en-GB" dirty="0"/>
          </a:p>
        </p:txBody>
      </p:sp>
    </p:spTree>
    <p:extLst>
      <p:ext uri="{BB962C8B-B14F-4D97-AF65-F5344CB8AC3E}">
        <p14:creationId xmlns:p14="http://schemas.microsoft.com/office/powerpoint/2010/main" val="22554337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36</a:t>
            </a:fld>
            <a:endParaRPr lang="en-GB" dirty="0"/>
          </a:p>
        </p:txBody>
      </p:sp>
    </p:spTree>
    <p:extLst>
      <p:ext uri="{BB962C8B-B14F-4D97-AF65-F5344CB8AC3E}">
        <p14:creationId xmlns:p14="http://schemas.microsoft.com/office/powerpoint/2010/main" val="1263374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37</a:t>
            </a:fld>
            <a:endParaRPr lang="en-GB" dirty="0"/>
          </a:p>
        </p:txBody>
      </p:sp>
    </p:spTree>
    <p:extLst>
      <p:ext uri="{BB962C8B-B14F-4D97-AF65-F5344CB8AC3E}">
        <p14:creationId xmlns:p14="http://schemas.microsoft.com/office/powerpoint/2010/main" val="7243751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38</a:t>
            </a:fld>
            <a:endParaRPr lang="en-GB" dirty="0"/>
          </a:p>
        </p:txBody>
      </p:sp>
    </p:spTree>
    <p:extLst>
      <p:ext uri="{BB962C8B-B14F-4D97-AF65-F5344CB8AC3E}">
        <p14:creationId xmlns:p14="http://schemas.microsoft.com/office/powerpoint/2010/main" val="16940463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39</a:t>
            </a:fld>
            <a:endParaRPr lang="en-GB" dirty="0"/>
          </a:p>
        </p:txBody>
      </p:sp>
    </p:spTree>
    <p:extLst>
      <p:ext uri="{BB962C8B-B14F-4D97-AF65-F5344CB8AC3E}">
        <p14:creationId xmlns:p14="http://schemas.microsoft.com/office/powerpoint/2010/main" val="3560275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a:t>
            </a:fld>
            <a:endParaRPr lang="en-GB" dirty="0"/>
          </a:p>
        </p:txBody>
      </p:sp>
    </p:spTree>
    <p:extLst>
      <p:ext uri="{BB962C8B-B14F-4D97-AF65-F5344CB8AC3E}">
        <p14:creationId xmlns:p14="http://schemas.microsoft.com/office/powerpoint/2010/main" val="3894358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40</a:t>
            </a:fld>
            <a:endParaRPr lang="en-GB" dirty="0"/>
          </a:p>
        </p:txBody>
      </p:sp>
    </p:spTree>
    <p:extLst>
      <p:ext uri="{BB962C8B-B14F-4D97-AF65-F5344CB8AC3E}">
        <p14:creationId xmlns:p14="http://schemas.microsoft.com/office/powerpoint/2010/main" val="22985354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41</a:t>
            </a:fld>
            <a:endParaRPr lang="en-GB" dirty="0"/>
          </a:p>
        </p:txBody>
      </p:sp>
    </p:spTree>
    <p:extLst>
      <p:ext uri="{BB962C8B-B14F-4D97-AF65-F5344CB8AC3E}">
        <p14:creationId xmlns:p14="http://schemas.microsoft.com/office/powerpoint/2010/main" val="36506291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42</a:t>
            </a:fld>
            <a:endParaRPr lang="en-GB" dirty="0"/>
          </a:p>
        </p:txBody>
      </p:sp>
    </p:spTree>
    <p:extLst>
      <p:ext uri="{BB962C8B-B14F-4D97-AF65-F5344CB8AC3E}">
        <p14:creationId xmlns:p14="http://schemas.microsoft.com/office/powerpoint/2010/main" val="30295090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43</a:t>
            </a:fld>
            <a:endParaRPr lang="en-GB" dirty="0"/>
          </a:p>
        </p:txBody>
      </p:sp>
    </p:spTree>
    <p:extLst>
      <p:ext uri="{BB962C8B-B14F-4D97-AF65-F5344CB8AC3E}">
        <p14:creationId xmlns:p14="http://schemas.microsoft.com/office/powerpoint/2010/main" val="23100880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44</a:t>
            </a:fld>
            <a:endParaRPr lang="en-GB" dirty="0"/>
          </a:p>
        </p:txBody>
      </p:sp>
    </p:spTree>
    <p:extLst>
      <p:ext uri="{BB962C8B-B14F-4D97-AF65-F5344CB8AC3E}">
        <p14:creationId xmlns:p14="http://schemas.microsoft.com/office/powerpoint/2010/main" val="11387885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45</a:t>
            </a:fld>
            <a:endParaRPr lang="en-GB" dirty="0"/>
          </a:p>
        </p:txBody>
      </p:sp>
    </p:spTree>
    <p:extLst>
      <p:ext uri="{BB962C8B-B14F-4D97-AF65-F5344CB8AC3E}">
        <p14:creationId xmlns:p14="http://schemas.microsoft.com/office/powerpoint/2010/main" val="24606285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46</a:t>
            </a:fld>
            <a:endParaRPr lang="en-GB" dirty="0"/>
          </a:p>
        </p:txBody>
      </p:sp>
    </p:spTree>
    <p:extLst>
      <p:ext uri="{BB962C8B-B14F-4D97-AF65-F5344CB8AC3E}">
        <p14:creationId xmlns:p14="http://schemas.microsoft.com/office/powerpoint/2010/main" val="801079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47</a:t>
            </a:fld>
            <a:endParaRPr lang="en-GB" dirty="0"/>
          </a:p>
        </p:txBody>
      </p:sp>
    </p:spTree>
    <p:extLst>
      <p:ext uri="{BB962C8B-B14F-4D97-AF65-F5344CB8AC3E}">
        <p14:creationId xmlns:p14="http://schemas.microsoft.com/office/powerpoint/2010/main" val="5874156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48</a:t>
            </a:fld>
            <a:endParaRPr lang="en-GB" dirty="0"/>
          </a:p>
        </p:txBody>
      </p:sp>
    </p:spTree>
    <p:extLst>
      <p:ext uri="{BB962C8B-B14F-4D97-AF65-F5344CB8AC3E}">
        <p14:creationId xmlns:p14="http://schemas.microsoft.com/office/powerpoint/2010/main" val="14209125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49</a:t>
            </a:fld>
            <a:endParaRPr lang="en-GB" dirty="0"/>
          </a:p>
        </p:txBody>
      </p:sp>
    </p:spTree>
    <p:extLst>
      <p:ext uri="{BB962C8B-B14F-4D97-AF65-F5344CB8AC3E}">
        <p14:creationId xmlns:p14="http://schemas.microsoft.com/office/powerpoint/2010/main" val="3237721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a:t>
            </a:fld>
            <a:endParaRPr lang="en-GB" dirty="0"/>
          </a:p>
        </p:txBody>
      </p:sp>
    </p:spTree>
    <p:extLst>
      <p:ext uri="{BB962C8B-B14F-4D97-AF65-F5344CB8AC3E}">
        <p14:creationId xmlns:p14="http://schemas.microsoft.com/office/powerpoint/2010/main" val="34237149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50</a:t>
            </a:fld>
            <a:endParaRPr lang="en-GB" dirty="0"/>
          </a:p>
        </p:txBody>
      </p:sp>
    </p:spTree>
    <p:extLst>
      <p:ext uri="{BB962C8B-B14F-4D97-AF65-F5344CB8AC3E}">
        <p14:creationId xmlns:p14="http://schemas.microsoft.com/office/powerpoint/2010/main" val="25119954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51</a:t>
            </a:fld>
            <a:endParaRPr lang="en-GB" dirty="0"/>
          </a:p>
        </p:txBody>
      </p:sp>
    </p:spTree>
    <p:extLst>
      <p:ext uri="{BB962C8B-B14F-4D97-AF65-F5344CB8AC3E}">
        <p14:creationId xmlns:p14="http://schemas.microsoft.com/office/powerpoint/2010/main" val="38199766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52</a:t>
            </a:fld>
            <a:endParaRPr lang="en-GB" dirty="0"/>
          </a:p>
        </p:txBody>
      </p:sp>
    </p:spTree>
    <p:extLst>
      <p:ext uri="{BB962C8B-B14F-4D97-AF65-F5344CB8AC3E}">
        <p14:creationId xmlns:p14="http://schemas.microsoft.com/office/powerpoint/2010/main" val="1406188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53</a:t>
            </a:fld>
            <a:endParaRPr lang="en-GB" dirty="0"/>
          </a:p>
        </p:txBody>
      </p:sp>
    </p:spTree>
    <p:extLst>
      <p:ext uri="{BB962C8B-B14F-4D97-AF65-F5344CB8AC3E}">
        <p14:creationId xmlns:p14="http://schemas.microsoft.com/office/powerpoint/2010/main" val="28149350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54</a:t>
            </a:fld>
            <a:endParaRPr lang="en-GB" dirty="0"/>
          </a:p>
        </p:txBody>
      </p:sp>
    </p:spTree>
    <p:extLst>
      <p:ext uri="{BB962C8B-B14F-4D97-AF65-F5344CB8AC3E}">
        <p14:creationId xmlns:p14="http://schemas.microsoft.com/office/powerpoint/2010/main" val="1626727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55</a:t>
            </a:fld>
            <a:endParaRPr lang="en-GB" dirty="0"/>
          </a:p>
        </p:txBody>
      </p:sp>
    </p:spTree>
    <p:extLst>
      <p:ext uri="{BB962C8B-B14F-4D97-AF65-F5344CB8AC3E}">
        <p14:creationId xmlns:p14="http://schemas.microsoft.com/office/powerpoint/2010/main" val="28009516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56</a:t>
            </a:fld>
            <a:endParaRPr lang="en-GB" dirty="0"/>
          </a:p>
        </p:txBody>
      </p:sp>
    </p:spTree>
    <p:extLst>
      <p:ext uri="{BB962C8B-B14F-4D97-AF65-F5344CB8AC3E}">
        <p14:creationId xmlns:p14="http://schemas.microsoft.com/office/powerpoint/2010/main" val="36319490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57</a:t>
            </a:fld>
            <a:endParaRPr lang="en-GB" dirty="0"/>
          </a:p>
        </p:txBody>
      </p:sp>
    </p:spTree>
    <p:extLst>
      <p:ext uri="{BB962C8B-B14F-4D97-AF65-F5344CB8AC3E}">
        <p14:creationId xmlns:p14="http://schemas.microsoft.com/office/powerpoint/2010/main" val="9282194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58</a:t>
            </a:fld>
            <a:endParaRPr lang="en-GB" dirty="0"/>
          </a:p>
        </p:txBody>
      </p:sp>
    </p:spTree>
    <p:extLst>
      <p:ext uri="{BB962C8B-B14F-4D97-AF65-F5344CB8AC3E}">
        <p14:creationId xmlns:p14="http://schemas.microsoft.com/office/powerpoint/2010/main" val="19966612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59</a:t>
            </a:fld>
            <a:endParaRPr lang="en-GB" dirty="0"/>
          </a:p>
        </p:txBody>
      </p:sp>
    </p:spTree>
    <p:extLst>
      <p:ext uri="{BB962C8B-B14F-4D97-AF65-F5344CB8AC3E}">
        <p14:creationId xmlns:p14="http://schemas.microsoft.com/office/powerpoint/2010/main" val="451476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a:t>
            </a:fld>
            <a:endParaRPr lang="en-GB" dirty="0"/>
          </a:p>
        </p:txBody>
      </p:sp>
    </p:spTree>
    <p:extLst>
      <p:ext uri="{BB962C8B-B14F-4D97-AF65-F5344CB8AC3E}">
        <p14:creationId xmlns:p14="http://schemas.microsoft.com/office/powerpoint/2010/main" val="39791515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60</a:t>
            </a:fld>
            <a:endParaRPr lang="en-GB" dirty="0"/>
          </a:p>
        </p:txBody>
      </p:sp>
    </p:spTree>
    <p:extLst>
      <p:ext uri="{BB962C8B-B14F-4D97-AF65-F5344CB8AC3E}">
        <p14:creationId xmlns:p14="http://schemas.microsoft.com/office/powerpoint/2010/main" val="4895298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61</a:t>
            </a:fld>
            <a:endParaRPr lang="en-GB" dirty="0"/>
          </a:p>
        </p:txBody>
      </p:sp>
    </p:spTree>
    <p:extLst>
      <p:ext uri="{BB962C8B-B14F-4D97-AF65-F5344CB8AC3E}">
        <p14:creationId xmlns:p14="http://schemas.microsoft.com/office/powerpoint/2010/main" val="28792531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62</a:t>
            </a:fld>
            <a:endParaRPr lang="en-GB" dirty="0"/>
          </a:p>
        </p:txBody>
      </p:sp>
    </p:spTree>
    <p:extLst>
      <p:ext uri="{BB962C8B-B14F-4D97-AF65-F5344CB8AC3E}">
        <p14:creationId xmlns:p14="http://schemas.microsoft.com/office/powerpoint/2010/main" val="45112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63</a:t>
            </a:fld>
            <a:endParaRPr lang="en-GB" dirty="0"/>
          </a:p>
        </p:txBody>
      </p:sp>
    </p:spTree>
    <p:extLst>
      <p:ext uri="{BB962C8B-B14F-4D97-AF65-F5344CB8AC3E}">
        <p14:creationId xmlns:p14="http://schemas.microsoft.com/office/powerpoint/2010/main" val="12895192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64</a:t>
            </a:fld>
            <a:endParaRPr lang="en-GB" dirty="0"/>
          </a:p>
        </p:txBody>
      </p:sp>
    </p:spTree>
    <p:extLst>
      <p:ext uri="{BB962C8B-B14F-4D97-AF65-F5344CB8AC3E}">
        <p14:creationId xmlns:p14="http://schemas.microsoft.com/office/powerpoint/2010/main" val="33227423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65</a:t>
            </a:fld>
            <a:endParaRPr lang="en-GB" dirty="0"/>
          </a:p>
        </p:txBody>
      </p:sp>
    </p:spTree>
    <p:extLst>
      <p:ext uri="{BB962C8B-B14F-4D97-AF65-F5344CB8AC3E}">
        <p14:creationId xmlns:p14="http://schemas.microsoft.com/office/powerpoint/2010/main" val="30828463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66</a:t>
            </a:fld>
            <a:endParaRPr lang="en-GB" dirty="0"/>
          </a:p>
        </p:txBody>
      </p:sp>
    </p:spTree>
    <p:extLst>
      <p:ext uri="{BB962C8B-B14F-4D97-AF65-F5344CB8AC3E}">
        <p14:creationId xmlns:p14="http://schemas.microsoft.com/office/powerpoint/2010/main" val="22919241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67</a:t>
            </a:fld>
            <a:endParaRPr lang="en-GB" dirty="0"/>
          </a:p>
        </p:txBody>
      </p:sp>
    </p:spTree>
    <p:extLst>
      <p:ext uri="{BB962C8B-B14F-4D97-AF65-F5344CB8AC3E}">
        <p14:creationId xmlns:p14="http://schemas.microsoft.com/office/powerpoint/2010/main" val="16638131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68</a:t>
            </a:fld>
            <a:endParaRPr lang="en-GB" dirty="0"/>
          </a:p>
        </p:txBody>
      </p:sp>
    </p:spTree>
    <p:extLst>
      <p:ext uri="{BB962C8B-B14F-4D97-AF65-F5344CB8AC3E}">
        <p14:creationId xmlns:p14="http://schemas.microsoft.com/office/powerpoint/2010/main" val="40272440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69</a:t>
            </a:fld>
            <a:endParaRPr lang="en-GB" dirty="0"/>
          </a:p>
        </p:txBody>
      </p:sp>
    </p:spTree>
    <p:extLst>
      <p:ext uri="{BB962C8B-B14F-4D97-AF65-F5344CB8AC3E}">
        <p14:creationId xmlns:p14="http://schemas.microsoft.com/office/powerpoint/2010/main" val="3622632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a:t>
            </a:fld>
            <a:endParaRPr lang="en-GB" dirty="0"/>
          </a:p>
        </p:txBody>
      </p:sp>
    </p:spTree>
    <p:extLst>
      <p:ext uri="{BB962C8B-B14F-4D97-AF65-F5344CB8AC3E}">
        <p14:creationId xmlns:p14="http://schemas.microsoft.com/office/powerpoint/2010/main" val="25617606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70</a:t>
            </a:fld>
            <a:endParaRPr lang="en-GB" dirty="0"/>
          </a:p>
        </p:txBody>
      </p:sp>
    </p:spTree>
    <p:extLst>
      <p:ext uri="{BB962C8B-B14F-4D97-AF65-F5344CB8AC3E}">
        <p14:creationId xmlns:p14="http://schemas.microsoft.com/office/powerpoint/2010/main" val="9292242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71</a:t>
            </a:fld>
            <a:endParaRPr lang="en-GB" dirty="0"/>
          </a:p>
        </p:txBody>
      </p:sp>
    </p:spTree>
    <p:extLst>
      <p:ext uri="{BB962C8B-B14F-4D97-AF65-F5344CB8AC3E}">
        <p14:creationId xmlns:p14="http://schemas.microsoft.com/office/powerpoint/2010/main" val="14959761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72</a:t>
            </a:fld>
            <a:endParaRPr lang="en-GB" dirty="0"/>
          </a:p>
        </p:txBody>
      </p:sp>
    </p:spTree>
    <p:extLst>
      <p:ext uri="{BB962C8B-B14F-4D97-AF65-F5344CB8AC3E}">
        <p14:creationId xmlns:p14="http://schemas.microsoft.com/office/powerpoint/2010/main" val="19974730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73</a:t>
            </a:fld>
            <a:endParaRPr lang="en-GB" dirty="0"/>
          </a:p>
        </p:txBody>
      </p:sp>
    </p:spTree>
    <p:extLst>
      <p:ext uri="{BB962C8B-B14F-4D97-AF65-F5344CB8AC3E}">
        <p14:creationId xmlns:p14="http://schemas.microsoft.com/office/powerpoint/2010/main" val="37999190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74</a:t>
            </a:fld>
            <a:endParaRPr lang="en-GB" dirty="0"/>
          </a:p>
        </p:txBody>
      </p:sp>
    </p:spTree>
    <p:extLst>
      <p:ext uri="{BB962C8B-B14F-4D97-AF65-F5344CB8AC3E}">
        <p14:creationId xmlns:p14="http://schemas.microsoft.com/office/powerpoint/2010/main" val="16985591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75</a:t>
            </a:fld>
            <a:endParaRPr lang="en-GB" dirty="0"/>
          </a:p>
        </p:txBody>
      </p:sp>
    </p:spTree>
    <p:extLst>
      <p:ext uri="{BB962C8B-B14F-4D97-AF65-F5344CB8AC3E}">
        <p14:creationId xmlns:p14="http://schemas.microsoft.com/office/powerpoint/2010/main" val="41405603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76</a:t>
            </a:fld>
            <a:endParaRPr lang="en-GB" dirty="0"/>
          </a:p>
        </p:txBody>
      </p:sp>
    </p:spTree>
    <p:extLst>
      <p:ext uri="{BB962C8B-B14F-4D97-AF65-F5344CB8AC3E}">
        <p14:creationId xmlns:p14="http://schemas.microsoft.com/office/powerpoint/2010/main" val="34978442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77</a:t>
            </a:fld>
            <a:endParaRPr lang="en-GB" dirty="0"/>
          </a:p>
        </p:txBody>
      </p:sp>
    </p:spTree>
    <p:extLst>
      <p:ext uri="{BB962C8B-B14F-4D97-AF65-F5344CB8AC3E}">
        <p14:creationId xmlns:p14="http://schemas.microsoft.com/office/powerpoint/2010/main" val="20276265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78</a:t>
            </a:fld>
            <a:endParaRPr lang="en-GB" dirty="0"/>
          </a:p>
        </p:txBody>
      </p:sp>
    </p:spTree>
    <p:extLst>
      <p:ext uri="{BB962C8B-B14F-4D97-AF65-F5344CB8AC3E}">
        <p14:creationId xmlns:p14="http://schemas.microsoft.com/office/powerpoint/2010/main" val="40908051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79</a:t>
            </a:fld>
            <a:endParaRPr lang="en-GB" dirty="0"/>
          </a:p>
        </p:txBody>
      </p:sp>
    </p:spTree>
    <p:extLst>
      <p:ext uri="{BB962C8B-B14F-4D97-AF65-F5344CB8AC3E}">
        <p14:creationId xmlns:p14="http://schemas.microsoft.com/office/powerpoint/2010/main" val="3199237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a:t>
            </a:fld>
            <a:endParaRPr lang="en-GB" dirty="0"/>
          </a:p>
        </p:txBody>
      </p:sp>
    </p:spTree>
    <p:extLst>
      <p:ext uri="{BB962C8B-B14F-4D97-AF65-F5344CB8AC3E}">
        <p14:creationId xmlns:p14="http://schemas.microsoft.com/office/powerpoint/2010/main" val="33972186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80</a:t>
            </a:fld>
            <a:endParaRPr lang="en-GB" dirty="0"/>
          </a:p>
        </p:txBody>
      </p:sp>
    </p:spTree>
    <p:extLst>
      <p:ext uri="{BB962C8B-B14F-4D97-AF65-F5344CB8AC3E}">
        <p14:creationId xmlns:p14="http://schemas.microsoft.com/office/powerpoint/2010/main" val="11550898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81</a:t>
            </a:fld>
            <a:endParaRPr lang="en-GB" dirty="0"/>
          </a:p>
        </p:txBody>
      </p:sp>
    </p:spTree>
    <p:extLst>
      <p:ext uri="{BB962C8B-B14F-4D97-AF65-F5344CB8AC3E}">
        <p14:creationId xmlns:p14="http://schemas.microsoft.com/office/powerpoint/2010/main" val="7245521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82</a:t>
            </a:fld>
            <a:endParaRPr lang="en-GB" dirty="0"/>
          </a:p>
        </p:txBody>
      </p:sp>
    </p:spTree>
    <p:extLst>
      <p:ext uri="{BB962C8B-B14F-4D97-AF65-F5344CB8AC3E}">
        <p14:creationId xmlns:p14="http://schemas.microsoft.com/office/powerpoint/2010/main" val="23954081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83</a:t>
            </a:fld>
            <a:endParaRPr lang="en-GB" dirty="0"/>
          </a:p>
        </p:txBody>
      </p:sp>
    </p:spTree>
    <p:extLst>
      <p:ext uri="{BB962C8B-B14F-4D97-AF65-F5344CB8AC3E}">
        <p14:creationId xmlns:p14="http://schemas.microsoft.com/office/powerpoint/2010/main" val="179363105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84</a:t>
            </a:fld>
            <a:endParaRPr lang="en-GB" dirty="0"/>
          </a:p>
        </p:txBody>
      </p:sp>
    </p:spTree>
    <p:extLst>
      <p:ext uri="{BB962C8B-B14F-4D97-AF65-F5344CB8AC3E}">
        <p14:creationId xmlns:p14="http://schemas.microsoft.com/office/powerpoint/2010/main" val="189805235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85</a:t>
            </a:fld>
            <a:endParaRPr lang="en-GB" dirty="0"/>
          </a:p>
        </p:txBody>
      </p:sp>
    </p:spTree>
    <p:extLst>
      <p:ext uri="{BB962C8B-B14F-4D97-AF65-F5344CB8AC3E}">
        <p14:creationId xmlns:p14="http://schemas.microsoft.com/office/powerpoint/2010/main" val="12886448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86</a:t>
            </a:fld>
            <a:endParaRPr lang="en-GB" dirty="0"/>
          </a:p>
        </p:txBody>
      </p:sp>
    </p:spTree>
    <p:extLst>
      <p:ext uri="{BB962C8B-B14F-4D97-AF65-F5344CB8AC3E}">
        <p14:creationId xmlns:p14="http://schemas.microsoft.com/office/powerpoint/2010/main" val="315982118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87</a:t>
            </a:fld>
            <a:endParaRPr lang="en-GB" dirty="0"/>
          </a:p>
        </p:txBody>
      </p:sp>
    </p:spTree>
    <p:extLst>
      <p:ext uri="{BB962C8B-B14F-4D97-AF65-F5344CB8AC3E}">
        <p14:creationId xmlns:p14="http://schemas.microsoft.com/office/powerpoint/2010/main" val="1416522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88</a:t>
            </a:fld>
            <a:endParaRPr lang="en-GB" dirty="0"/>
          </a:p>
        </p:txBody>
      </p:sp>
    </p:spTree>
    <p:extLst>
      <p:ext uri="{BB962C8B-B14F-4D97-AF65-F5344CB8AC3E}">
        <p14:creationId xmlns:p14="http://schemas.microsoft.com/office/powerpoint/2010/main" val="28808241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89</a:t>
            </a:fld>
            <a:endParaRPr lang="en-GB" dirty="0"/>
          </a:p>
        </p:txBody>
      </p:sp>
    </p:spTree>
    <p:extLst>
      <p:ext uri="{BB962C8B-B14F-4D97-AF65-F5344CB8AC3E}">
        <p14:creationId xmlns:p14="http://schemas.microsoft.com/office/powerpoint/2010/main" val="4039289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a:t>
            </a:fld>
            <a:endParaRPr lang="en-GB" dirty="0"/>
          </a:p>
        </p:txBody>
      </p:sp>
    </p:spTree>
    <p:extLst>
      <p:ext uri="{BB962C8B-B14F-4D97-AF65-F5344CB8AC3E}">
        <p14:creationId xmlns:p14="http://schemas.microsoft.com/office/powerpoint/2010/main" val="408156676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90</a:t>
            </a:fld>
            <a:endParaRPr lang="en-GB" dirty="0"/>
          </a:p>
        </p:txBody>
      </p:sp>
    </p:spTree>
    <p:extLst>
      <p:ext uri="{BB962C8B-B14F-4D97-AF65-F5344CB8AC3E}">
        <p14:creationId xmlns:p14="http://schemas.microsoft.com/office/powerpoint/2010/main" val="101027584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91</a:t>
            </a:fld>
            <a:endParaRPr lang="en-GB" dirty="0"/>
          </a:p>
        </p:txBody>
      </p:sp>
    </p:spTree>
    <p:extLst>
      <p:ext uri="{BB962C8B-B14F-4D97-AF65-F5344CB8AC3E}">
        <p14:creationId xmlns:p14="http://schemas.microsoft.com/office/powerpoint/2010/main" val="20879527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92</a:t>
            </a:fld>
            <a:endParaRPr lang="en-GB" dirty="0"/>
          </a:p>
        </p:txBody>
      </p:sp>
    </p:spTree>
    <p:extLst>
      <p:ext uri="{BB962C8B-B14F-4D97-AF65-F5344CB8AC3E}">
        <p14:creationId xmlns:p14="http://schemas.microsoft.com/office/powerpoint/2010/main" val="147664329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93</a:t>
            </a:fld>
            <a:endParaRPr lang="en-GB" dirty="0"/>
          </a:p>
        </p:txBody>
      </p:sp>
    </p:spTree>
    <p:extLst>
      <p:ext uri="{BB962C8B-B14F-4D97-AF65-F5344CB8AC3E}">
        <p14:creationId xmlns:p14="http://schemas.microsoft.com/office/powerpoint/2010/main" val="39232128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94</a:t>
            </a:fld>
            <a:endParaRPr lang="en-GB" dirty="0"/>
          </a:p>
        </p:txBody>
      </p:sp>
    </p:spTree>
    <p:extLst>
      <p:ext uri="{BB962C8B-B14F-4D97-AF65-F5344CB8AC3E}">
        <p14:creationId xmlns:p14="http://schemas.microsoft.com/office/powerpoint/2010/main" val="117065949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95</a:t>
            </a:fld>
            <a:endParaRPr lang="en-GB" dirty="0"/>
          </a:p>
        </p:txBody>
      </p:sp>
    </p:spTree>
    <p:extLst>
      <p:ext uri="{BB962C8B-B14F-4D97-AF65-F5344CB8AC3E}">
        <p14:creationId xmlns:p14="http://schemas.microsoft.com/office/powerpoint/2010/main" val="321117719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96</a:t>
            </a:fld>
            <a:endParaRPr lang="en-GB" dirty="0"/>
          </a:p>
        </p:txBody>
      </p:sp>
    </p:spTree>
    <p:extLst>
      <p:ext uri="{BB962C8B-B14F-4D97-AF65-F5344CB8AC3E}">
        <p14:creationId xmlns:p14="http://schemas.microsoft.com/office/powerpoint/2010/main" val="120248507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97</a:t>
            </a:fld>
            <a:endParaRPr lang="en-GB" dirty="0"/>
          </a:p>
        </p:txBody>
      </p:sp>
    </p:spTree>
    <p:extLst>
      <p:ext uri="{BB962C8B-B14F-4D97-AF65-F5344CB8AC3E}">
        <p14:creationId xmlns:p14="http://schemas.microsoft.com/office/powerpoint/2010/main" val="181512152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98</a:t>
            </a:fld>
            <a:endParaRPr lang="en-GB" dirty="0"/>
          </a:p>
        </p:txBody>
      </p:sp>
    </p:spTree>
    <p:extLst>
      <p:ext uri="{BB962C8B-B14F-4D97-AF65-F5344CB8AC3E}">
        <p14:creationId xmlns:p14="http://schemas.microsoft.com/office/powerpoint/2010/main" val="3411884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99</a:t>
            </a:fld>
            <a:endParaRPr lang="en-GB" dirty="0"/>
          </a:p>
        </p:txBody>
      </p:sp>
    </p:spTree>
    <p:extLst>
      <p:ext uri="{BB962C8B-B14F-4D97-AF65-F5344CB8AC3E}">
        <p14:creationId xmlns:p14="http://schemas.microsoft.com/office/powerpoint/2010/main" val="40729429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slide" Target="../slides/slide70.xml"/><Relationship Id="rId3" Type="http://schemas.openxmlformats.org/officeDocument/2006/relationships/slide" Target="../slides/slide23.xml"/><Relationship Id="rId7" Type="http://schemas.openxmlformats.org/officeDocument/2006/relationships/slide" Target="../slides/slide61.xml"/><Relationship Id="rId2"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 Target="../slides/slide49.xml"/><Relationship Id="rId5" Type="http://schemas.openxmlformats.org/officeDocument/2006/relationships/slide" Target="../slides/slide95.xml"/><Relationship Id="rId10" Type="http://schemas.openxmlformats.org/officeDocument/2006/relationships/image" Target="../media/image3.jpeg"/><Relationship Id="rId4" Type="http://schemas.openxmlformats.org/officeDocument/2006/relationships/slide" Target="../slides/slide35.xml"/><Relationship Id="rId9" Type="http://schemas.openxmlformats.org/officeDocument/2006/relationships/slide" Target="../slides/slide84.xml"/></Relationships>
</file>

<file path=ppt/slideLayouts/_rels/slideLayout3.xml.rels><?xml version="1.0" encoding="UTF-8" standalone="yes"?>
<Relationships xmlns="http://schemas.openxmlformats.org/package/2006/relationships"><Relationship Id="rId8" Type="http://schemas.openxmlformats.org/officeDocument/2006/relationships/slide" Target="../slides/slide70.xml"/><Relationship Id="rId3" Type="http://schemas.openxmlformats.org/officeDocument/2006/relationships/slide" Target="../slides/slide23.xml"/><Relationship Id="rId7" Type="http://schemas.openxmlformats.org/officeDocument/2006/relationships/slide" Target="../slides/slide61.xml"/><Relationship Id="rId2"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 Target="../slides/slide49.xml"/><Relationship Id="rId5" Type="http://schemas.openxmlformats.org/officeDocument/2006/relationships/slide" Target="../slides/slide95.xml"/><Relationship Id="rId10" Type="http://schemas.openxmlformats.org/officeDocument/2006/relationships/image" Target="../media/image3.jpeg"/><Relationship Id="rId4" Type="http://schemas.openxmlformats.org/officeDocument/2006/relationships/slide" Target="../slides/slide35.xml"/><Relationship Id="rId9" Type="http://schemas.openxmlformats.org/officeDocument/2006/relationships/slide" Target="../slides/slide84.xml"/></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70.xml"/><Relationship Id="rId3" Type="http://schemas.openxmlformats.org/officeDocument/2006/relationships/slide" Target="../slides/slide23.xml"/><Relationship Id="rId7" Type="http://schemas.openxmlformats.org/officeDocument/2006/relationships/slide" Target="../slides/slide61.xml"/><Relationship Id="rId2"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 Target="../slides/slide49.xml"/><Relationship Id="rId5" Type="http://schemas.openxmlformats.org/officeDocument/2006/relationships/slide" Target="../slides/slide95.xml"/><Relationship Id="rId10" Type="http://schemas.openxmlformats.org/officeDocument/2006/relationships/image" Target="../media/image3.jpeg"/><Relationship Id="rId4" Type="http://schemas.openxmlformats.org/officeDocument/2006/relationships/slide" Target="../slides/slide35.xml"/><Relationship Id="rId9" Type="http://schemas.openxmlformats.org/officeDocument/2006/relationships/slide" Target="../slides/slide84.xml"/></Relationships>
</file>

<file path=ppt/slideLayouts/_rels/slideLayout5.xml.rels><?xml version="1.0" encoding="UTF-8" standalone="yes"?>
<Relationships xmlns="http://schemas.openxmlformats.org/package/2006/relationships"><Relationship Id="rId8" Type="http://schemas.openxmlformats.org/officeDocument/2006/relationships/slide" Target="../slides/slide61.xml"/><Relationship Id="rId3" Type="http://schemas.openxmlformats.org/officeDocument/2006/relationships/slide" Target="../slides/slide13.xml"/><Relationship Id="rId7" Type="http://schemas.openxmlformats.org/officeDocument/2006/relationships/slide" Target="../slides/slide49.xml"/><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slide" Target="../slides/slide95.xml"/><Relationship Id="rId5" Type="http://schemas.openxmlformats.org/officeDocument/2006/relationships/slide" Target="../slides/slide35.xml"/><Relationship Id="rId10" Type="http://schemas.openxmlformats.org/officeDocument/2006/relationships/slide" Target="../slides/slide84.xml"/><Relationship Id="rId4" Type="http://schemas.openxmlformats.org/officeDocument/2006/relationships/slide" Target="../slides/slide23.xml"/><Relationship Id="rId9" Type="http://schemas.openxmlformats.org/officeDocument/2006/relationships/slide" Target="../slides/slide7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rookeWeston">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latin typeface="Calibri" pitchFamily="34" charset="0"/>
              <a:cs typeface="Calibri" pitchFamily="34" charset="0"/>
            </a:endParaRPr>
          </a:p>
        </p:txBody>
      </p:sp>
      <p:sp>
        <p:nvSpPr>
          <p:cNvPr id="9" name="Title 8"/>
          <p:cNvSpPr>
            <a:spLocks noGrp="1"/>
          </p:cNvSpPr>
          <p:nvPr>
            <p:ph type="ctrTitle"/>
          </p:nvPr>
        </p:nvSpPr>
        <p:spPr>
          <a:xfrm>
            <a:off x="685800" y="214290"/>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latin typeface="Calibri" pitchFamily="34" charset="0"/>
                <a:cs typeface="Calibri" pitchFamily="34" charset="0"/>
              </a:defRPr>
            </a:lvl1pPr>
            <a:extLst/>
          </a:lstStyle>
          <a:p>
            <a:r>
              <a:rPr kumimoji="0" lang="en-US" smtClean="0"/>
              <a:t>Click to edit Master 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latin typeface="Calibri" pitchFamily="34" charset="0"/>
                <a:cs typeface="Calibri" pitchFamily="34" charset="0"/>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17" name="Subtitle 16"/>
          <p:cNvSpPr>
            <a:spLocks noGrp="1"/>
          </p:cNvSpPr>
          <p:nvPr>
            <p:ph type="subTitle" idx="1"/>
          </p:nvPr>
        </p:nvSpPr>
        <p:spPr>
          <a:xfrm>
            <a:off x="871566" y="5515444"/>
            <a:ext cx="7772400" cy="1199704"/>
          </a:xfrm>
        </p:spPr>
        <p:txBody>
          <a:bodyPr lIns="45720" rIns="45720"/>
          <a:lstStyle>
            <a:lvl1pPr marL="0" marR="64008" indent="0" algn="r">
              <a:buNone/>
              <a:defRPr b="1">
                <a:solidFill>
                  <a:schemeClr val="bg1"/>
                </a:solidFill>
                <a:latin typeface="Calibri" pitchFamily="34" charset="0"/>
                <a:cs typeface="Calibri"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LO1 1-7">
    <p:spTree>
      <p:nvGrpSpPr>
        <p:cNvPr id="1" name=""/>
        <p:cNvGrpSpPr/>
        <p:nvPr/>
      </p:nvGrpSpPr>
      <p:grpSpPr>
        <a:xfrm>
          <a:off x="0" y="0"/>
          <a:ext cx="0" cy="0"/>
          <a:chOff x="0" y="0"/>
          <a:chExt cx="0" cy="0"/>
        </a:xfrm>
      </p:grpSpPr>
      <p:sp>
        <p:nvSpPr>
          <p:cNvPr id="25" name="Round Same Side Corner Rectangle 24">
            <a:hlinkClick r:id="rId2" action="ppaction://hlinksldjump"/>
          </p:cNvPr>
          <p:cNvSpPr/>
          <p:nvPr userDrawn="1"/>
        </p:nvSpPr>
        <p:spPr>
          <a:xfrm>
            <a:off x="107504" y="692696"/>
            <a:ext cx="800236"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050" b="1" dirty="0" smtClean="0">
                <a:latin typeface="Arial" panose="020B0604020202020204" pitchFamily="34" charset="0"/>
                <a:cs typeface="Arial" panose="020B0604020202020204" pitchFamily="34" charset="0"/>
              </a:rPr>
              <a:t>6.1 – Linear Graphs</a:t>
            </a:r>
            <a:endParaRPr lang="en-GB" sz="1050" b="1" dirty="0">
              <a:latin typeface="Arial" panose="020B0604020202020204" pitchFamily="34" charset="0"/>
              <a:cs typeface="Arial" panose="020B0604020202020204" pitchFamily="34" charset="0"/>
            </a:endParaRPr>
          </a:p>
        </p:txBody>
      </p:sp>
      <p:sp>
        <p:nvSpPr>
          <p:cNvPr id="26" name="Round Same Side Corner Rectangle 25">
            <a:hlinkClick r:id="rId3" action="ppaction://hlinksldjump"/>
          </p:cNvPr>
          <p:cNvSpPr/>
          <p:nvPr userDrawn="1"/>
        </p:nvSpPr>
        <p:spPr>
          <a:xfrm>
            <a:off x="944192" y="692696"/>
            <a:ext cx="886785"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900" b="1" dirty="0" smtClean="0">
                <a:latin typeface="Arial" panose="020B0604020202020204" pitchFamily="34" charset="0"/>
                <a:cs typeface="Arial" panose="020B0604020202020204" pitchFamily="34" charset="0"/>
              </a:rPr>
              <a:t>6.2</a:t>
            </a:r>
            <a:r>
              <a:rPr lang="en-GB" sz="900" b="1" baseline="0" dirty="0" smtClean="0">
                <a:latin typeface="Arial" panose="020B0604020202020204" pitchFamily="34" charset="0"/>
                <a:cs typeface="Arial" panose="020B0604020202020204" pitchFamily="34" charset="0"/>
              </a:rPr>
              <a:t> – More Linear Graphs</a:t>
            </a:r>
            <a:endParaRPr lang="en-GB" sz="900" b="1" dirty="0">
              <a:latin typeface="Arial" panose="020B0604020202020204" pitchFamily="34" charset="0"/>
              <a:cs typeface="Arial" panose="020B0604020202020204" pitchFamily="34" charset="0"/>
            </a:endParaRPr>
          </a:p>
        </p:txBody>
      </p:sp>
      <p:sp>
        <p:nvSpPr>
          <p:cNvPr id="27" name="Round Same Side Corner Rectangle 26">
            <a:hlinkClick r:id="rId4" action="ppaction://hlinksldjump"/>
          </p:cNvPr>
          <p:cNvSpPr/>
          <p:nvPr userDrawn="1"/>
        </p:nvSpPr>
        <p:spPr>
          <a:xfrm>
            <a:off x="1867429" y="692696"/>
            <a:ext cx="745118"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050" b="1" dirty="0" smtClean="0">
                <a:latin typeface="Arial" panose="020B0604020202020204" pitchFamily="34" charset="0"/>
                <a:cs typeface="Arial" panose="020B0604020202020204" pitchFamily="34" charset="0"/>
              </a:rPr>
              <a:t>6.3 – Rates of Change</a:t>
            </a:r>
            <a:endParaRPr lang="en-GB" sz="1050" b="1" dirty="0">
              <a:latin typeface="Arial" panose="020B0604020202020204" pitchFamily="34" charset="0"/>
              <a:cs typeface="Arial" panose="020B0604020202020204" pitchFamily="34" charset="0"/>
            </a:endParaRPr>
          </a:p>
        </p:txBody>
      </p:sp>
      <p:sp>
        <p:nvSpPr>
          <p:cNvPr id="28" name="Round Same Side Corner Rectangle 27">
            <a:hlinkClick r:id="rId5" action="ppaction://hlinksldjump"/>
          </p:cNvPr>
          <p:cNvSpPr/>
          <p:nvPr userDrawn="1"/>
        </p:nvSpPr>
        <p:spPr>
          <a:xfrm>
            <a:off x="6181094" y="692696"/>
            <a:ext cx="695161"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050" b="1" dirty="0" smtClean="0">
                <a:latin typeface="Arial" panose="020B0604020202020204" pitchFamily="34" charset="0"/>
                <a:cs typeface="Arial" panose="020B0604020202020204" pitchFamily="34" charset="0"/>
              </a:rPr>
              <a:t>6.8</a:t>
            </a:r>
            <a:r>
              <a:rPr lang="en-GB" sz="1050" b="1" baseline="0" dirty="0" smtClean="0">
                <a:latin typeface="Arial" panose="020B0604020202020204" pitchFamily="34" charset="0"/>
                <a:cs typeface="Arial" panose="020B0604020202020204" pitchFamily="34" charset="0"/>
              </a:rPr>
              <a:t> – More Graphs</a:t>
            </a:r>
            <a:endParaRPr lang="en-GB" sz="1050" b="1" dirty="0">
              <a:latin typeface="Arial" panose="020B0604020202020204" pitchFamily="34" charset="0"/>
              <a:cs typeface="Arial" panose="020B0604020202020204" pitchFamily="34" charset="0"/>
            </a:endParaRPr>
          </a:p>
        </p:txBody>
      </p:sp>
      <p:sp>
        <p:nvSpPr>
          <p:cNvPr id="29" name="Round Same Side Corner Rectangle 28">
            <a:hlinkClick r:id="rId6" action="ppaction://hlinksldjump"/>
          </p:cNvPr>
          <p:cNvSpPr/>
          <p:nvPr userDrawn="1"/>
        </p:nvSpPr>
        <p:spPr>
          <a:xfrm>
            <a:off x="2648999" y="692696"/>
            <a:ext cx="785084"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050" b="1" dirty="0" smtClean="0">
                <a:latin typeface="Arial" panose="020B0604020202020204" pitchFamily="34" charset="0"/>
                <a:cs typeface="Arial" panose="020B0604020202020204" pitchFamily="34" charset="0"/>
              </a:rPr>
              <a:t>6.4 – Real-life Graphs</a:t>
            </a:r>
            <a:endParaRPr lang="en-GB" sz="1050" b="1" dirty="0">
              <a:latin typeface="Arial" panose="020B0604020202020204" pitchFamily="34" charset="0"/>
              <a:cs typeface="Arial" panose="020B0604020202020204" pitchFamily="34" charset="0"/>
            </a:endParaRPr>
          </a:p>
        </p:txBody>
      </p:sp>
      <p:sp>
        <p:nvSpPr>
          <p:cNvPr id="30" name="Round Same Side Corner Rectangle 29">
            <a:hlinkClick r:id="rId7" action="ppaction://hlinksldjump"/>
          </p:cNvPr>
          <p:cNvSpPr/>
          <p:nvPr userDrawn="1"/>
        </p:nvSpPr>
        <p:spPr>
          <a:xfrm>
            <a:off x="3470535" y="692696"/>
            <a:ext cx="699426"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050" b="1" dirty="0" smtClean="0">
                <a:latin typeface="Arial" panose="020B0604020202020204" pitchFamily="34" charset="0"/>
                <a:cs typeface="Arial" panose="020B0604020202020204" pitchFamily="34" charset="0"/>
              </a:rPr>
              <a:t>6.5 – Line Segments</a:t>
            </a:r>
            <a:endParaRPr lang="en-GB" sz="1050" b="1" dirty="0">
              <a:latin typeface="Arial" panose="020B0604020202020204" pitchFamily="34" charset="0"/>
              <a:cs typeface="Arial" panose="020B0604020202020204" pitchFamily="34" charset="0"/>
            </a:endParaRPr>
          </a:p>
        </p:txBody>
      </p:sp>
      <p:sp>
        <p:nvSpPr>
          <p:cNvPr id="31" name="Round Same Side Corner Rectangle 30">
            <a:hlinkClick r:id="rId8" action="ppaction://hlinksldjump"/>
          </p:cNvPr>
          <p:cNvSpPr/>
          <p:nvPr userDrawn="1"/>
        </p:nvSpPr>
        <p:spPr>
          <a:xfrm>
            <a:off x="4206413" y="692696"/>
            <a:ext cx="1037302"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050" b="1" dirty="0" smtClean="0">
                <a:latin typeface="Arial" panose="020B0604020202020204" pitchFamily="34" charset="0"/>
                <a:cs typeface="Arial" panose="020B0604020202020204" pitchFamily="34" charset="0"/>
              </a:rPr>
              <a:t>6.6 – Quadratic Graphs</a:t>
            </a:r>
            <a:endParaRPr lang="en-GB" sz="1050" b="1" dirty="0">
              <a:latin typeface="Arial" panose="020B0604020202020204" pitchFamily="34" charset="0"/>
              <a:cs typeface="Arial" panose="020B0604020202020204" pitchFamily="34" charset="0"/>
            </a:endParaRPr>
          </a:p>
        </p:txBody>
      </p:sp>
      <p:sp>
        <p:nvSpPr>
          <p:cNvPr id="32" name="Round Same Side Corner Rectangle 31">
            <a:hlinkClick r:id="rId9" action="ppaction://hlinksldjump"/>
          </p:cNvPr>
          <p:cNvSpPr/>
          <p:nvPr userDrawn="1"/>
        </p:nvSpPr>
        <p:spPr>
          <a:xfrm>
            <a:off x="5280167" y="692696"/>
            <a:ext cx="864474"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050" b="1" dirty="0" smtClean="0">
                <a:latin typeface="Arial" panose="020B0604020202020204" pitchFamily="34" charset="0"/>
                <a:cs typeface="Arial" panose="020B0604020202020204" pitchFamily="34" charset="0"/>
              </a:rPr>
              <a:t>6.7 – Cubic &amp;</a:t>
            </a:r>
            <a:r>
              <a:rPr lang="en-GB" sz="1050" b="1" baseline="0" dirty="0" smtClean="0">
                <a:latin typeface="Arial" panose="020B0604020202020204" pitchFamily="34" charset="0"/>
                <a:cs typeface="Arial" panose="020B0604020202020204" pitchFamily="34" charset="0"/>
              </a:rPr>
              <a:t> Reciprocal</a:t>
            </a:r>
            <a:endParaRPr lang="en-GB" sz="1050" b="1" dirty="0">
              <a:latin typeface="Arial" panose="020B0604020202020204" pitchFamily="34" charset="0"/>
              <a:cs typeface="Arial" panose="020B0604020202020204" pitchFamily="34" charset="0"/>
            </a:endParaRPr>
          </a:p>
        </p:txBody>
      </p:sp>
      <p:sp>
        <p:nvSpPr>
          <p:cNvPr id="6" name="Title 5"/>
          <p:cNvSpPr>
            <a:spLocks noGrp="1"/>
          </p:cNvSpPr>
          <p:nvPr>
            <p:ph type="title"/>
          </p:nvPr>
        </p:nvSpPr>
        <p:spPr>
          <a:xfrm>
            <a:off x="35496" y="44624"/>
            <a:ext cx="7382054"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2" name="Picture 11"/>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7740352" y="43840"/>
            <a:ext cx="1368152" cy="1002913"/>
          </a:xfrm>
          <a:prstGeom prst="rect">
            <a:avLst/>
          </a:prstGeom>
        </p:spPr>
      </p:pic>
      <p:sp>
        <p:nvSpPr>
          <p:cNvPr id="15" name="Content Placeholder 1"/>
          <p:cNvSpPr txBox="1">
            <a:spLocks/>
          </p:cNvSpPr>
          <p:nvPr/>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1_LO1 1-7">
    <p:spTree>
      <p:nvGrpSpPr>
        <p:cNvPr id="1" name=""/>
        <p:cNvGrpSpPr/>
        <p:nvPr/>
      </p:nvGrpSpPr>
      <p:grpSpPr>
        <a:xfrm>
          <a:off x="0" y="0"/>
          <a:ext cx="0" cy="0"/>
          <a:chOff x="0" y="0"/>
          <a:chExt cx="0" cy="0"/>
        </a:xfrm>
      </p:grpSpPr>
      <p:sp>
        <p:nvSpPr>
          <p:cNvPr id="24" name="Round Same Side Corner Rectangle 23">
            <a:hlinkClick r:id="rId2" action="ppaction://hlinksldjump"/>
          </p:cNvPr>
          <p:cNvSpPr/>
          <p:nvPr userDrawn="1"/>
        </p:nvSpPr>
        <p:spPr>
          <a:xfrm>
            <a:off x="107504" y="692696"/>
            <a:ext cx="800236"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050" b="1" dirty="0" smtClean="0">
                <a:latin typeface="Arial" panose="020B0604020202020204" pitchFamily="34" charset="0"/>
                <a:cs typeface="Arial" panose="020B0604020202020204" pitchFamily="34" charset="0"/>
              </a:rPr>
              <a:t>6.1 – Linear Graphs</a:t>
            </a:r>
            <a:endParaRPr lang="en-GB" sz="1050" b="1" dirty="0">
              <a:latin typeface="Arial" panose="020B0604020202020204" pitchFamily="34" charset="0"/>
              <a:cs typeface="Arial" panose="020B0604020202020204" pitchFamily="34" charset="0"/>
            </a:endParaRPr>
          </a:p>
        </p:txBody>
      </p:sp>
      <p:sp>
        <p:nvSpPr>
          <p:cNvPr id="27" name="Round Same Side Corner Rectangle 26">
            <a:hlinkClick r:id="rId3" action="ppaction://hlinksldjump"/>
          </p:cNvPr>
          <p:cNvSpPr/>
          <p:nvPr userDrawn="1"/>
        </p:nvSpPr>
        <p:spPr>
          <a:xfrm>
            <a:off x="944192" y="692696"/>
            <a:ext cx="886785"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900" b="1" dirty="0" smtClean="0">
                <a:latin typeface="Arial" panose="020B0604020202020204" pitchFamily="34" charset="0"/>
                <a:cs typeface="Arial" panose="020B0604020202020204" pitchFamily="34" charset="0"/>
              </a:rPr>
              <a:t>6.2</a:t>
            </a:r>
            <a:r>
              <a:rPr lang="en-GB" sz="900" b="1" baseline="0" dirty="0" smtClean="0">
                <a:latin typeface="Arial" panose="020B0604020202020204" pitchFamily="34" charset="0"/>
                <a:cs typeface="Arial" panose="020B0604020202020204" pitchFamily="34" charset="0"/>
              </a:rPr>
              <a:t> – More Linear Graphs</a:t>
            </a:r>
            <a:endParaRPr lang="en-GB" sz="900" b="1" dirty="0">
              <a:latin typeface="Arial" panose="020B0604020202020204" pitchFamily="34" charset="0"/>
              <a:cs typeface="Arial" panose="020B0604020202020204" pitchFamily="34" charset="0"/>
            </a:endParaRPr>
          </a:p>
        </p:txBody>
      </p:sp>
      <p:sp>
        <p:nvSpPr>
          <p:cNvPr id="28" name="Round Same Side Corner Rectangle 27">
            <a:hlinkClick r:id="rId4" action="ppaction://hlinksldjump"/>
          </p:cNvPr>
          <p:cNvSpPr/>
          <p:nvPr userDrawn="1"/>
        </p:nvSpPr>
        <p:spPr>
          <a:xfrm>
            <a:off x="1867429" y="692696"/>
            <a:ext cx="745118"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050" b="1" dirty="0" smtClean="0">
                <a:latin typeface="Arial" panose="020B0604020202020204" pitchFamily="34" charset="0"/>
                <a:cs typeface="Arial" panose="020B0604020202020204" pitchFamily="34" charset="0"/>
              </a:rPr>
              <a:t>6.3 – Rates of Change</a:t>
            </a:r>
            <a:endParaRPr lang="en-GB" sz="1050" b="1" dirty="0">
              <a:latin typeface="Arial" panose="020B0604020202020204" pitchFamily="34" charset="0"/>
              <a:cs typeface="Arial" panose="020B0604020202020204" pitchFamily="34" charset="0"/>
            </a:endParaRPr>
          </a:p>
        </p:txBody>
      </p:sp>
      <p:sp>
        <p:nvSpPr>
          <p:cNvPr id="29" name="Round Same Side Corner Rectangle 28">
            <a:hlinkClick r:id="rId5" action="ppaction://hlinksldjump"/>
          </p:cNvPr>
          <p:cNvSpPr/>
          <p:nvPr userDrawn="1"/>
        </p:nvSpPr>
        <p:spPr>
          <a:xfrm>
            <a:off x="6181094" y="692696"/>
            <a:ext cx="695161"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050" b="1" dirty="0" smtClean="0">
                <a:latin typeface="Arial" panose="020B0604020202020204" pitchFamily="34" charset="0"/>
                <a:cs typeface="Arial" panose="020B0604020202020204" pitchFamily="34" charset="0"/>
              </a:rPr>
              <a:t>6.8</a:t>
            </a:r>
            <a:r>
              <a:rPr lang="en-GB" sz="1050" b="1" baseline="0" dirty="0" smtClean="0">
                <a:latin typeface="Arial" panose="020B0604020202020204" pitchFamily="34" charset="0"/>
                <a:cs typeface="Arial" panose="020B0604020202020204" pitchFamily="34" charset="0"/>
              </a:rPr>
              <a:t> – More Graphs</a:t>
            </a:r>
            <a:endParaRPr lang="en-GB" sz="1050" b="1" dirty="0">
              <a:latin typeface="Arial" panose="020B0604020202020204" pitchFamily="34" charset="0"/>
              <a:cs typeface="Arial" panose="020B0604020202020204" pitchFamily="34" charset="0"/>
            </a:endParaRPr>
          </a:p>
        </p:txBody>
      </p:sp>
      <p:sp>
        <p:nvSpPr>
          <p:cNvPr id="30" name="Round Same Side Corner Rectangle 29">
            <a:hlinkClick r:id="rId6" action="ppaction://hlinksldjump"/>
          </p:cNvPr>
          <p:cNvSpPr/>
          <p:nvPr userDrawn="1"/>
        </p:nvSpPr>
        <p:spPr>
          <a:xfrm>
            <a:off x="2648999" y="692696"/>
            <a:ext cx="785084"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050" b="1" dirty="0" smtClean="0">
                <a:latin typeface="Arial" panose="020B0604020202020204" pitchFamily="34" charset="0"/>
                <a:cs typeface="Arial" panose="020B0604020202020204" pitchFamily="34" charset="0"/>
              </a:rPr>
              <a:t>6.4 – Real-life Graphs</a:t>
            </a:r>
            <a:endParaRPr lang="en-GB" sz="1050" b="1" dirty="0">
              <a:latin typeface="Arial" panose="020B0604020202020204" pitchFamily="34" charset="0"/>
              <a:cs typeface="Arial" panose="020B0604020202020204" pitchFamily="34" charset="0"/>
            </a:endParaRPr>
          </a:p>
        </p:txBody>
      </p:sp>
      <p:sp>
        <p:nvSpPr>
          <p:cNvPr id="31" name="Round Same Side Corner Rectangle 30">
            <a:hlinkClick r:id="rId7" action="ppaction://hlinksldjump"/>
          </p:cNvPr>
          <p:cNvSpPr/>
          <p:nvPr userDrawn="1"/>
        </p:nvSpPr>
        <p:spPr>
          <a:xfrm>
            <a:off x="3470535" y="692696"/>
            <a:ext cx="699426"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050" b="1" dirty="0" smtClean="0">
                <a:latin typeface="Arial" panose="020B0604020202020204" pitchFamily="34" charset="0"/>
                <a:cs typeface="Arial" panose="020B0604020202020204" pitchFamily="34" charset="0"/>
              </a:rPr>
              <a:t>6.5 – Line Segments</a:t>
            </a:r>
            <a:endParaRPr lang="en-GB" sz="1050" b="1" dirty="0">
              <a:latin typeface="Arial" panose="020B0604020202020204" pitchFamily="34" charset="0"/>
              <a:cs typeface="Arial" panose="020B0604020202020204" pitchFamily="34" charset="0"/>
            </a:endParaRPr>
          </a:p>
        </p:txBody>
      </p:sp>
      <p:sp>
        <p:nvSpPr>
          <p:cNvPr id="32" name="Round Same Side Corner Rectangle 31">
            <a:hlinkClick r:id="rId8" action="ppaction://hlinksldjump"/>
          </p:cNvPr>
          <p:cNvSpPr/>
          <p:nvPr userDrawn="1"/>
        </p:nvSpPr>
        <p:spPr>
          <a:xfrm>
            <a:off x="4206413" y="692696"/>
            <a:ext cx="1037302"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050" b="1" dirty="0" smtClean="0">
                <a:latin typeface="Arial" panose="020B0604020202020204" pitchFamily="34" charset="0"/>
                <a:cs typeface="Arial" panose="020B0604020202020204" pitchFamily="34" charset="0"/>
              </a:rPr>
              <a:t>6.6 – Quadratic Graphs</a:t>
            </a:r>
            <a:endParaRPr lang="en-GB" sz="1050" b="1" dirty="0">
              <a:latin typeface="Arial" panose="020B0604020202020204" pitchFamily="34" charset="0"/>
              <a:cs typeface="Arial" panose="020B0604020202020204" pitchFamily="34" charset="0"/>
            </a:endParaRPr>
          </a:p>
        </p:txBody>
      </p:sp>
      <p:sp>
        <p:nvSpPr>
          <p:cNvPr id="33" name="Round Same Side Corner Rectangle 32">
            <a:hlinkClick r:id="rId9" action="ppaction://hlinksldjump"/>
          </p:cNvPr>
          <p:cNvSpPr/>
          <p:nvPr userDrawn="1"/>
        </p:nvSpPr>
        <p:spPr>
          <a:xfrm>
            <a:off x="5280167" y="692696"/>
            <a:ext cx="864474"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050" b="1" dirty="0" smtClean="0">
                <a:latin typeface="Arial" panose="020B0604020202020204" pitchFamily="34" charset="0"/>
                <a:cs typeface="Arial" panose="020B0604020202020204" pitchFamily="34" charset="0"/>
              </a:rPr>
              <a:t>6.7 – Cubic &amp;</a:t>
            </a:r>
            <a:r>
              <a:rPr lang="en-GB" sz="1050" b="1" baseline="0" dirty="0" smtClean="0">
                <a:latin typeface="Arial" panose="020B0604020202020204" pitchFamily="34" charset="0"/>
                <a:cs typeface="Arial" panose="020B0604020202020204" pitchFamily="34" charset="0"/>
              </a:rPr>
              <a:t> Reciprocal</a:t>
            </a:r>
            <a:endParaRPr lang="en-GB" sz="1050" b="1" dirty="0">
              <a:latin typeface="Arial" panose="020B0604020202020204" pitchFamily="34" charset="0"/>
              <a:cs typeface="Arial" panose="020B0604020202020204" pitchFamily="34" charset="0"/>
            </a:endParaRPr>
          </a:p>
        </p:txBody>
      </p:sp>
      <p:sp>
        <p:nvSpPr>
          <p:cNvPr id="19" name="Content Placeholder 1"/>
          <p:cNvSpPr txBox="1">
            <a:spLocks/>
          </p:cNvSpPr>
          <p:nvPr userDrawn="1"/>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6" name="Title 5"/>
          <p:cNvSpPr>
            <a:spLocks noGrp="1"/>
          </p:cNvSpPr>
          <p:nvPr>
            <p:ph type="title"/>
          </p:nvPr>
        </p:nvSpPr>
        <p:spPr>
          <a:xfrm>
            <a:off x="35496" y="44624"/>
            <a:ext cx="7560840"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7" name="Picture 16"/>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7740352" y="43840"/>
            <a:ext cx="1368152" cy="1002913"/>
          </a:xfrm>
          <a:prstGeom prst="rect">
            <a:avLst/>
          </a:prstGeom>
        </p:spPr>
      </p:pic>
      <p:sp>
        <p:nvSpPr>
          <p:cNvPr id="11" name="Rectangle 10"/>
          <p:cNvSpPr/>
          <p:nvPr userDrawn="1"/>
        </p:nvSpPr>
        <p:spPr>
          <a:xfrm>
            <a:off x="179512" y="1142026"/>
            <a:ext cx="8712968" cy="5527334"/>
          </a:xfrm>
          <a:prstGeom prst="rect">
            <a:avLst/>
          </a:prstGeom>
          <a:solidFill>
            <a:srgbClr val="DFF9E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5580112" y="1225296"/>
            <a:ext cx="3200036" cy="532859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1517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LO1 1-7">
    <p:spTree>
      <p:nvGrpSpPr>
        <p:cNvPr id="1" name=""/>
        <p:cNvGrpSpPr/>
        <p:nvPr/>
      </p:nvGrpSpPr>
      <p:grpSpPr>
        <a:xfrm>
          <a:off x="0" y="0"/>
          <a:ext cx="0" cy="0"/>
          <a:chOff x="0" y="0"/>
          <a:chExt cx="0" cy="0"/>
        </a:xfrm>
      </p:grpSpPr>
      <p:sp>
        <p:nvSpPr>
          <p:cNvPr id="12" name="Round Same Side Corner Rectangle 11">
            <a:hlinkClick r:id="rId2" action="ppaction://hlinksldjump"/>
          </p:cNvPr>
          <p:cNvSpPr/>
          <p:nvPr userDrawn="1"/>
        </p:nvSpPr>
        <p:spPr>
          <a:xfrm>
            <a:off x="107504" y="692696"/>
            <a:ext cx="800236"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050" b="1" dirty="0" smtClean="0">
                <a:latin typeface="Arial" panose="020B0604020202020204" pitchFamily="34" charset="0"/>
                <a:cs typeface="Arial" panose="020B0604020202020204" pitchFamily="34" charset="0"/>
              </a:rPr>
              <a:t>6.1 – Linear Graphs</a:t>
            </a:r>
            <a:endParaRPr lang="en-GB" sz="1050" b="1" dirty="0">
              <a:latin typeface="Arial" panose="020B0604020202020204" pitchFamily="34" charset="0"/>
              <a:cs typeface="Arial" panose="020B0604020202020204" pitchFamily="34" charset="0"/>
            </a:endParaRPr>
          </a:p>
        </p:txBody>
      </p:sp>
      <p:sp>
        <p:nvSpPr>
          <p:cNvPr id="13" name="Round Same Side Corner Rectangle 12">
            <a:hlinkClick r:id="rId3" action="ppaction://hlinksldjump"/>
          </p:cNvPr>
          <p:cNvSpPr/>
          <p:nvPr userDrawn="1"/>
        </p:nvSpPr>
        <p:spPr>
          <a:xfrm>
            <a:off x="944192" y="692696"/>
            <a:ext cx="886785"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900" b="1" dirty="0" smtClean="0">
                <a:latin typeface="Arial" panose="020B0604020202020204" pitchFamily="34" charset="0"/>
                <a:cs typeface="Arial" panose="020B0604020202020204" pitchFamily="34" charset="0"/>
              </a:rPr>
              <a:t>6.2</a:t>
            </a:r>
            <a:r>
              <a:rPr lang="en-GB" sz="900" b="1" baseline="0" dirty="0" smtClean="0">
                <a:latin typeface="Arial" panose="020B0604020202020204" pitchFamily="34" charset="0"/>
                <a:cs typeface="Arial" panose="020B0604020202020204" pitchFamily="34" charset="0"/>
              </a:rPr>
              <a:t> – More Linear Graphs</a:t>
            </a:r>
            <a:endParaRPr lang="en-GB" sz="900" b="1" dirty="0">
              <a:latin typeface="Arial" panose="020B0604020202020204" pitchFamily="34" charset="0"/>
              <a:cs typeface="Arial" panose="020B0604020202020204" pitchFamily="34" charset="0"/>
            </a:endParaRPr>
          </a:p>
        </p:txBody>
      </p:sp>
      <p:sp>
        <p:nvSpPr>
          <p:cNvPr id="14" name="Round Same Side Corner Rectangle 13">
            <a:hlinkClick r:id="rId4" action="ppaction://hlinksldjump"/>
          </p:cNvPr>
          <p:cNvSpPr/>
          <p:nvPr userDrawn="1"/>
        </p:nvSpPr>
        <p:spPr>
          <a:xfrm>
            <a:off x="1867429" y="692696"/>
            <a:ext cx="745118"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050" b="1" dirty="0" smtClean="0">
                <a:latin typeface="Arial" panose="020B0604020202020204" pitchFamily="34" charset="0"/>
                <a:cs typeface="Arial" panose="020B0604020202020204" pitchFamily="34" charset="0"/>
              </a:rPr>
              <a:t>6.3 – Rates of Change</a:t>
            </a:r>
            <a:endParaRPr lang="en-GB" sz="1050" b="1" dirty="0">
              <a:latin typeface="Arial" panose="020B0604020202020204" pitchFamily="34" charset="0"/>
              <a:cs typeface="Arial" panose="020B0604020202020204" pitchFamily="34" charset="0"/>
            </a:endParaRPr>
          </a:p>
        </p:txBody>
      </p:sp>
      <p:sp>
        <p:nvSpPr>
          <p:cNvPr id="21" name="Round Same Side Corner Rectangle 20">
            <a:hlinkClick r:id="rId5" action="ppaction://hlinksldjump"/>
          </p:cNvPr>
          <p:cNvSpPr/>
          <p:nvPr userDrawn="1"/>
        </p:nvSpPr>
        <p:spPr>
          <a:xfrm>
            <a:off x="6181094" y="692696"/>
            <a:ext cx="695161"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050" b="1" dirty="0" smtClean="0">
                <a:latin typeface="Arial" panose="020B0604020202020204" pitchFamily="34" charset="0"/>
                <a:cs typeface="Arial" panose="020B0604020202020204" pitchFamily="34" charset="0"/>
              </a:rPr>
              <a:t>6.8</a:t>
            </a:r>
            <a:r>
              <a:rPr lang="en-GB" sz="1050" b="1" baseline="0" dirty="0" smtClean="0">
                <a:latin typeface="Arial" panose="020B0604020202020204" pitchFamily="34" charset="0"/>
                <a:cs typeface="Arial" panose="020B0604020202020204" pitchFamily="34" charset="0"/>
              </a:rPr>
              <a:t> – More Graphs</a:t>
            </a:r>
            <a:endParaRPr lang="en-GB" sz="1050" b="1" dirty="0">
              <a:latin typeface="Arial" panose="020B0604020202020204" pitchFamily="34" charset="0"/>
              <a:cs typeface="Arial" panose="020B0604020202020204" pitchFamily="34" charset="0"/>
            </a:endParaRPr>
          </a:p>
        </p:txBody>
      </p:sp>
      <p:sp>
        <p:nvSpPr>
          <p:cNvPr id="22" name="Round Same Side Corner Rectangle 21">
            <a:hlinkClick r:id="rId6" action="ppaction://hlinksldjump"/>
          </p:cNvPr>
          <p:cNvSpPr/>
          <p:nvPr userDrawn="1"/>
        </p:nvSpPr>
        <p:spPr>
          <a:xfrm>
            <a:off x="2648999" y="692696"/>
            <a:ext cx="785084"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050" b="1" dirty="0" smtClean="0">
                <a:latin typeface="Arial" panose="020B0604020202020204" pitchFamily="34" charset="0"/>
                <a:cs typeface="Arial" panose="020B0604020202020204" pitchFamily="34" charset="0"/>
              </a:rPr>
              <a:t>6.4 – Real-life Graphs</a:t>
            </a:r>
            <a:endParaRPr lang="en-GB" sz="1050" b="1" dirty="0">
              <a:latin typeface="Arial" panose="020B0604020202020204" pitchFamily="34" charset="0"/>
              <a:cs typeface="Arial" panose="020B0604020202020204" pitchFamily="34" charset="0"/>
            </a:endParaRPr>
          </a:p>
        </p:txBody>
      </p:sp>
      <p:sp>
        <p:nvSpPr>
          <p:cNvPr id="25" name="Round Same Side Corner Rectangle 24">
            <a:hlinkClick r:id="rId7" action="ppaction://hlinksldjump"/>
          </p:cNvPr>
          <p:cNvSpPr/>
          <p:nvPr userDrawn="1"/>
        </p:nvSpPr>
        <p:spPr>
          <a:xfrm>
            <a:off x="3470535" y="692696"/>
            <a:ext cx="699426"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050" b="1" dirty="0" smtClean="0">
                <a:latin typeface="Arial" panose="020B0604020202020204" pitchFamily="34" charset="0"/>
                <a:cs typeface="Arial" panose="020B0604020202020204" pitchFamily="34" charset="0"/>
              </a:rPr>
              <a:t>6.5 – Line Segments</a:t>
            </a:r>
            <a:endParaRPr lang="en-GB" sz="1050" b="1" dirty="0">
              <a:latin typeface="Arial" panose="020B0604020202020204" pitchFamily="34" charset="0"/>
              <a:cs typeface="Arial" panose="020B0604020202020204" pitchFamily="34" charset="0"/>
            </a:endParaRPr>
          </a:p>
        </p:txBody>
      </p:sp>
      <p:sp>
        <p:nvSpPr>
          <p:cNvPr id="26" name="Round Same Side Corner Rectangle 25">
            <a:hlinkClick r:id="rId8" action="ppaction://hlinksldjump"/>
          </p:cNvPr>
          <p:cNvSpPr/>
          <p:nvPr userDrawn="1"/>
        </p:nvSpPr>
        <p:spPr>
          <a:xfrm>
            <a:off x="4206413" y="692696"/>
            <a:ext cx="1037302"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050" b="1" dirty="0" smtClean="0">
                <a:latin typeface="Arial" panose="020B0604020202020204" pitchFamily="34" charset="0"/>
                <a:cs typeface="Arial" panose="020B0604020202020204" pitchFamily="34" charset="0"/>
              </a:rPr>
              <a:t>6.6 – Quadratic Graphs</a:t>
            </a:r>
            <a:endParaRPr lang="en-GB" sz="1050" b="1" dirty="0">
              <a:latin typeface="Arial" panose="020B0604020202020204" pitchFamily="34" charset="0"/>
              <a:cs typeface="Arial" panose="020B0604020202020204" pitchFamily="34" charset="0"/>
            </a:endParaRPr>
          </a:p>
        </p:txBody>
      </p:sp>
      <p:sp>
        <p:nvSpPr>
          <p:cNvPr id="27" name="Round Same Side Corner Rectangle 26">
            <a:hlinkClick r:id="rId9" action="ppaction://hlinksldjump"/>
          </p:cNvPr>
          <p:cNvSpPr/>
          <p:nvPr userDrawn="1"/>
        </p:nvSpPr>
        <p:spPr>
          <a:xfrm>
            <a:off x="5280167" y="692696"/>
            <a:ext cx="864474"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050" b="1" dirty="0" smtClean="0">
                <a:latin typeface="Arial" panose="020B0604020202020204" pitchFamily="34" charset="0"/>
                <a:cs typeface="Arial" panose="020B0604020202020204" pitchFamily="34" charset="0"/>
              </a:rPr>
              <a:t>6.7 – Cubic &amp;</a:t>
            </a:r>
            <a:r>
              <a:rPr lang="en-GB" sz="1050" b="1" baseline="0" dirty="0" smtClean="0">
                <a:latin typeface="Arial" panose="020B0604020202020204" pitchFamily="34" charset="0"/>
                <a:cs typeface="Arial" panose="020B0604020202020204" pitchFamily="34" charset="0"/>
              </a:rPr>
              <a:t> Reciprocal</a:t>
            </a:r>
            <a:endParaRPr lang="en-GB" sz="1050" b="1" dirty="0">
              <a:latin typeface="Arial" panose="020B0604020202020204" pitchFamily="34" charset="0"/>
              <a:cs typeface="Arial" panose="020B0604020202020204" pitchFamily="34" charset="0"/>
            </a:endParaRPr>
          </a:p>
        </p:txBody>
      </p:sp>
      <p:sp>
        <p:nvSpPr>
          <p:cNvPr id="19" name="Content Placeholder 1"/>
          <p:cNvSpPr txBox="1">
            <a:spLocks/>
          </p:cNvSpPr>
          <p:nvPr userDrawn="1"/>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6" name="Title 5"/>
          <p:cNvSpPr>
            <a:spLocks noGrp="1"/>
          </p:cNvSpPr>
          <p:nvPr>
            <p:ph type="title"/>
          </p:nvPr>
        </p:nvSpPr>
        <p:spPr>
          <a:xfrm>
            <a:off x="35496" y="44624"/>
            <a:ext cx="7560840"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7" name="Picture 16"/>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7740352" y="43840"/>
            <a:ext cx="1368152" cy="1002913"/>
          </a:xfrm>
          <a:prstGeom prst="rect">
            <a:avLst/>
          </a:prstGeom>
        </p:spPr>
      </p:pic>
      <p:sp>
        <p:nvSpPr>
          <p:cNvPr id="11" name="Rectangle 10"/>
          <p:cNvSpPr/>
          <p:nvPr userDrawn="1"/>
        </p:nvSpPr>
        <p:spPr>
          <a:xfrm>
            <a:off x="179512" y="1142026"/>
            <a:ext cx="8712968" cy="5527334"/>
          </a:xfrm>
          <a:prstGeom prst="rect">
            <a:avLst/>
          </a:prstGeom>
          <a:solidFill>
            <a:srgbClr val="DFF9E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16784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LO1 1-7">
    <p:spTree>
      <p:nvGrpSpPr>
        <p:cNvPr id="1" name=""/>
        <p:cNvGrpSpPr/>
        <p:nvPr/>
      </p:nvGrpSpPr>
      <p:grpSpPr>
        <a:xfrm>
          <a:off x="0" y="0"/>
          <a:ext cx="0" cy="0"/>
          <a:chOff x="0" y="0"/>
          <a:chExt cx="0" cy="0"/>
        </a:xfrm>
      </p:grpSpPr>
      <p:sp>
        <p:nvSpPr>
          <p:cNvPr id="19" name="Content Placeholder 1"/>
          <p:cNvSpPr txBox="1">
            <a:spLocks/>
          </p:cNvSpPr>
          <p:nvPr userDrawn="1"/>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6" name="Title 5"/>
          <p:cNvSpPr>
            <a:spLocks noGrp="1"/>
          </p:cNvSpPr>
          <p:nvPr>
            <p:ph type="title"/>
          </p:nvPr>
        </p:nvSpPr>
        <p:spPr>
          <a:xfrm>
            <a:off x="35496" y="44624"/>
            <a:ext cx="7560840"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40352" y="43840"/>
            <a:ext cx="1368152" cy="1002913"/>
          </a:xfrm>
          <a:prstGeom prst="rect">
            <a:avLst/>
          </a:prstGeom>
        </p:spPr>
      </p:pic>
      <p:sp>
        <p:nvSpPr>
          <p:cNvPr id="2" name="Snip Single Corner Rectangle 1"/>
          <p:cNvSpPr/>
          <p:nvPr userDrawn="1"/>
        </p:nvSpPr>
        <p:spPr>
          <a:xfrm>
            <a:off x="179512" y="1137707"/>
            <a:ext cx="8708456" cy="5531653"/>
          </a:xfrm>
          <a:custGeom>
            <a:avLst/>
            <a:gdLst>
              <a:gd name="connsiteX0" fmla="*/ 0 w 8696199"/>
              <a:gd name="connsiteY0" fmla="*/ 0 h 5531653"/>
              <a:gd name="connsiteX1" fmla="*/ 7774238 w 8696199"/>
              <a:gd name="connsiteY1" fmla="*/ 0 h 5531653"/>
              <a:gd name="connsiteX2" fmla="*/ 8696199 w 8696199"/>
              <a:gd name="connsiteY2" fmla="*/ 921961 h 5531653"/>
              <a:gd name="connsiteX3" fmla="*/ 8696199 w 8696199"/>
              <a:gd name="connsiteY3" fmla="*/ 5531653 h 5531653"/>
              <a:gd name="connsiteX4" fmla="*/ 0 w 8696199"/>
              <a:gd name="connsiteY4" fmla="*/ 5531653 h 5531653"/>
              <a:gd name="connsiteX5" fmla="*/ 0 w 8696199"/>
              <a:gd name="connsiteY5" fmla="*/ 0 h 5531653"/>
              <a:gd name="connsiteX0" fmla="*/ 0 w 8751063"/>
              <a:gd name="connsiteY0" fmla="*/ 0 h 5586517"/>
              <a:gd name="connsiteX1" fmla="*/ 7774238 w 8751063"/>
              <a:gd name="connsiteY1" fmla="*/ 0 h 5586517"/>
              <a:gd name="connsiteX2" fmla="*/ 8696199 w 8751063"/>
              <a:gd name="connsiteY2" fmla="*/ 921961 h 5586517"/>
              <a:gd name="connsiteX3" fmla="*/ 8751063 w 8751063"/>
              <a:gd name="connsiteY3" fmla="*/ 5586517 h 5586517"/>
              <a:gd name="connsiteX4" fmla="*/ 0 w 8751063"/>
              <a:gd name="connsiteY4" fmla="*/ 5531653 h 5586517"/>
              <a:gd name="connsiteX5" fmla="*/ 0 w 8751063"/>
              <a:gd name="connsiteY5" fmla="*/ 0 h 5586517"/>
              <a:gd name="connsiteX0" fmla="*/ 0 w 8751063"/>
              <a:gd name="connsiteY0" fmla="*/ 0 h 5586517"/>
              <a:gd name="connsiteX1" fmla="*/ 7774238 w 8751063"/>
              <a:gd name="connsiteY1" fmla="*/ 0 h 5586517"/>
              <a:gd name="connsiteX2" fmla="*/ 8732775 w 8751063"/>
              <a:gd name="connsiteY2" fmla="*/ 4104073 h 5586517"/>
              <a:gd name="connsiteX3" fmla="*/ 8751063 w 8751063"/>
              <a:gd name="connsiteY3" fmla="*/ 5586517 h 5586517"/>
              <a:gd name="connsiteX4" fmla="*/ 0 w 8751063"/>
              <a:gd name="connsiteY4" fmla="*/ 5531653 h 5586517"/>
              <a:gd name="connsiteX5" fmla="*/ 0 w 8751063"/>
              <a:gd name="connsiteY5" fmla="*/ 0 h 5586517"/>
              <a:gd name="connsiteX0" fmla="*/ 0 w 8751063"/>
              <a:gd name="connsiteY0" fmla="*/ 0 h 5586517"/>
              <a:gd name="connsiteX1" fmla="*/ 8743502 w 8751063"/>
              <a:gd name="connsiteY1" fmla="*/ 54864 h 5586517"/>
              <a:gd name="connsiteX2" fmla="*/ 8732775 w 8751063"/>
              <a:gd name="connsiteY2" fmla="*/ 4104073 h 5586517"/>
              <a:gd name="connsiteX3" fmla="*/ 8751063 w 8751063"/>
              <a:gd name="connsiteY3" fmla="*/ 5586517 h 5586517"/>
              <a:gd name="connsiteX4" fmla="*/ 0 w 8751063"/>
              <a:gd name="connsiteY4" fmla="*/ 5531653 h 5586517"/>
              <a:gd name="connsiteX5" fmla="*/ 0 w 8751063"/>
              <a:gd name="connsiteY5" fmla="*/ 0 h 5586517"/>
              <a:gd name="connsiteX0" fmla="*/ 0 w 8743502"/>
              <a:gd name="connsiteY0" fmla="*/ 0 h 5531653"/>
              <a:gd name="connsiteX1" fmla="*/ 8743502 w 8743502"/>
              <a:gd name="connsiteY1" fmla="*/ 54864 h 5531653"/>
              <a:gd name="connsiteX2" fmla="*/ 8732775 w 8743502"/>
              <a:gd name="connsiteY2" fmla="*/ 4104073 h 5531653"/>
              <a:gd name="connsiteX3" fmla="*/ 8147559 w 8743502"/>
              <a:gd name="connsiteY3" fmla="*/ 5513365 h 5531653"/>
              <a:gd name="connsiteX4" fmla="*/ 0 w 8743502"/>
              <a:gd name="connsiteY4" fmla="*/ 5531653 h 5531653"/>
              <a:gd name="connsiteX5" fmla="*/ 0 w 8743502"/>
              <a:gd name="connsiteY5" fmla="*/ 0 h 5531653"/>
              <a:gd name="connsiteX0" fmla="*/ 0 w 8743502"/>
              <a:gd name="connsiteY0" fmla="*/ 0 h 5531653"/>
              <a:gd name="connsiteX1" fmla="*/ 8743502 w 8743502"/>
              <a:gd name="connsiteY1" fmla="*/ 54864 h 5531653"/>
              <a:gd name="connsiteX2" fmla="*/ 8732775 w 8743502"/>
              <a:gd name="connsiteY2" fmla="*/ 4652713 h 5531653"/>
              <a:gd name="connsiteX3" fmla="*/ 8147559 w 8743502"/>
              <a:gd name="connsiteY3" fmla="*/ 5513365 h 5531653"/>
              <a:gd name="connsiteX4" fmla="*/ 0 w 8743502"/>
              <a:gd name="connsiteY4" fmla="*/ 5531653 h 5531653"/>
              <a:gd name="connsiteX5" fmla="*/ 0 w 8743502"/>
              <a:gd name="connsiteY5" fmla="*/ 0 h 553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3502" h="5531653">
                <a:moveTo>
                  <a:pt x="0" y="0"/>
                </a:moveTo>
                <a:lnTo>
                  <a:pt x="8743502" y="54864"/>
                </a:lnTo>
                <a:cubicBezTo>
                  <a:pt x="8739926" y="1404600"/>
                  <a:pt x="8736351" y="3302977"/>
                  <a:pt x="8732775" y="4652713"/>
                </a:cubicBezTo>
                <a:lnTo>
                  <a:pt x="8147559" y="5513365"/>
                </a:lnTo>
                <a:lnTo>
                  <a:pt x="0" y="5531653"/>
                </a:lnTo>
                <a:lnTo>
                  <a:pt x="0" y="0"/>
                </a:lnTo>
                <a:close/>
              </a:path>
            </a:pathLst>
          </a:cu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a:hlinkClick r:id="rId3" action="ppaction://hlinksldjump"/>
          </p:cNvPr>
          <p:cNvSpPr/>
          <p:nvPr userDrawn="1"/>
        </p:nvSpPr>
        <p:spPr>
          <a:xfrm>
            <a:off x="107504" y="692696"/>
            <a:ext cx="800236"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050" b="1" dirty="0" smtClean="0">
                <a:latin typeface="Arial" panose="020B0604020202020204" pitchFamily="34" charset="0"/>
                <a:cs typeface="Arial" panose="020B0604020202020204" pitchFamily="34" charset="0"/>
              </a:rPr>
              <a:t>6.1 – Linear Graphs</a:t>
            </a:r>
            <a:endParaRPr lang="en-GB" sz="1050" b="1" dirty="0">
              <a:latin typeface="Arial" panose="020B0604020202020204" pitchFamily="34" charset="0"/>
              <a:cs typeface="Arial" panose="020B0604020202020204" pitchFamily="34" charset="0"/>
            </a:endParaRPr>
          </a:p>
        </p:txBody>
      </p:sp>
      <p:sp>
        <p:nvSpPr>
          <p:cNvPr id="20" name="Round Same Side Corner Rectangle 19">
            <a:hlinkClick r:id="rId4" action="ppaction://hlinksldjump"/>
          </p:cNvPr>
          <p:cNvSpPr/>
          <p:nvPr userDrawn="1"/>
        </p:nvSpPr>
        <p:spPr>
          <a:xfrm>
            <a:off x="944192" y="692696"/>
            <a:ext cx="886785"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900" b="1" dirty="0" smtClean="0">
                <a:latin typeface="Arial" panose="020B0604020202020204" pitchFamily="34" charset="0"/>
                <a:cs typeface="Arial" panose="020B0604020202020204" pitchFamily="34" charset="0"/>
              </a:rPr>
              <a:t>6.2</a:t>
            </a:r>
            <a:r>
              <a:rPr lang="en-GB" sz="900" b="1" baseline="0" dirty="0" smtClean="0">
                <a:latin typeface="Arial" panose="020B0604020202020204" pitchFamily="34" charset="0"/>
                <a:cs typeface="Arial" panose="020B0604020202020204" pitchFamily="34" charset="0"/>
              </a:rPr>
              <a:t> – More Linear Graphs</a:t>
            </a:r>
            <a:endParaRPr lang="en-GB" sz="900" b="1" dirty="0">
              <a:latin typeface="Arial" panose="020B0604020202020204" pitchFamily="34" charset="0"/>
              <a:cs typeface="Arial" panose="020B0604020202020204" pitchFamily="34" charset="0"/>
            </a:endParaRPr>
          </a:p>
        </p:txBody>
      </p:sp>
      <p:sp>
        <p:nvSpPr>
          <p:cNvPr id="22" name="Round Same Side Corner Rectangle 21">
            <a:hlinkClick r:id="rId5" action="ppaction://hlinksldjump"/>
          </p:cNvPr>
          <p:cNvSpPr/>
          <p:nvPr userDrawn="1"/>
        </p:nvSpPr>
        <p:spPr>
          <a:xfrm>
            <a:off x="1867429" y="692696"/>
            <a:ext cx="745118"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050" b="1" dirty="0" smtClean="0">
                <a:latin typeface="Arial" panose="020B0604020202020204" pitchFamily="34" charset="0"/>
                <a:cs typeface="Arial" panose="020B0604020202020204" pitchFamily="34" charset="0"/>
              </a:rPr>
              <a:t>6.3 – Rates of Change</a:t>
            </a:r>
            <a:endParaRPr lang="en-GB" sz="1050" b="1" dirty="0">
              <a:latin typeface="Arial" panose="020B0604020202020204" pitchFamily="34" charset="0"/>
              <a:cs typeface="Arial" panose="020B0604020202020204" pitchFamily="34" charset="0"/>
            </a:endParaRPr>
          </a:p>
        </p:txBody>
      </p:sp>
      <p:sp>
        <p:nvSpPr>
          <p:cNvPr id="23" name="Round Same Side Corner Rectangle 22">
            <a:hlinkClick r:id="rId6" action="ppaction://hlinksldjump"/>
          </p:cNvPr>
          <p:cNvSpPr/>
          <p:nvPr userDrawn="1"/>
        </p:nvSpPr>
        <p:spPr>
          <a:xfrm>
            <a:off x="6181094" y="692696"/>
            <a:ext cx="695161"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050" b="1" dirty="0" smtClean="0">
                <a:latin typeface="Arial" panose="020B0604020202020204" pitchFamily="34" charset="0"/>
                <a:cs typeface="Arial" panose="020B0604020202020204" pitchFamily="34" charset="0"/>
              </a:rPr>
              <a:t>6.8</a:t>
            </a:r>
            <a:r>
              <a:rPr lang="en-GB" sz="1050" b="1" baseline="0" dirty="0" smtClean="0">
                <a:latin typeface="Arial" panose="020B0604020202020204" pitchFamily="34" charset="0"/>
                <a:cs typeface="Arial" panose="020B0604020202020204" pitchFamily="34" charset="0"/>
              </a:rPr>
              <a:t> – More Graphs</a:t>
            </a:r>
            <a:endParaRPr lang="en-GB" sz="1050" b="1" dirty="0">
              <a:latin typeface="Arial" panose="020B0604020202020204" pitchFamily="34" charset="0"/>
              <a:cs typeface="Arial" panose="020B0604020202020204" pitchFamily="34" charset="0"/>
            </a:endParaRPr>
          </a:p>
        </p:txBody>
      </p:sp>
      <p:sp>
        <p:nvSpPr>
          <p:cNvPr id="24" name="Round Same Side Corner Rectangle 23">
            <a:hlinkClick r:id="rId7" action="ppaction://hlinksldjump"/>
          </p:cNvPr>
          <p:cNvSpPr/>
          <p:nvPr userDrawn="1"/>
        </p:nvSpPr>
        <p:spPr>
          <a:xfrm>
            <a:off x="2648999" y="692696"/>
            <a:ext cx="785084"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050" b="1" dirty="0" smtClean="0">
                <a:latin typeface="Arial" panose="020B0604020202020204" pitchFamily="34" charset="0"/>
                <a:cs typeface="Arial" panose="020B0604020202020204" pitchFamily="34" charset="0"/>
              </a:rPr>
              <a:t>6.4 – Real-life Graphs</a:t>
            </a:r>
            <a:endParaRPr lang="en-GB" sz="1050" b="1" dirty="0">
              <a:latin typeface="Arial" panose="020B0604020202020204" pitchFamily="34" charset="0"/>
              <a:cs typeface="Arial" panose="020B0604020202020204" pitchFamily="34" charset="0"/>
            </a:endParaRPr>
          </a:p>
        </p:txBody>
      </p:sp>
      <p:sp>
        <p:nvSpPr>
          <p:cNvPr id="25" name="Round Same Side Corner Rectangle 24">
            <a:hlinkClick r:id="rId8" action="ppaction://hlinksldjump"/>
          </p:cNvPr>
          <p:cNvSpPr/>
          <p:nvPr userDrawn="1"/>
        </p:nvSpPr>
        <p:spPr>
          <a:xfrm>
            <a:off x="3470535" y="692696"/>
            <a:ext cx="699426"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050" b="1" dirty="0" smtClean="0">
                <a:latin typeface="Arial" panose="020B0604020202020204" pitchFamily="34" charset="0"/>
                <a:cs typeface="Arial" panose="020B0604020202020204" pitchFamily="34" charset="0"/>
              </a:rPr>
              <a:t>6.5 – Line Segments</a:t>
            </a:r>
            <a:endParaRPr lang="en-GB" sz="1050" b="1" dirty="0">
              <a:latin typeface="Arial" panose="020B0604020202020204" pitchFamily="34" charset="0"/>
              <a:cs typeface="Arial" panose="020B0604020202020204" pitchFamily="34" charset="0"/>
            </a:endParaRPr>
          </a:p>
        </p:txBody>
      </p:sp>
      <p:sp>
        <p:nvSpPr>
          <p:cNvPr id="26" name="Round Same Side Corner Rectangle 25">
            <a:hlinkClick r:id="rId9" action="ppaction://hlinksldjump"/>
          </p:cNvPr>
          <p:cNvSpPr/>
          <p:nvPr userDrawn="1"/>
        </p:nvSpPr>
        <p:spPr>
          <a:xfrm>
            <a:off x="4206413" y="692696"/>
            <a:ext cx="1037302"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050" b="1" dirty="0" smtClean="0">
                <a:latin typeface="Arial" panose="020B0604020202020204" pitchFamily="34" charset="0"/>
                <a:cs typeface="Arial" panose="020B0604020202020204" pitchFamily="34" charset="0"/>
              </a:rPr>
              <a:t>6.6 – Quadratic Graphs</a:t>
            </a:r>
            <a:endParaRPr lang="en-GB" sz="1050" b="1" dirty="0">
              <a:latin typeface="Arial" panose="020B0604020202020204" pitchFamily="34" charset="0"/>
              <a:cs typeface="Arial" panose="020B0604020202020204" pitchFamily="34" charset="0"/>
            </a:endParaRPr>
          </a:p>
        </p:txBody>
      </p:sp>
      <p:sp>
        <p:nvSpPr>
          <p:cNvPr id="28" name="Round Same Side Corner Rectangle 27">
            <a:hlinkClick r:id="rId10" action="ppaction://hlinksldjump"/>
          </p:cNvPr>
          <p:cNvSpPr/>
          <p:nvPr userDrawn="1"/>
        </p:nvSpPr>
        <p:spPr>
          <a:xfrm>
            <a:off x="5280167" y="692696"/>
            <a:ext cx="864474"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050" b="1" dirty="0" smtClean="0">
                <a:latin typeface="Arial" panose="020B0604020202020204" pitchFamily="34" charset="0"/>
                <a:cs typeface="Arial" panose="020B0604020202020204" pitchFamily="34" charset="0"/>
              </a:rPr>
              <a:t>6.7 – Cubic &amp;</a:t>
            </a:r>
            <a:r>
              <a:rPr lang="en-GB" sz="1050" b="1" baseline="0" dirty="0" smtClean="0">
                <a:latin typeface="Arial" panose="020B0604020202020204" pitchFamily="34" charset="0"/>
                <a:cs typeface="Arial" panose="020B0604020202020204" pitchFamily="34" charset="0"/>
              </a:rPr>
              <a:t> Reciprocal</a:t>
            </a:r>
            <a:endParaRPr lang="en-GB" sz="10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008945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13648" y="5937012"/>
            <a:ext cx="3203848"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2" name="Freeform 11"/>
          <p:cNvSpPr>
            <a:spLocks/>
          </p:cNvSpPr>
          <p:nvPr/>
        </p:nvSpPr>
        <p:spPr bwMode="auto">
          <a:xfrm>
            <a:off x="1" y="5924550"/>
            <a:ext cx="2339752"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4" name="Right Triangle 13"/>
          <p:cNvSpPr>
            <a:spLocks/>
          </p:cNvSpPr>
          <p:nvPr/>
        </p:nvSpPr>
        <p:spPr bwMode="auto">
          <a:xfrm>
            <a:off x="-6042" y="5949279"/>
            <a:ext cx="1913746" cy="922841"/>
          </a:xfrm>
          <a:prstGeom prst="rtTriangle">
            <a:avLst/>
          </a:prstGeom>
          <a:blipFill>
            <a:blip r:embed="rId7"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latin typeface="Calibri" pitchFamily="34" charset="0"/>
              <a:cs typeface="Calibri" pitchFamily="34" charset="0"/>
            </a:endParaRPr>
          </a:p>
        </p:txBody>
      </p:sp>
      <p:cxnSp>
        <p:nvCxnSpPr>
          <p:cNvPr id="15" name="Straight Connector 14"/>
          <p:cNvCxnSpPr>
            <a:stCxn id="14" idx="0"/>
            <a:endCxn id="14" idx="4"/>
          </p:cNvCxnSpPr>
          <p:nvPr/>
        </p:nvCxnSpPr>
        <p:spPr>
          <a:xfrm rot="16200000" flipH="1">
            <a:off x="489410" y="5453826"/>
            <a:ext cx="922841" cy="1913746"/>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4"/>
            <a:ext cx="8229600" cy="857256"/>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457200" y="1000108"/>
            <a:ext cx="8229600" cy="4929222"/>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07" r:id="rId1"/>
    <p:sldLayoutId id="2147483711" r:id="rId2"/>
    <p:sldLayoutId id="2147483715" r:id="rId3"/>
    <p:sldLayoutId id="2147483716" r:id="rId4"/>
    <p:sldLayoutId id="2147483717" r:id="rId5"/>
  </p:sldLayoutIdLst>
  <p:timing>
    <p:tnLst>
      <p:par>
        <p:cTn id="1" dur="indefinite" restart="never" nodeType="tmRoot"/>
      </p:par>
    </p:tnLst>
  </p:timing>
  <p:txStyles>
    <p:title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p:titleStyle>
    <p:bodyStyle>
      <a:lvl1pPr marL="365760" indent="-256032" algn="l" rtl="0" eaLnBrk="1" latinLnBrk="0" hangingPunct="1">
        <a:spcBef>
          <a:spcPts val="0"/>
        </a:spcBef>
        <a:spcAft>
          <a:spcPts val="600"/>
        </a:spcAft>
        <a:buClr>
          <a:schemeClr val="accent1"/>
        </a:buClr>
        <a:buSzPct val="68000"/>
        <a:buFont typeface="Wingdings 3"/>
        <a:buChar char=""/>
        <a:defRPr kumimoji="0" sz="2700" kern="1200">
          <a:solidFill>
            <a:schemeClr val="tx1"/>
          </a:solidFill>
          <a:latin typeface="Calibri" pitchFamily="34" charset="0"/>
          <a:ea typeface="+mn-ea"/>
          <a:cs typeface="Calibri" pitchFamily="34" charset="0"/>
        </a:defRPr>
      </a:lvl1pPr>
      <a:lvl2pPr marL="621792" indent="-228600" algn="l" rtl="0" eaLnBrk="1" latinLnBrk="0" hangingPunct="1">
        <a:spcBef>
          <a:spcPts val="0"/>
        </a:spcBef>
        <a:spcAft>
          <a:spcPts val="600"/>
        </a:spcAft>
        <a:buClr>
          <a:schemeClr val="accent1"/>
        </a:buClr>
        <a:buFont typeface="Verdana"/>
        <a:buChar char="◦"/>
        <a:defRPr kumimoji="0" sz="2300" kern="1200">
          <a:solidFill>
            <a:schemeClr val="tx1"/>
          </a:solidFill>
          <a:latin typeface="Calibri" pitchFamily="34" charset="0"/>
          <a:ea typeface="+mn-ea"/>
          <a:cs typeface="Calibri" pitchFamily="34" charset="0"/>
        </a:defRPr>
      </a:lvl2pPr>
      <a:lvl3pPr marL="859536" indent="-228600" algn="l" rtl="0" eaLnBrk="1" latinLnBrk="0" hangingPunct="1">
        <a:spcBef>
          <a:spcPts val="0"/>
        </a:spcBef>
        <a:spcAft>
          <a:spcPts val="600"/>
        </a:spcAft>
        <a:buClr>
          <a:schemeClr val="accent2"/>
        </a:buClr>
        <a:buSzPct val="100000"/>
        <a:buFont typeface="Wingdings 2"/>
        <a:buChar char=""/>
        <a:defRPr kumimoji="0" sz="2100" kern="1200">
          <a:solidFill>
            <a:schemeClr val="tx1"/>
          </a:solidFill>
          <a:latin typeface="Calibri" pitchFamily="34" charset="0"/>
          <a:ea typeface="+mn-ea"/>
          <a:cs typeface="Calibri" pitchFamily="34" charset="0"/>
        </a:defRPr>
      </a:lvl3pPr>
      <a:lvl4pPr marL="1143000" indent="-228600" algn="l" rtl="0" eaLnBrk="1" latinLnBrk="0" hangingPunct="1">
        <a:spcBef>
          <a:spcPts val="0"/>
        </a:spcBef>
        <a:spcAft>
          <a:spcPts val="600"/>
        </a:spcAft>
        <a:buClr>
          <a:schemeClr val="accent2"/>
        </a:buClr>
        <a:buFont typeface="Wingdings 2"/>
        <a:buChar char=""/>
        <a:defRPr kumimoji="0" sz="1900" kern="1200">
          <a:solidFill>
            <a:schemeClr val="tx1"/>
          </a:solidFill>
          <a:latin typeface="Calibri" pitchFamily="34" charset="0"/>
          <a:ea typeface="+mn-ea"/>
          <a:cs typeface="Calibri" pitchFamily="34" charset="0"/>
        </a:defRPr>
      </a:lvl4pPr>
      <a:lvl5pPr marL="1371600" indent="-228600" algn="l" rtl="0" eaLnBrk="1" latinLnBrk="0" hangingPunct="1">
        <a:spcBef>
          <a:spcPts val="0"/>
        </a:spcBef>
        <a:spcAft>
          <a:spcPts val="600"/>
        </a:spcAft>
        <a:buClr>
          <a:schemeClr val="accent2"/>
        </a:buClr>
        <a:buFont typeface="Wingdings 2"/>
        <a:buChar char=""/>
        <a:defRPr kumimoji="0" sz="1800" kern="1200">
          <a:solidFill>
            <a:schemeClr val="tx1"/>
          </a:solidFill>
          <a:latin typeface="Calibri" pitchFamily="34" charset="0"/>
          <a:ea typeface="+mn-ea"/>
          <a:cs typeface="Calibri"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0.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0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1.xml"/><Relationship Id="rId1" Type="http://schemas.openxmlformats.org/officeDocument/2006/relationships/slideLayout" Target="../slideLayouts/slideLayout3.xml"/><Relationship Id="rId5" Type="http://schemas.openxmlformats.org/officeDocument/2006/relationships/image" Target="../media/image102.png"/><Relationship Id="rId4" Type="http://schemas.openxmlformats.org/officeDocument/2006/relationships/image" Target="../media/image84.png"/></Relationships>
</file>

<file path=ppt/slides/_rels/slide10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2.xml"/><Relationship Id="rId1" Type="http://schemas.openxmlformats.org/officeDocument/2006/relationships/slideLayout" Target="../slideLayouts/slideLayout3.xml"/><Relationship Id="rId5" Type="http://schemas.openxmlformats.org/officeDocument/2006/relationships/image" Target="../media/image103.png"/><Relationship Id="rId4" Type="http://schemas.openxmlformats.org/officeDocument/2006/relationships/image" Target="../media/image84.png"/></Relationships>
</file>

<file path=ppt/slides/_rels/slide10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3.xml"/><Relationship Id="rId1" Type="http://schemas.openxmlformats.org/officeDocument/2006/relationships/slideLayout" Target="../slideLayouts/slideLayout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84.png"/></Relationships>
</file>

<file path=ppt/slides/_rels/slide10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4.xml"/><Relationship Id="rId1" Type="http://schemas.openxmlformats.org/officeDocument/2006/relationships/slideLayout" Target="../slideLayouts/slideLayout4.xml"/><Relationship Id="rId5" Type="http://schemas.openxmlformats.org/officeDocument/2006/relationships/image" Target="../media/image107.png"/><Relationship Id="rId4" Type="http://schemas.openxmlformats.org/officeDocument/2006/relationships/image" Target="../media/image106.png"/></Relationships>
</file>

<file path=ppt/slides/_rels/slide10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9.xml"/><Relationship Id="rId1" Type="http://schemas.openxmlformats.org/officeDocument/2006/relationships/slideLayout" Target="../slideLayouts/slideLayout5.xml"/><Relationship Id="rId5" Type="http://schemas.openxmlformats.org/officeDocument/2006/relationships/image" Target="../media/image108.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0.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5.png"/></Relationships>
</file>

<file path=ppt/slides/_rels/slide11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1.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109.png"/></Relationships>
</file>

<file path=ppt/slides/_rels/slide11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2.xml"/><Relationship Id="rId1" Type="http://schemas.openxmlformats.org/officeDocument/2006/relationships/slideLayout" Target="../slideLayouts/slideLayout3.xml"/><Relationship Id="rId5" Type="http://schemas.openxmlformats.org/officeDocument/2006/relationships/image" Target="../media/image110.png"/><Relationship Id="rId4" Type="http://schemas.openxmlformats.org/officeDocument/2006/relationships/image" Target="../media/image25.png"/></Relationships>
</file>

<file path=ppt/slides/_rels/slide11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3.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11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84.png"/><Relationship Id="rId4" Type="http://schemas.openxmlformats.org/officeDocument/2006/relationships/image" Target="../media/image111.png"/></Relationships>
</file>

<file path=ppt/slides/_rels/slide11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5.xml"/><Relationship Id="rId1" Type="http://schemas.openxmlformats.org/officeDocument/2006/relationships/slideLayout" Target="../slideLayouts/slideLayout3.xml"/><Relationship Id="rId5" Type="http://schemas.openxmlformats.org/officeDocument/2006/relationships/image" Target="../media/image113.png"/><Relationship Id="rId4" Type="http://schemas.openxmlformats.org/officeDocument/2006/relationships/image" Target="../media/image84.png"/></Relationships>
</file>

<file path=ppt/slides/_rels/slide11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6.xml"/><Relationship Id="rId1" Type="http://schemas.openxmlformats.org/officeDocument/2006/relationships/slideLayout" Target="../slideLayouts/slideLayout4.xml"/><Relationship Id="rId5" Type="http://schemas.openxmlformats.org/officeDocument/2006/relationships/image" Target="../media/image114.png"/><Relationship Id="rId4" Type="http://schemas.openxmlformats.org/officeDocument/2006/relationships/image" Target="../media/image28.png"/></Relationships>
</file>

<file path=ppt/slides/_rels/slide11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7.xml"/><Relationship Id="rId1" Type="http://schemas.openxmlformats.org/officeDocument/2006/relationships/slideLayout" Target="../slideLayouts/slideLayout4.xml"/><Relationship Id="rId5" Type="http://schemas.openxmlformats.org/officeDocument/2006/relationships/image" Target="../media/image115.png"/><Relationship Id="rId4" Type="http://schemas.openxmlformats.org/officeDocument/2006/relationships/image" Target="../media/image25.png"/></Relationships>
</file>

<file path=ppt/slides/_rels/slide11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8.xml"/><Relationship Id="rId1" Type="http://schemas.openxmlformats.org/officeDocument/2006/relationships/slideLayout" Target="../slideLayouts/slideLayout4.xml"/><Relationship Id="rId4" Type="http://schemas.openxmlformats.org/officeDocument/2006/relationships/image" Target="../media/image116.png"/></Relationships>
</file>

<file path=ppt/slides/_rels/slide11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9.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2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0.xml"/><Relationship Id="rId1" Type="http://schemas.openxmlformats.org/officeDocument/2006/relationships/slideLayout" Target="../slideLayouts/slideLayout3.xml"/><Relationship Id="rId5" Type="http://schemas.openxmlformats.org/officeDocument/2006/relationships/image" Target="../media/image117.png"/><Relationship Id="rId4" Type="http://schemas.openxmlformats.org/officeDocument/2006/relationships/image" Target="../media/image23.png"/></Relationships>
</file>

<file path=ppt/slides/_rels/slide12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1.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118.png"/><Relationship Id="rId4" Type="http://schemas.openxmlformats.org/officeDocument/2006/relationships/image" Target="../media/image23.png"/></Relationships>
</file>

<file path=ppt/slides/_rels/slide12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2.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2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3.xml"/><Relationship Id="rId1" Type="http://schemas.openxmlformats.org/officeDocument/2006/relationships/slideLayout" Target="../slideLayouts/slideLayout3.xml"/><Relationship Id="rId6" Type="http://schemas.openxmlformats.org/officeDocument/2006/relationships/image" Target="../media/image120.png"/><Relationship Id="rId5" Type="http://schemas.openxmlformats.org/officeDocument/2006/relationships/image" Target="../media/image25.png"/><Relationship Id="rId4" Type="http://schemas.openxmlformats.org/officeDocument/2006/relationships/image" Target="../media/image119.png"/></Relationships>
</file>

<file path=ppt/slides/_rels/slide12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4.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2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5.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121.png"/></Relationships>
</file>

<file path=ppt/slides/_rels/slide12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6.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2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7.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12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8.xml"/><Relationship Id="rId1" Type="http://schemas.openxmlformats.org/officeDocument/2006/relationships/slideLayout" Target="../slideLayouts/slideLayout3.xml"/><Relationship Id="rId5" Type="http://schemas.openxmlformats.org/officeDocument/2006/relationships/image" Target="../media/image122.png"/><Relationship Id="rId4" Type="http://schemas.openxmlformats.org/officeDocument/2006/relationships/image" Target="../media/image25.png"/></Relationships>
</file>

<file path=ppt/slides/_rels/slide12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9.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3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0.xml"/><Relationship Id="rId1" Type="http://schemas.openxmlformats.org/officeDocument/2006/relationships/slideLayout" Target="../slideLayouts/slideLayout3.xml"/><Relationship Id="rId5" Type="http://schemas.openxmlformats.org/officeDocument/2006/relationships/image" Target="../media/image123.png"/><Relationship Id="rId4" Type="http://schemas.openxmlformats.org/officeDocument/2006/relationships/image" Target="../media/image25.png"/></Relationships>
</file>

<file path=ppt/slides/_rels/slide13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1.xml"/><Relationship Id="rId1" Type="http://schemas.openxmlformats.org/officeDocument/2006/relationships/slideLayout" Target="../slideLayouts/slideLayout3.xml"/><Relationship Id="rId5" Type="http://schemas.openxmlformats.org/officeDocument/2006/relationships/image" Target="../media/image84.png"/><Relationship Id="rId4" Type="http://schemas.openxmlformats.org/officeDocument/2006/relationships/image" Target="../media/image124.png"/></Relationships>
</file>

<file path=ppt/slides/_rels/slide13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127.png"/><Relationship Id="rId2" Type="http://schemas.openxmlformats.org/officeDocument/2006/relationships/notesSlide" Target="../notesSlides/notesSlide132.xml"/><Relationship Id="rId1" Type="http://schemas.openxmlformats.org/officeDocument/2006/relationships/slideLayout" Target="../slideLayouts/slideLayout4.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84.png"/></Relationships>
</file>

<file path=ppt/slides/_rels/slide13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3.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128.png"/></Relationships>
</file>

<file path=ppt/slides/_rels/slide13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4.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130.png"/><Relationship Id="rId4" Type="http://schemas.openxmlformats.org/officeDocument/2006/relationships/image" Target="../media/image129.png"/></Relationships>
</file>

<file path=ppt/slides/_rels/slide13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5.xml"/><Relationship Id="rId1" Type="http://schemas.openxmlformats.org/officeDocument/2006/relationships/slideLayout" Target="../slideLayouts/slideLayout3.xml"/><Relationship Id="rId5" Type="http://schemas.openxmlformats.org/officeDocument/2006/relationships/image" Target="../media/image131.png"/><Relationship Id="rId4" Type="http://schemas.openxmlformats.org/officeDocument/2006/relationships/image" Target="../media/image25.png"/></Relationships>
</file>

<file path=ppt/slides/_rels/slide13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6.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8.png"/></Relationships>
</file>

<file path=ppt/slides/_rels/slide13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7.xml"/><Relationship Id="rId1" Type="http://schemas.openxmlformats.org/officeDocument/2006/relationships/slideLayout" Target="../slideLayouts/slideLayout3.xml"/><Relationship Id="rId5" Type="http://schemas.openxmlformats.org/officeDocument/2006/relationships/image" Target="../media/image132.png"/><Relationship Id="rId4" Type="http://schemas.openxmlformats.org/officeDocument/2006/relationships/image" Target="../media/image25.png"/></Relationships>
</file>

<file path=ppt/slides/_rels/slide13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8.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133.png"/></Relationships>
</file>

<file path=ppt/slides/_rels/slide13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4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0.xml"/><Relationship Id="rId1" Type="http://schemas.openxmlformats.org/officeDocument/2006/relationships/slideLayout" Target="../slideLayouts/slideLayout4.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28.png"/></Relationships>
</file>

<file path=ppt/slides/_rels/slide14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1.xml"/><Relationship Id="rId1" Type="http://schemas.openxmlformats.org/officeDocument/2006/relationships/slideLayout" Target="../slideLayouts/slideLayout3.xml"/><Relationship Id="rId5" Type="http://schemas.openxmlformats.org/officeDocument/2006/relationships/image" Target="../media/image136.png"/><Relationship Id="rId4" Type="http://schemas.openxmlformats.org/officeDocument/2006/relationships/image" Target="../media/image28.png"/></Relationships>
</file>

<file path=ppt/slides/_rels/slide14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2.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137.png"/></Relationships>
</file>

<file path=ppt/slides/_rels/slide14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4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4.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28.png"/></Relationships>
</file>

<file path=ppt/slides/_rels/slide14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5.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139.png"/><Relationship Id="rId4" Type="http://schemas.openxmlformats.org/officeDocument/2006/relationships/image" Target="../media/image138.png"/></Relationships>
</file>

<file path=ppt/slides/_rels/slide14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6.xml"/><Relationship Id="rId1" Type="http://schemas.openxmlformats.org/officeDocument/2006/relationships/slideLayout" Target="../slideLayouts/slideLayout4.xml"/><Relationship Id="rId5" Type="http://schemas.openxmlformats.org/officeDocument/2006/relationships/image" Target="../media/image141.png"/><Relationship Id="rId4" Type="http://schemas.openxmlformats.org/officeDocument/2006/relationships/image" Target="../media/image140.png"/></Relationships>
</file>

<file path=ppt/slides/_rels/slide14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7.xml"/><Relationship Id="rId1" Type="http://schemas.openxmlformats.org/officeDocument/2006/relationships/slideLayout" Target="../slideLayouts/slideLayout4.xml"/><Relationship Id="rId5" Type="http://schemas.openxmlformats.org/officeDocument/2006/relationships/image" Target="../media/image142.png"/><Relationship Id="rId4" Type="http://schemas.openxmlformats.org/officeDocument/2006/relationships/image" Target="../media/image48.png"/></Relationships>
</file>

<file path=ppt/slides/_rels/slide148.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hyperlink" Target="CiDA%20-%20Unit%2002%20-%20LO1%20-%20Getting%20Organised.pptx" TargetMode="External"/><Relationship Id="rId7" Type="http://schemas.openxmlformats.org/officeDocument/2006/relationships/image" Target="../media/image145.png"/><Relationship Id="rId2" Type="http://schemas.openxmlformats.org/officeDocument/2006/relationships/notesSlide" Target="../notesSlides/notesSlide148.xml"/><Relationship Id="rId1" Type="http://schemas.openxmlformats.org/officeDocument/2006/relationships/slideLayout" Target="../slideLayouts/slideLayout4.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48.png"/></Relationships>
</file>

<file path=ppt/slides/_rels/slide14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9.xml"/><Relationship Id="rId1" Type="http://schemas.openxmlformats.org/officeDocument/2006/relationships/slideLayout" Target="../slideLayouts/slideLayout4.xml"/><Relationship Id="rId4" Type="http://schemas.openxmlformats.org/officeDocument/2006/relationships/hyperlink" Target="CiDA%20-%20Unit%2002%20-%20LO1%20-%20Getting%20Organised.pptx"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50.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0.png"/><Relationship Id="rId2" Type="http://schemas.openxmlformats.org/officeDocument/2006/relationships/notesSlide" Target="../notesSlides/notesSlide150.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49.png"/><Relationship Id="rId4" Type="http://schemas.openxmlformats.org/officeDocument/2006/relationships/hyperlink" Target="CiDA%20-%20Unit%2002%20-%20LO1%20-%20Getting%20Organised.pptx"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51.xml"/><Relationship Id="rId1" Type="http://schemas.openxmlformats.org/officeDocument/2006/relationships/slideLayout" Target="../slideLayouts/slideLayout4.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hyperlink" Target="CiDA%20-%20Unit%2002%20-%20LO1%20-%20Getting%20Organised.pptx" TargetMode="External"/></Relationships>
</file>

<file path=ppt/slides/_rels/slide15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2.xml"/><Relationship Id="rId1" Type="http://schemas.openxmlformats.org/officeDocument/2006/relationships/slideLayout" Target="../slideLayouts/slideLayout4.xml"/><Relationship Id="rId5" Type="http://schemas.openxmlformats.org/officeDocument/2006/relationships/image" Target="../media/image155.png"/><Relationship Id="rId4" Type="http://schemas.openxmlformats.org/officeDocument/2006/relationships/image" Target="../media/image154.png"/></Relationships>
</file>

<file path=ppt/slides/_rels/slide15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3.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4.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5.png"/></Relationships>
</file>

<file path=ppt/slides/_rels/slide15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5.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156.png"/></Relationships>
</file>

<file path=ppt/slides/_rels/slide15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6.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157.png"/></Relationships>
</file>

<file path=ppt/slides/_rels/slide15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7.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158.png"/></Relationships>
</file>

<file path=ppt/slides/_rels/slide15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8.xml"/><Relationship Id="rId1" Type="http://schemas.openxmlformats.org/officeDocument/2006/relationships/slideLayout" Target="../slideLayouts/slideLayout3.xml"/><Relationship Id="rId5" Type="http://schemas.openxmlformats.org/officeDocument/2006/relationships/image" Target="../media/image159.png"/><Relationship Id="rId4" Type="http://schemas.openxmlformats.org/officeDocument/2006/relationships/image" Target="../media/image28.png"/></Relationships>
</file>

<file path=ppt/slides/_rels/slide15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9.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6.emf"/></Relationships>
</file>

<file path=ppt/slides/_rels/slide16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0.xml"/><Relationship Id="rId1" Type="http://schemas.openxmlformats.org/officeDocument/2006/relationships/slideLayout" Target="../slideLayouts/slideLayout3.xml"/><Relationship Id="rId5" Type="http://schemas.openxmlformats.org/officeDocument/2006/relationships/image" Target="../media/image160.png"/><Relationship Id="rId4" Type="http://schemas.openxmlformats.org/officeDocument/2006/relationships/image" Target="../media/image84.png"/></Relationships>
</file>

<file path=ppt/slides/_rels/slide16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1.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16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2.xml"/><Relationship Id="rId1" Type="http://schemas.openxmlformats.org/officeDocument/2006/relationships/slideLayout" Target="../slideLayouts/slideLayout4.xml"/><Relationship Id="rId4" Type="http://schemas.openxmlformats.org/officeDocument/2006/relationships/image" Target="../media/image161.png"/></Relationships>
</file>

<file path=ppt/slides/_rels/slide16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3.xml"/><Relationship Id="rId1" Type="http://schemas.openxmlformats.org/officeDocument/2006/relationships/slideLayout" Target="../slideLayouts/slideLayout4.xml"/><Relationship Id="rId4" Type="http://schemas.openxmlformats.org/officeDocument/2006/relationships/image" Target="../media/image162.png"/></Relationships>
</file>

<file path=ppt/slides/_rels/slide1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5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5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25.png"/></Relationships>
</file>

<file path=ppt/slides/_rels/slide5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6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6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64.png"/><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65.png"/></Relationships>
</file>

<file path=ppt/slides/_rels/slide6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66.png"/></Relationships>
</file>

<file path=ppt/slides/_rels/slide6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67.png"/></Relationships>
</file>

<file path=ppt/slides/_rels/slide6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48.png"/><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8.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70.png"/><Relationship Id="rId4" Type="http://schemas.openxmlformats.org/officeDocument/2006/relationships/image" Target="../media/image69.png"/></Relationships>
</file>

<file path=ppt/slides/_rels/slide6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7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7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7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4.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25.png"/></Relationships>
</file>

<file path=ppt/slides/_rels/slide7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5.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74.png"/></Relationships>
</file>

<file path=ppt/slides/_rels/slide7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7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7.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75.png"/></Relationships>
</file>

<file path=ppt/slides/_rels/slide7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8.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25.png"/></Relationships>
</file>

<file path=ppt/slides/_rels/slide7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hyperlink" Target="CiDA%20-%20Unit%2002%20-%20LO1%20-%20Getting%20Organised.pptx" TargetMode="External"/><Relationship Id="rId7" Type="http://schemas.openxmlformats.org/officeDocument/2006/relationships/image" Target="../media/image79.png"/><Relationship Id="rId2" Type="http://schemas.openxmlformats.org/officeDocument/2006/relationships/notesSlide" Target="../notesSlides/notesSlide79.xml"/><Relationship Id="rId1" Type="http://schemas.openxmlformats.org/officeDocument/2006/relationships/slideLayout" Target="../slideLayouts/slideLayout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0.xml"/><Relationship Id="rId1" Type="http://schemas.openxmlformats.org/officeDocument/2006/relationships/slideLayout" Target="../slideLayouts/slideLayout4.xml"/><Relationship Id="rId5" Type="http://schemas.openxmlformats.org/officeDocument/2006/relationships/image" Target="../media/image81.png"/><Relationship Id="rId4" Type="http://schemas.openxmlformats.org/officeDocument/2006/relationships/image" Target="../media/image25.png"/></Relationships>
</file>

<file path=ppt/slides/_rels/slide8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image" Target="../media/image48.png"/></Relationships>
</file>

<file path=ppt/slides/_rels/slide8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image" Target="../media/image83.png"/><Relationship Id="rId4" Type="http://schemas.openxmlformats.org/officeDocument/2006/relationships/image" Target="../media/image48.png"/></Relationships>
</file>

<file path=ppt/slides/_rels/slide8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8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5.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8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6.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28.png"/><Relationship Id="rId4" Type="http://schemas.openxmlformats.org/officeDocument/2006/relationships/image" Target="../media/image86.png"/></Relationships>
</file>

<file path=ppt/slides/_rels/slide8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7.xml"/><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image" Target="../media/image84.png"/></Relationships>
</file>

<file path=ppt/slides/_rels/slide8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8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9.xml"/><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0.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91.png"/></Relationships>
</file>

<file path=ppt/slides/_rels/slide9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94.png"/><Relationship Id="rId2" Type="http://schemas.openxmlformats.org/officeDocument/2006/relationships/notesSlide" Target="../notesSlides/notesSlide91.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93.png"/><Relationship Id="rId4" Type="http://schemas.openxmlformats.org/officeDocument/2006/relationships/image" Target="../media/image92.png"/></Relationships>
</file>

<file path=ppt/slides/_rels/slide9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9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3.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9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4.xml"/><Relationship Id="rId1" Type="http://schemas.openxmlformats.org/officeDocument/2006/relationships/slideLayout" Target="../slideLayouts/slideLayout3.xml"/><Relationship Id="rId5" Type="http://schemas.openxmlformats.org/officeDocument/2006/relationships/image" Target="../media/image95.png"/><Relationship Id="rId4" Type="http://schemas.openxmlformats.org/officeDocument/2006/relationships/image" Target="../media/image84.png"/></Relationships>
</file>

<file path=ppt/slides/_rels/slide9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5.xml"/><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9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9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7.xml"/><Relationship Id="rId1" Type="http://schemas.openxmlformats.org/officeDocument/2006/relationships/slideLayout" Target="../slideLayouts/slideLayout3.xml"/><Relationship Id="rId5" Type="http://schemas.openxmlformats.org/officeDocument/2006/relationships/image" Target="../media/image99.png"/><Relationship Id="rId4" Type="http://schemas.openxmlformats.org/officeDocument/2006/relationships/image" Target="../media/image98.png"/></Relationships>
</file>

<file path=ppt/slides/_rels/slide9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8.xml"/><Relationship Id="rId1" Type="http://schemas.openxmlformats.org/officeDocument/2006/relationships/slideLayout" Target="../slideLayouts/slideLayout4.xml"/><Relationship Id="rId5" Type="http://schemas.openxmlformats.org/officeDocument/2006/relationships/image" Target="../media/image101.png"/><Relationship Id="rId4" Type="http://schemas.openxmlformats.org/officeDocument/2006/relationships/image" Target="../media/image100.png"/></Relationships>
</file>

<file path=ppt/slides/_rels/slide9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9.xml"/><Relationship Id="rId1" Type="http://schemas.openxmlformats.org/officeDocument/2006/relationships/slideLayout" Target="../slideLayouts/slideLayout4.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7" name="Rectangle 6"/>
          <p:cNvSpPr/>
          <p:nvPr/>
        </p:nvSpPr>
        <p:spPr>
          <a:xfrm>
            <a:off x="107504" y="116632"/>
            <a:ext cx="8928992" cy="170843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8" name="TextBox 7"/>
          <p:cNvSpPr txBox="1"/>
          <p:nvPr/>
        </p:nvSpPr>
        <p:spPr>
          <a:xfrm>
            <a:off x="2409832" y="116632"/>
            <a:ext cx="6554656" cy="1815882"/>
          </a:xfrm>
          <a:prstGeom prst="rect">
            <a:avLst/>
          </a:prstGeom>
          <a:noFill/>
        </p:spPr>
        <p:txBody>
          <a:bodyPr wrap="square" rtlCol="0">
            <a:spAutoFit/>
          </a:bodyPr>
          <a:lstStyle/>
          <a:p>
            <a:pPr algn="r"/>
            <a:r>
              <a:rPr lang="en-GB" sz="3600" b="1" dirty="0" smtClean="0">
                <a:solidFill>
                  <a:schemeClr val="tx1">
                    <a:lumMod val="50000"/>
                    <a:lumOff val="50000"/>
                  </a:schemeClr>
                </a:solidFill>
              </a:rPr>
              <a:t>Mathematics (9-1) - </a:t>
            </a:r>
            <a:r>
              <a:rPr lang="en-GB" sz="3600" b="1" dirty="0" err="1" smtClean="0">
                <a:solidFill>
                  <a:schemeClr val="tx1">
                    <a:lumMod val="50000"/>
                    <a:lumOff val="50000"/>
                  </a:schemeClr>
                </a:solidFill>
              </a:rPr>
              <a:t>iGCSE</a:t>
            </a:r>
            <a:endParaRPr lang="en-GB" sz="3600" b="1" dirty="0">
              <a:solidFill>
                <a:schemeClr val="tx1">
                  <a:lumMod val="50000"/>
                  <a:lumOff val="50000"/>
                </a:schemeClr>
              </a:solidFill>
            </a:endParaRPr>
          </a:p>
          <a:p>
            <a:pPr algn="r"/>
            <a:r>
              <a:rPr lang="en-GB" sz="3600" b="1" dirty="0" smtClean="0">
                <a:solidFill>
                  <a:schemeClr val="tx1">
                    <a:lumMod val="50000"/>
                    <a:lumOff val="50000"/>
                  </a:schemeClr>
                </a:solidFill>
              </a:rPr>
              <a:t>2018-20</a:t>
            </a:r>
          </a:p>
          <a:p>
            <a:pPr algn="r"/>
            <a:r>
              <a:rPr lang="en-GB" sz="3600" b="1" dirty="0" smtClean="0">
                <a:solidFill>
                  <a:schemeClr val="tx1">
                    <a:lumMod val="50000"/>
                    <a:lumOff val="50000"/>
                  </a:schemeClr>
                </a:solidFill>
              </a:rPr>
              <a:t>Year 09</a:t>
            </a:r>
            <a:endParaRPr lang="en-GB" sz="3600" b="1" dirty="0">
              <a:solidFill>
                <a:schemeClr val="tx1">
                  <a:lumMod val="50000"/>
                  <a:lumOff val="50000"/>
                </a:schemeClr>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584" y="178371"/>
            <a:ext cx="2162168" cy="1584960"/>
          </a:xfrm>
          <a:prstGeom prst="rect">
            <a:avLst/>
          </a:prstGeom>
        </p:spPr>
      </p:pic>
      <p:sp>
        <p:nvSpPr>
          <p:cNvPr id="3" name="Subtitle 2"/>
          <p:cNvSpPr>
            <a:spLocks noGrp="1"/>
          </p:cNvSpPr>
          <p:nvPr>
            <p:ph type="subTitle" idx="1"/>
          </p:nvPr>
        </p:nvSpPr>
        <p:spPr>
          <a:xfrm>
            <a:off x="251520" y="5826276"/>
            <a:ext cx="8784976" cy="771076"/>
          </a:xfrm>
        </p:spPr>
        <p:txBody>
          <a:bodyPr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nSpc>
                <a:spcPts val="7000"/>
              </a:lnSpc>
            </a:pPr>
            <a:r>
              <a:rPr lang="en-US" sz="8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Unit 6 – Graphs</a:t>
            </a:r>
            <a:endParaRPr lang="en-GB" sz="8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75636" y="1916832"/>
            <a:ext cx="6260860" cy="3187347"/>
          </a:xfrm>
          <a:prstGeom prst="rect">
            <a:avLst/>
          </a:prstGeom>
        </p:spPr>
      </p:pic>
      <p:sp>
        <p:nvSpPr>
          <p:cNvPr id="6" name="Rectangle 5"/>
          <p:cNvSpPr/>
          <p:nvPr/>
        </p:nvSpPr>
        <p:spPr>
          <a:xfrm>
            <a:off x="35496" y="3140968"/>
            <a:ext cx="6120680" cy="1851276"/>
          </a:xfrm>
          <a:prstGeom prst="rect">
            <a:avLst/>
          </a:prstGeom>
          <a:solidFill>
            <a:schemeClr val="bg1"/>
          </a:solidFill>
        </p:spPr>
        <p:txBody>
          <a:bodyPr wrap="square">
            <a:spAutoFit/>
          </a:bodyPr>
          <a:lstStyle/>
          <a:p>
            <a:r>
              <a:rPr lang="en-US" sz="1280" dirty="0"/>
              <a:t>Top athletes and sports teams use graphs to track their progress, particularly when new training methods are introduced, so that they know how much of an improvement they have made.</a:t>
            </a:r>
          </a:p>
          <a:p>
            <a:r>
              <a:rPr lang="en-US" sz="1280" dirty="0"/>
              <a:t>Two groups of athletes followed two different training </a:t>
            </a:r>
            <a:r>
              <a:rPr lang="en-US" sz="1280" dirty="0" smtClean="0"/>
              <a:t>programs</a:t>
            </a:r>
            <a:r>
              <a:rPr lang="en-US" sz="1280" dirty="0"/>
              <a:t>. They recorded the soreness in their muscles using a scale of 0 to 5. The graph shows their results.</a:t>
            </a:r>
          </a:p>
          <a:p>
            <a:pPr marL="234950" indent="-234950">
              <a:buFont typeface="+mj-lt"/>
              <a:buAutoNum type="alphaLcPeriod"/>
            </a:pPr>
            <a:r>
              <a:rPr lang="en-US" sz="1280" dirty="0"/>
              <a:t>Giving your answers as a scale reading, a how much difference was there in the first readings for the two groups?</a:t>
            </a:r>
          </a:p>
          <a:p>
            <a:pPr marL="234950" indent="-234950">
              <a:buFont typeface="+mj-lt"/>
              <a:buAutoNum type="alphaLcPeriod"/>
            </a:pPr>
            <a:r>
              <a:rPr lang="en-US" sz="1280" dirty="0" smtClean="0"/>
              <a:t>how </a:t>
            </a:r>
            <a:r>
              <a:rPr lang="en-US" sz="1280" dirty="0"/>
              <a:t>much difference was there in the last two readings? </a:t>
            </a:r>
            <a:endParaRPr lang="en-US" sz="1280" dirty="0" smtClean="0"/>
          </a:p>
          <a:p>
            <a:pPr marL="234950" indent="-234950">
              <a:buFont typeface="+mj-lt"/>
              <a:buAutoNum type="alphaLcPeriod"/>
            </a:pPr>
            <a:r>
              <a:rPr lang="en-US" sz="1280" dirty="0" smtClean="0"/>
              <a:t>Which </a:t>
            </a:r>
            <a:r>
              <a:rPr lang="en-US" sz="1280" dirty="0"/>
              <a:t>group had the better training session?</a:t>
            </a:r>
          </a:p>
        </p:txBody>
      </p:sp>
      <p:pic>
        <p:nvPicPr>
          <p:cNvPr id="12" name="Picture 1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56176" y="3140968"/>
            <a:ext cx="2088232" cy="1898393"/>
          </a:xfrm>
          <a:prstGeom prst="rect">
            <a:avLst/>
          </a:prstGeom>
        </p:spPr>
      </p:pic>
      <p:pic>
        <p:nvPicPr>
          <p:cNvPr id="13" name="Picture 1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flipH="1">
            <a:off x="107504" y="1921716"/>
            <a:ext cx="2668132" cy="1198198"/>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 </a:t>
            </a:r>
            <a:r>
              <a:rPr lang="en-GB" sz="4000" dirty="0"/>
              <a:t>– </a:t>
            </a:r>
            <a:r>
              <a:rPr lang="en-GB" sz="4000" dirty="0" smtClean="0"/>
              <a:t>Prior Knowledge Check</a:t>
            </a:r>
            <a:endParaRPr lang="en-GB" sz="4000" b="1"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160</a:t>
            </a:r>
            <a:endParaRPr lang="en-GB" sz="1400" b="1" dirty="0">
              <a:latin typeface="Calibri" panose="020F0502020204030204" pitchFamily="34" charset="0"/>
            </a:endParaRPr>
          </a:p>
        </p:txBody>
      </p:sp>
      <p:sp>
        <p:nvSpPr>
          <p:cNvPr id="3" name="Rectangle 2"/>
          <p:cNvSpPr/>
          <p:nvPr/>
        </p:nvSpPr>
        <p:spPr>
          <a:xfrm>
            <a:off x="251520" y="1196752"/>
            <a:ext cx="6120680" cy="2246769"/>
          </a:xfrm>
          <a:prstGeom prst="rect">
            <a:avLst/>
          </a:prstGeom>
        </p:spPr>
        <p:txBody>
          <a:bodyPr wrap="square">
            <a:spAutoFit/>
          </a:bodyPr>
          <a:lstStyle/>
          <a:p>
            <a:pPr>
              <a:buClr>
                <a:srgbClr val="C00000"/>
              </a:buClr>
              <a:tabLst>
                <a:tab pos="1079500" algn="l"/>
                <a:tab pos="2743200" algn="l"/>
              </a:tabLst>
            </a:pPr>
            <a:r>
              <a:rPr lang="en-US" sz="2800" b="1" dirty="0" smtClean="0">
                <a:solidFill>
                  <a:srgbClr val="FF0000"/>
                </a:solidFill>
              </a:rPr>
              <a:t>Graphical fluency</a:t>
            </a:r>
            <a:endParaRPr lang="en-US" sz="2800" b="1" dirty="0">
              <a:solidFill>
                <a:srgbClr val="FF0000"/>
              </a:solidFill>
            </a:endParaRPr>
          </a:p>
          <a:p>
            <a:pPr marL="571500" indent="-571500">
              <a:buClr>
                <a:srgbClr val="C00000"/>
              </a:buClr>
              <a:buFont typeface="+mj-lt"/>
              <a:buAutoNum type="arabicPeriod" startAt="8"/>
              <a:tabLst>
                <a:tab pos="800100" algn="l"/>
                <a:tab pos="2743200" algn="l"/>
              </a:tabLst>
            </a:pPr>
            <a:r>
              <a:rPr lang="en-US" sz="2800" dirty="0" smtClean="0"/>
              <a:t>For </a:t>
            </a:r>
            <a:r>
              <a:rPr lang="en-US" sz="2800" dirty="0"/>
              <a:t>each of these </a:t>
            </a:r>
            <a:r>
              <a:rPr lang="en-US" sz="2800" dirty="0" smtClean="0"/>
              <a:t>graphs, work </a:t>
            </a:r>
            <a:r>
              <a:rPr lang="en-US" sz="2800" dirty="0"/>
              <a:t>out</a:t>
            </a:r>
          </a:p>
          <a:p>
            <a:pPr marL="1085850" lvl="1" indent="-514350">
              <a:buClr>
                <a:srgbClr val="C00000"/>
              </a:buClr>
              <a:buFont typeface="+mj-lt"/>
              <a:buAutoNum type="romanLcPeriod"/>
              <a:tabLst>
                <a:tab pos="2743200" algn="l"/>
              </a:tabLst>
            </a:pPr>
            <a:r>
              <a:rPr lang="en-US" sz="2800" dirty="0" smtClean="0"/>
              <a:t>the gradient	</a:t>
            </a:r>
            <a:r>
              <a:rPr lang="en-US" sz="2800" dirty="0">
                <a:solidFill>
                  <a:srgbClr val="C00000"/>
                </a:solidFill>
              </a:rPr>
              <a:t>	</a:t>
            </a:r>
            <a:endParaRPr lang="en-US" sz="2800" dirty="0" smtClean="0">
              <a:solidFill>
                <a:srgbClr val="C00000"/>
              </a:solidFill>
            </a:endParaRPr>
          </a:p>
          <a:p>
            <a:pPr marL="1085850" lvl="1" indent="-514350">
              <a:buClr>
                <a:srgbClr val="C00000"/>
              </a:buClr>
              <a:buFont typeface="+mj-lt"/>
              <a:buAutoNum type="romanLcPeriod"/>
              <a:tabLst>
                <a:tab pos="2743200" algn="l"/>
              </a:tabLst>
            </a:pPr>
            <a:r>
              <a:rPr lang="en-US" sz="2800" dirty="0" smtClean="0"/>
              <a:t>the </a:t>
            </a:r>
            <a:r>
              <a:rPr lang="en-US" sz="2800" i="1" dirty="0" smtClean="0"/>
              <a:t>y</a:t>
            </a:r>
            <a:r>
              <a:rPr lang="en-US" sz="2800" dirty="0" smtClean="0"/>
              <a:t>-intercept</a:t>
            </a:r>
            <a:r>
              <a:rPr lang="en-US" sz="2800" dirty="0"/>
              <a:t>.</a:t>
            </a: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83958" y="1208949"/>
            <a:ext cx="2200510" cy="3336257"/>
          </a:xfrm>
          <a:prstGeom prst="rect">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8043" y="4084662"/>
            <a:ext cx="3240360" cy="2448272"/>
          </a:xfrm>
          <a:prstGeom prst="rect">
            <a:avLst/>
          </a:prstGeom>
        </p:spPr>
      </p:pic>
      <p:pic>
        <p:nvPicPr>
          <p:cNvPr id="5" name="Picture 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563888" y="3429000"/>
            <a:ext cx="2964585" cy="3096344"/>
          </a:xfrm>
          <a:prstGeom prst="rect">
            <a:avLst/>
          </a:prstGeom>
        </p:spPr>
      </p:pic>
    </p:spTree>
    <p:extLst>
      <p:ext uri="{BB962C8B-B14F-4D97-AF65-F5344CB8AC3E}">
        <p14:creationId xmlns:p14="http://schemas.microsoft.com/office/powerpoint/2010/main" val="436641696"/>
      </p:ext>
    </p:extLst>
  </p:cSld>
  <p:clrMapOvr>
    <a:masterClrMapping/>
  </p:clrMapOvr>
  <p:transition advClick="0"/>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184</a:t>
            </a:r>
            <a:endParaRPr lang="en-GB" sz="1400" b="1" dirty="0">
              <a:latin typeface="Calibri" panose="020F0502020204030204" pitchFamily="34" charset="0"/>
            </a:endParaRPr>
          </a:p>
        </p:txBody>
      </p:sp>
      <p:sp>
        <p:nvSpPr>
          <p:cNvPr id="3" name="Rectangle 2"/>
          <p:cNvSpPr/>
          <p:nvPr/>
        </p:nvSpPr>
        <p:spPr>
          <a:xfrm>
            <a:off x="234862" y="1220208"/>
            <a:ext cx="8585610" cy="5586145"/>
          </a:xfrm>
          <a:prstGeom prst="rect">
            <a:avLst/>
          </a:prstGeom>
        </p:spPr>
        <p:txBody>
          <a:bodyPr wrap="square">
            <a:spAutoFit/>
          </a:bodyPr>
          <a:lstStyle/>
          <a:p>
            <a:pPr marL="400050" indent="-400050">
              <a:buClr>
                <a:srgbClr val="C00000"/>
              </a:buClr>
              <a:buFont typeface="+mj-lt"/>
              <a:buAutoNum type="arabicPeriod" startAt="6"/>
              <a:tabLst>
                <a:tab pos="2743200" algn="l"/>
              </a:tabLst>
            </a:pPr>
            <a:r>
              <a:rPr lang="en-US" sz="2100" dirty="0">
                <a:latin typeface="Arial" panose="020B0604020202020204" pitchFamily="34" charset="0"/>
                <a:cs typeface="Arial" panose="020B0604020202020204" pitchFamily="34" charset="0"/>
              </a:rPr>
              <a:t>Real / Reasoning The petrol consumption of a car, in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err="1" smtClean="0">
                <a:latin typeface="Arial" panose="020B0604020202020204" pitchFamily="34" charset="0"/>
                <a:cs typeface="Arial" panose="020B0604020202020204" pitchFamily="34" charset="0"/>
              </a:rPr>
              <a:t>kilometres</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per litre (km//), depends on the speed of the </a:t>
            </a:r>
            <a:r>
              <a:rPr lang="en-US" sz="2100" dirty="0" smtClean="0">
                <a:latin typeface="Arial" panose="020B0604020202020204" pitchFamily="34" charset="0"/>
                <a:cs typeface="Arial" panose="020B0604020202020204" pitchFamily="34" charset="0"/>
              </a:rPr>
              <a:t>car.</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The </a:t>
            </a:r>
            <a:r>
              <a:rPr lang="en-US" sz="2100" dirty="0">
                <a:latin typeface="Arial" panose="020B0604020202020204" pitchFamily="34" charset="0"/>
                <a:cs typeface="Arial" panose="020B0604020202020204" pitchFamily="34" charset="0"/>
              </a:rPr>
              <a:t>table gives some information about the petrol consumption of a car at different speeds</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
            </a:r>
            <a:br>
              <a:rPr lang="en-US" sz="14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endParaRPr lang="en-US" sz="2100" dirty="0">
              <a:latin typeface="Arial" panose="020B0604020202020204" pitchFamily="34" charset="0"/>
              <a:cs typeface="Arial" panose="020B0604020202020204" pitchFamily="34" charset="0"/>
            </a:endParaRPr>
          </a:p>
          <a:p>
            <a:pPr marL="800100" lvl="1" indent="-342900">
              <a:buClr>
                <a:srgbClr val="C00000"/>
              </a:buClr>
              <a:buFont typeface="+mj-lt"/>
              <a:buAutoNum type="alphaLcPeriod"/>
              <a:tabLst>
                <a:tab pos="2743200" algn="l"/>
              </a:tabLst>
            </a:pPr>
            <a:r>
              <a:rPr lang="en-US" sz="2100" dirty="0" smtClean="0">
                <a:latin typeface="Arial" panose="020B0604020202020204" pitchFamily="34" charset="0"/>
                <a:cs typeface="Arial" panose="020B0604020202020204" pitchFamily="34" charset="0"/>
              </a:rPr>
              <a:t>Draw </a:t>
            </a:r>
            <a:r>
              <a:rPr lang="en-US" sz="2100" dirty="0">
                <a:latin typeface="Arial" panose="020B0604020202020204" pitchFamily="34" charset="0"/>
                <a:cs typeface="Arial" panose="020B0604020202020204" pitchFamily="34" charset="0"/>
              </a:rPr>
              <a:t>axes on graph paper, using 5cm to represent 20km/h on the horizontal axis and 4 cm to represent 1 km// on the vertical </a:t>
            </a:r>
            <a:r>
              <a:rPr lang="en-US" sz="2100" dirty="0" smtClean="0">
                <a:latin typeface="Arial" panose="020B0604020202020204" pitchFamily="34" charset="0"/>
                <a:cs typeface="Arial" panose="020B0604020202020204" pitchFamily="34" charset="0"/>
              </a:rPr>
              <a:t>axis.</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Start </a:t>
            </a:r>
            <a:r>
              <a:rPr lang="en-US" sz="2100" dirty="0">
                <a:latin typeface="Arial" panose="020B0604020202020204" pitchFamily="34" charset="0"/>
                <a:cs typeface="Arial" panose="020B0604020202020204" pitchFamily="34" charset="0"/>
              </a:rPr>
              <a:t>the horizontal axis at 60 and the vertical axis at 12.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Show </a:t>
            </a:r>
            <a:r>
              <a:rPr lang="en-US" sz="2100" dirty="0">
                <a:latin typeface="Arial" panose="020B0604020202020204" pitchFamily="34" charset="0"/>
                <a:cs typeface="Arial" panose="020B0604020202020204" pitchFamily="34" charset="0"/>
              </a:rPr>
              <a:t>the discontinuities clearly on the </a:t>
            </a:r>
            <a:r>
              <a:rPr lang="en-US" sz="2100" dirty="0" smtClean="0">
                <a:latin typeface="Arial" panose="020B0604020202020204" pitchFamily="34" charset="0"/>
                <a:cs typeface="Arial" panose="020B0604020202020204" pitchFamily="34" charset="0"/>
              </a:rPr>
              <a:t>axes.</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Plot </a:t>
            </a:r>
            <a:r>
              <a:rPr lang="en-US" sz="2100" dirty="0">
                <a:latin typeface="Arial" panose="020B0604020202020204" pitchFamily="34" charset="0"/>
                <a:cs typeface="Arial" panose="020B0604020202020204" pitchFamily="34" charset="0"/>
              </a:rPr>
              <a:t>the values from the table and join them with a smooth </a:t>
            </a:r>
            <a:r>
              <a:rPr lang="en-US" sz="2100" dirty="0" smtClean="0">
                <a:latin typeface="Arial" panose="020B0604020202020204" pitchFamily="34" charset="0"/>
                <a:cs typeface="Arial" panose="020B0604020202020204" pitchFamily="34" charset="0"/>
              </a:rPr>
              <a:t>curve.</a:t>
            </a:r>
          </a:p>
          <a:p>
            <a:pPr lvl="1">
              <a:buClr>
                <a:srgbClr val="C00000"/>
              </a:buClr>
              <a:tabLst>
                <a:tab pos="2743200" algn="l"/>
              </a:tabLst>
            </a:pPr>
            <a:r>
              <a:rPr lang="en-US" sz="2100" dirty="0" smtClean="0">
                <a:latin typeface="Arial" panose="020B0604020202020204" pitchFamily="34" charset="0"/>
                <a:cs typeface="Arial" panose="020B0604020202020204" pitchFamily="34" charset="0"/>
              </a:rPr>
              <a:t>From </a:t>
            </a:r>
            <a:r>
              <a:rPr lang="en-US" sz="2100" dirty="0">
                <a:latin typeface="Arial" panose="020B0604020202020204" pitchFamily="34" charset="0"/>
                <a:cs typeface="Arial" panose="020B0604020202020204" pitchFamily="34" charset="0"/>
              </a:rPr>
              <a:t>your graph, estimate</a:t>
            </a:r>
          </a:p>
          <a:p>
            <a:pPr marL="800100" lvl="1" indent="-342900">
              <a:buClr>
                <a:srgbClr val="C00000"/>
              </a:buClr>
              <a:buFont typeface="+mj-lt"/>
              <a:buAutoNum type="alphaLcPeriod" startAt="2"/>
              <a:tabLst>
                <a:tab pos="2743200" algn="l"/>
              </a:tabLst>
            </a:pPr>
            <a:r>
              <a:rPr lang="en-US" sz="2100" dirty="0" smtClean="0">
                <a:latin typeface="Arial" panose="020B0604020202020204" pitchFamily="34" charset="0"/>
                <a:cs typeface="Arial" panose="020B0604020202020204" pitchFamily="34" charset="0"/>
              </a:rPr>
              <a:t>the </a:t>
            </a:r>
            <a:r>
              <a:rPr lang="en-US" sz="2100" dirty="0">
                <a:latin typeface="Arial" panose="020B0604020202020204" pitchFamily="34" charset="0"/>
                <a:cs typeface="Arial" panose="020B0604020202020204" pitchFamily="34" charset="0"/>
              </a:rPr>
              <a:t>petrol consumption at 75 km/h</a:t>
            </a:r>
          </a:p>
          <a:p>
            <a:pPr marL="800100" lvl="1" indent="-342900">
              <a:buClr>
                <a:srgbClr val="C00000"/>
              </a:buClr>
              <a:buFont typeface="+mj-lt"/>
              <a:buAutoNum type="alphaLcPeriod" startAt="2"/>
              <a:tabLst>
                <a:tab pos="2743200" algn="l"/>
              </a:tabLst>
            </a:pPr>
            <a:r>
              <a:rPr lang="en-US" sz="2100" dirty="0" smtClean="0">
                <a:latin typeface="Arial" panose="020B0604020202020204" pitchFamily="34" charset="0"/>
                <a:cs typeface="Arial" panose="020B0604020202020204" pitchFamily="34" charset="0"/>
              </a:rPr>
              <a:t>the </a:t>
            </a:r>
            <a:r>
              <a:rPr lang="en-US" sz="2100" dirty="0">
                <a:latin typeface="Arial" panose="020B0604020202020204" pitchFamily="34" charset="0"/>
                <a:cs typeface="Arial" panose="020B0604020202020204" pitchFamily="34" charset="0"/>
              </a:rPr>
              <a:t>speeds which give a petrol consumption of 13.5 </a:t>
            </a:r>
            <a:r>
              <a:rPr lang="en-US" sz="2100" dirty="0" smtClean="0">
                <a:latin typeface="Arial" panose="020B0604020202020204" pitchFamily="34" charset="0"/>
                <a:cs typeface="Arial" panose="020B0604020202020204" pitchFamily="34" charset="0"/>
              </a:rPr>
              <a:t>km/</a:t>
            </a:r>
            <a:r>
              <a:rPr lang="en-US" sz="2100" i="1" dirty="0" smtClean="0">
                <a:latin typeface="Arial" panose="020B0604020202020204" pitchFamily="34" charset="0"/>
                <a:cs typeface="Arial" panose="020B0604020202020204" pitchFamily="34" charset="0"/>
              </a:rPr>
              <a:t>t</a:t>
            </a:r>
            <a:r>
              <a:rPr lang="en-US" sz="2100" dirty="0" smtClean="0">
                <a:latin typeface="Arial" panose="020B0604020202020204" pitchFamily="34" charset="0"/>
                <a:cs typeface="Arial" panose="020B0604020202020204" pitchFamily="34" charset="0"/>
              </a:rPr>
              <a:t>.</a:t>
            </a:r>
          </a:p>
        </p:txBody>
      </p:sp>
      <p:sp>
        <p:nvSpPr>
          <p:cNvPr id="11" name="Title 1"/>
          <p:cNvSpPr>
            <a:spLocks noGrp="1"/>
          </p:cNvSpPr>
          <p:nvPr>
            <p:ph type="title"/>
          </p:nvPr>
        </p:nvSpPr>
        <p:spPr/>
        <p:txBody>
          <a:bodyPr>
            <a:noAutofit/>
          </a:bodyPr>
          <a:lstStyle/>
          <a:p>
            <a:r>
              <a:rPr lang="en-GB" sz="3600" dirty="0"/>
              <a:t>6.8 – More graphs</a:t>
            </a:r>
            <a:endParaRPr lang="en-GB" sz="3200" b="1" dirty="0" smtClean="0"/>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43840" y="1196752"/>
            <a:ext cx="548640" cy="548640"/>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959755910"/>
              </p:ext>
            </p:extLst>
          </p:nvPr>
        </p:nvGraphicFramePr>
        <p:xfrm>
          <a:off x="323528" y="2625472"/>
          <a:ext cx="8424933" cy="731520"/>
        </p:xfrm>
        <a:graphic>
          <a:graphicData uri="http://schemas.openxmlformats.org/drawingml/2006/table">
            <a:tbl>
              <a:tblPr firstRow="1" bandRow="1">
                <a:tableStyleId>{5940675A-B579-460E-94D1-54222C63F5DA}</a:tableStyleId>
              </a:tblPr>
              <a:tblGrid>
                <a:gridCol w="3024335"/>
                <a:gridCol w="771514"/>
                <a:gridCol w="771514"/>
                <a:gridCol w="771514"/>
                <a:gridCol w="771514"/>
                <a:gridCol w="771514"/>
                <a:gridCol w="771514"/>
                <a:gridCol w="771514"/>
              </a:tblGrid>
              <a:tr h="160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dirty="0" smtClean="0">
                          <a:latin typeface="Arial" panose="020B0604020202020204" pitchFamily="34" charset="0"/>
                          <a:cs typeface="Arial" panose="020B0604020202020204" pitchFamily="34" charset="0"/>
                        </a:rPr>
                        <a:t>Speed (km/h)</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800" dirty="0" smtClean="0">
                          <a:latin typeface="Arial" panose="020B0604020202020204" pitchFamily="34" charset="0"/>
                          <a:cs typeface="Arial" panose="020B0604020202020204" pitchFamily="34" charset="0"/>
                        </a:rPr>
                        <a:t>62</a:t>
                      </a:r>
                      <a:endParaRPr lang="en-US" sz="18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68</a:t>
                      </a:r>
                      <a:endParaRPr lang="en-US" sz="18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76</a:t>
                      </a:r>
                      <a:endParaRPr lang="en-US" sz="18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86</a:t>
                      </a:r>
                      <a:endParaRPr lang="en-US" sz="18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93</a:t>
                      </a:r>
                      <a:endParaRPr lang="en-US" sz="18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99</a:t>
                      </a:r>
                      <a:endParaRPr lang="en-US" sz="18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103</a:t>
                      </a:r>
                      <a:endParaRPr lang="en-US" sz="18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4320">
                <a:tc>
                  <a:txBody>
                    <a:bodyPr/>
                    <a:lstStyle/>
                    <a:p>
                      <a:pPr algn="l"/>
                      <a:r>
                        <a:rPr lang="en-US" sz="1800" b="1" i="0" dirty="0" smtClean="0">
                          <a:latin typeface="Arial" panose="020B0604020202020204" pitchFamily="34" charset="0"/>
                          <a:cs typeface="Arial" panose="020B0604020202020204" pitchFamily="34" charset="0"/>
                        </a:rPr>
                        <a:t>Petrol consumption (km//)</a:t>
                      </a:r>
                      <a:endParaRPr lang="en-US" sz="1800" b="1" i="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600" dirty="0" smtClean="0"/>
                        <a:t>12.6</a:t>
                      </a:r>
                      <a:endParaRPr lang="en-US" sz="16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13.9</a:t>
                      </a:r>
                      <a:endParaRPr lang="en-US" sz="16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14.7</a:t>
                      </a:r>
                      <a:endParaRPr lang="en-US" sz="16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15</a:t>
                      </a:r>
                      <a:endParaRPr lang="en-US" sz="16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14.6</a:t>
                      </a:r>
                      <a:endParaRPr lang="en-US" sz="16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13.7</a:t>
                      </a:r>
                      <a:endParaRPr lang="en-US" sz="16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12.2</a:t>
                      </a:r>
                      <a:endParaRPr lang="en-US" sz="16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0367166"/>
      </p:ext>
    </p:extLst>
  </p:cSld>
  <p:clrMapOvr>
    <a:masterClrMapping/>
  </p:clrMapOvr>
  <p:transition advClick="0"/>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184</a:t>
            </a:r>
            <a:endParaRPr lang="en-GB" sz="1400" b="1" dirty="0">
              <a:latin typeface="Calibri" panose="020F0502020204030204" pitchFamily="34" charset="0"/>
            </a:endParaRPr>
          </a:p>
        </p:txBody>
      </p:sp>
      <p:sp>
        <p:nvSpPr>
          <p:cNvPr id="3" name="Rectangle 2"/>
          <p:cNvSpPr/>
          <p:nvPr/>
        </p:nvSpPr>
        <p:spPr>
          <a:xfrm>
            <a:off x="234862" y="1220208"/>
            <a:ext cx="5273242" cy="5586145"/>
          </a:xfrm>
          <a:prstGeom prst="rect">
            <a:avLst/>
          </a:prstGeom>
        </p:spPr>
        <p:txBody>
          <a:bodyPr wrap="square">
            <a:spAutoFit/>
          </a:bodyPr>
          <a:lstStyle/>
          <a:p>
            <a:pPr marL="457200" indent="-457200">
              <a:buClr>
                <a:srgbClr val="C00000"/>
              </a:buClr>
              <a:buFont typeface="+mj-lt"/>
              <a:buAutoNum type="arabicPeriod" startAt="7"/>
              <a:tabLst>
                <a:tab pos="2743200" algn="l"/>
              </a:tabLst>
            </a:pPr>
            <a:r>
              <a:rPr lang="en-US" sz="2100" dirty="0">
                <a:latin typeface="Arial" panose="020B0604020202020204" pitchFamily="34" charset="0"/>
                <a:cs typeface="Arial" panose="020B0604020202020204" pitchFamily="34" charset="0"/>
              </a:rPr>
              <a:t>The graph shows the numbers of rats recorded in a colony</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endParaRPr lang="en-US" sz="2100" dirty="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100" dirty="0" smtClean="0">
                <a:latin typeface="Arial" panose="020B0604020202020204" pitchFamily="34" charset="0"/>
                <a:cs typeface="Arial" panose="020B0604020202020204" pitchFamily="34" charset="0"/>
              </a:rPr>
              <a:t>How </a:t>
            </a:r>
            <a:r>
              <a:rPr lang="en-US" sz="2100" dirty="0">
                <a:latin typeface="Arial" panose="020B0604020202020204" pitchFamily="34" charset="0"/>
                <a:cs typeface="Arial" panose="020B0604020202020204" pitchFamily="34" charset="0"/>
              </a:rPr>
              <a:t>many rats were there at the start of the study? </a:t>
            </a:r>
            <a:endParaRPr lang="en-US" sz="21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100" dirty="0" smtClean="0">
                <a:latin typeface="Arial" panose="020B0604020202020204" pitchFamily="34" charset="0"/>
                <a:cs typeface="Arial" panose="020B0604020202020204" pitchFamily="34" charset="0"/>
              </a:rPr>
              <a:t>Explain </a:t>
            </a:r>
            <a:r>
              <a:rPr lang="en-US" sz="2100" dirty="0">
                <a:latin typeface="Arial" panose="020B0604020202020204" pitchFamily="34" charset="0"/>
                <a:cs typeface="Arial" panose="020B0604020202020204" pitchFamily="34" charset="0"/>
              </a:rPr>
              <a:t>how you found your answer to part a. </a:t>
            </a:r>
            <a:endParaRPr lang="en-US" sz="21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100" dirty="0" smtClean="0">
                <a:latin typeface="Arial" panose="020B0604020202020204" pitchFamily="34" charset="0"/>
                <a:cs typeface="Arial" panose="020B0604020202020204" pitchFamily="34" charset="0"/>
              </a:rPr>
              <a:t>Estimate </a:t>
            </a:r>
            <a:r>
              <a:rPr lang="en-US" sz="2100" dirty="0">
                <a:latin typeface="Arial" panose="020B0604020202020204" pitchFamily="34" charset="0"/>
                <a:cs typeface="Arial" panose="020B0604020202020204" pitchFamily="34" charset="0"/>
              </a:rPr>
              <a:t>the number of rats at </a:t>
            </a:r>
            <a:endParaRPr lang="en-US" sz="2100" dirty="0" smtClean="0">
              <a:latin typeface="Arial" panose="020B0604020202020204" pitchFamily="34" charset="0"/>
              <a:cs typeface="Arial" panose="020B0604020202020204" pitchFamily="34" charset="0"/>
            </a:endParaRPr>
          </a:p>
          <a:p>
            <a:pPr marL="1257300" lvl="2" indent="-342900">
              <a:buClr>
                <a:srgbClr val="C00000"/>
              </a:buClr>
              <a:buFont typeface="+mj-lt"/>
              <a:buAutoNum type="romanLcPeriod"/>
              <a:tabLst>
                <a:tab pos="2743200" algn="l"/>
              </a:tabLst>
            </a:pPr>
            <a:r>
              <a:rPr lang="en-US" sz="2100" dirty="0" smtClean="0">
                <a:latin typeface="Arial" panose="020B0604020202020204" pitchFamily="34" charset="0"/>
                <a:cs typeface="Arial" panose="020B0604020202020204" pitchFamily="34" charset="0"/>
              </a:rPr>
              <a:t>3 </a:t>
            </a:r>
            <a:r>
              <a:rPr lang="en-US" sz="2100" dirty="0">
                <a:latin typeface="Arial" panose="020B0604020202020204" pitchFamily="34" charset="0"/>
                <a:cs typeface="Arial" panose="020B0604020202020204" pitchFamily="34" charset="0"/>
              </a:rPr>
              <a:t>weeks </a:t>
            </a:r>
            <a:r>
              <a:rPr lang="en-US" sz="2100" dirty="0" smtClean="0">
                <a:latin typeface="Arial" panose="020B0604020202020204" pitchFamily="34" charset="0"/>
                <a:cs typeface="Arial" panose="020B0604020202020204" pitchFamily="34" charset="0"/>
              </a:rPr>
              <a:t>	</a:t>
            </a:r>
            <a:r>
              <a:rPr lang="en-US" sz="2100" dirty="0" smtClean="0">
                <a:solidFill>
                  <a:srgbClr val="C00000"/>
                </a:solidFill>
                <a:latin typeface="Arial" panose="020B0604020202020204" pitchFamily="34" charset="0"/>
                <a:cs typeface="Arial" panose="020B0604020202020204" pitchFamily="34" charset="0"/>
              </a:rPr>
              <a:t>ii.</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5 weeks, </a:t>
            </a:r>
            <a:endParaRPr lang="en-US" sz="21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100" dirty="0" smtClean="0">
                <a:latin typeface="Arial" panose="020B0604020202020204" pitchFamily="34" charset="0"/>
                <a:cs typeface="Arial" panose="020B0604020202020204" pitchFamily="34" charset="0"/>
              </a:rPr>
              <a:t>Describe </a:t>
            </a:r>
            <a:r>
              <a:rPr lang="en-US" sz="2100" dirty="0">
                <a:latin typeface="Arial" panose="020B0604020202020204" pitchFamily="34" charset="0"/>
                <a:cs typeface="Arial" panose="020B0604020202020204" pitchFamily="34" charset="0"/>
              </a:rPr>
              <a:t>the change in the number of rats from week 3 to week 5.</a:t>
            </a:r>
            <a:endParaRPr lang="en-US" sz="2100" dirty="0" smtClean="0">
              <a:latin typeface="Arial" panose="020B0604020202020204" pitchFamily="34" charset="0"/>
              <a:cs typeface="Arial" panose="020B0604020202020204" pitchFamily="34" charset="0"/>
            </a:endParaRPr>
          </a:p>
        </p:txBody>
      </p:sp>
      <p:sp>
        <p:nvSpPr>
          <p:cNvPr id="11" name="Title 1"/>
          <p:cNvSpPr>
            <a:spLocks noGrp="1"/>
          </p:cNvSpPr>
          <p:nvPr>
            <p:ph type="title"/>
          </p:nvPr>
        </p:nvSpPr>
        <p:spPr/>
        <p:txBody>
          <a:bodyPr>
            <a:noAutofit/>
          </a:bodyPr>
          <a:lstStyle/>
          <a:p>
            <a:r>
              <a:rPr lang="en-GB" sz="3600" dirty="0"/>
              <a:t>6.8 – More graphs</a:t>
            </a:r>
            <a:endParaRPr lang="en-GB" sz="3200" b="1" dirty="0" smtClean="0"/>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40147" y="1916832"/>
            <a:ext cx="3619885" cy="2096937"/>
          </a:xfrm>
          <a:prstGeom prst="rect">
            <a:avLst/>
          </a:prstGeom>
        </p:spPr>
      </p:pic>
      <p:sp>
        <p:nvSpPr>
          <p:cNvPr id="9" name="Rectangle 8"/>
          <p:cNvSpPr/>
          <p:nvPr/>
        </p:nvSpPr>
        <p:spPr>
          <a:xfrm flipH="1">
            <a:off x="5580112" y="5373216"/>
            <a:ext cx="3193938" cy="120032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b="1" dirty="0" smtClean="0">
                <a:solidFill>
                  <a:srgbClr val="C00000"/>
                </a:solidFill>
                <a:latin typeface="Arial" panose="020B0604020202020204" pitchFamily="34" charset="0"/>
                <a:cs typeface="Arial" panose="020B0604020202020204" pitchFamily="34" charset="0"/>
              </a:rPr>
              <a:t>Q7d </a:t>
            </a:r>
            <a:r>
              <a:rPr lang="en-US" b="1" dirty="0">
                <a:solidFill>
                  <a:srgbClr val="C00000"/>
                </a:solidFill>
                <a:latin typeface="Arial" panose="020B0604020202020204" pitchFamily="34" charset="0"/>
                <a:cs typeface="Arial" panose="020B0604020202020204" pitchFamily="34" charset="0"/>
              </a:rPr>
              <a:t>hint</a:t>
            </a:r>
            <a:r>
              <a:rPr lang="en-US" dirty="0">
                <a:solidFill>
                  <a:schemeClr val="tx1"/>
                </a:solidFill>
                <a:latin typeface="Arial" panose="020B0604020202020204" pitchFamily="34" charset="0"/>
                <a:cs typeface="Arial" panose="020B0604020202020204" pitchFamily="34" charset="0"/>
              </a:rPr>
              <a:t> - Is </a:t>
            </a:r>
            <a:r>
              <a:rPr lang="en-US" dirty="0" smtClean="0">
                <a:solidFill>
                  <a:schemeClr val="tx1"/>
                </a:solidFill>
                <a:latin typeface="Arial" panose="020B0604020202020204" pitchFamily="34" charset="0"/>
                <a:cs typeface="Arial" panose="020B0604020202020204" pitchFamily="34" charset="0"/>
              </a:rPr>
              <a:t>it an </a:t>
            </a:r>
            <a:r>
              <a:rPr lang="en-US" dirty="0">
                <a:solidFill>
                  <a:schemeClr val="tx1"/>
                </a:solidFill>
                <a:latin typeface="Arial" panose="020B0604020202020204" pitchFamily="34" charset="0"/>
                <a:cs typeface="Arial" panose="020B0604020202020204" pitchFamily="34" charset="0"/>
              </a:rPr>
              <a:t>increase </a:t>
            </a:r>
            <a:r>
              <a:rPr lang="en-US" dirty="0" smtClean="0">
                <a:solidFill>
                  <a:schemeClr val="tx1"/>
                </a:solidFill>
                <a:latin typeface="Arial" panose="020B0604020202020204" pitchFamily="34" charset="0"/>
                <a:cs typeface="Arial" panose="020B0604020202020204" pitchFamily="34" charset="0"/>
              </a:rPr>
              <a:t>or a </a:t>
            </a:r>
            <a:r>
              <a:rPr lang="en-US" dirty="0">
                <a:solidFill>
                  <a:schemeClr val="tx1"/>
                </a:solidFill>
                <a:latin typeface="Arial" panose="020B0604020202020204" pitchFamily="34" charset="0"/>
                <a:cs typeface="Arial" panose="020B0604020202020204" pitchFamily="34" charset="0"/>
              </a:rPr>
              <a:t>decrease? By how much? Write a sentence beginning, The number </a:t>
            </a:r>
            <a:r>
              <a:rPr lang="en-US" dirty="0" smtClean="0">
                <a:solidFill>
                  <a:schemeClr val="tx1"/>
                </a:solidFill>
                <a:latin typeface="Arial" panose="020B0604020202020204" pitchFamily="34" charset="0"/>
                <a:cs typeface="Arial" panose="020B0604020202020204" pitchFamily="34" charset="0"/>
              </a:rPr>
              <a:t>of rats…</a:t>
            </a: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3714916"/>
      </p:ext>
    </p:extLst>
  </p:cSld>
  <p:clrMapOvr>
    <a:masterClrMapping/>
  </p:clrMapOvr>
  <p:transition advClick="0"/>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184</a:t>
            </a:r>
            <a:endParaRPr lang="en-GB" sz="1400" b="1" dirty="0">
              <a:latin typeface="Calibri" panose="020F0502020204030204" pitchFamily="34" charset="0"/>
            </a:endParaRPr>
          </a:p>
        </p:txBody>
      </p:sp>
      <p:sp>
        <p:nvSpPr>
          <p:cNvPr id="3" name="Rectangle 2"/>
          <p:cNvSpPr/>
          <p:nvPr/>
        </p:nvSpPr>
        <p:spPr>
          <a:xfrm>
            <a:off x="234862" y="1220208"/>
            <a:ext cx="5273242" cy="5398401"/>
          </a:xfrm>
          <a:prstGeom prst="rect">
            <a:avLst/>
          </a:prstGeom>
        </p:spPr>
        <p:txBody>
          <a:bodyPr wrap="square">
            <a:spAutoFit/>
          </a:bodyPr>
          <a:lstStyle/>
          <a:p>
            <a:pPr marL="457200" indent="-457200">
              <a:buClr>
                <a:srgbClr val="C00000"/>
              </a:buClr>
              <a:buFont typeface="+mj-lt"/>
              <a:buAutoNum type="arabicPeriod" startAt="8"/>
              <a:tabLst>
                <a:tab pos="2743200" algn="l"/>
              </a:tabLst>
            </a:pPr>
            <a:r>
              <a:rPr lang="en-US" sz="1980" b="1" dirty="0">
                <a:solidFill>
                  <a:srgbClr val="C00000"/>
                </a:solidFill>
                <a:latin typeface="Arial" panose="020B0604020202020204" pitchFamily="34" charset="0"/>
                <a:cs typeface="Arial" panose="020B0604020202020204" pitchFamily="34" charset="0"/>
              </a:rPr>
              <a:t>STEM / Reasoning </a:t>
            </a:r>
            <a:r>
              <a:rPr lang="en-US" sz="1980" dirty="0">
                <a:latin typeface="Arial" panose="020B0604020202020204" pitchFamily="34" charset="0"/>
                <a:cs typeface="Arial" panose="020B0604020202020204" pitchFamily="34" charset="0"/>
              </a:rPr>
              <a:t>The graph shows the count rate against time for magnesium-27, which is a radioactive </a:t>
            </a:r>
            <a:r>
              <a:rPr lang="en-US" sz="1980" dirty="0" smtClean="0">
                <a:latin typeface="Arial" panose="020B0604020202020204" pitchFamily="34" charset="0"/>
                <a:cs typeface="Arial" panose="020B0604020202020204" pitchFamily="34" charset="0"/>
              </a:rPr>
              <a:t>material.</a:t>
            </a:r>
            <a:br>
              <a:rPr lang="en-US" sz="1980" dirty="0" smtClean="0">
                <a:latin typeface="Arial" panose="020B0604020202020204" pitchFamily="34" charset="0"/>
                <a:cs typeface="Arial" panose="020B0604020202020204" pitchFamily="34" charset="0"/>
              </a:rPr>
            </a:br>
            <a:r>
              <a:rPr lang="en-US" sz="1980" dirty="0" smtClean="0">
                <a:latin typeface="Arial" panose="020B0604020202020204" pitchFamily="34" charset="0"/>
                <a:cs typeface="Arial" panose="020B0604020202020204" pitchFamily="34" charset="0"/>
              </a:rPr>
              <a:t>The </a:t>
            </a:r>
            <a:r>
              <a:rPr lang="en-US" sz="1980" dirty="0">
                <a:latin typeface="Arial" panose="020B0604020202020204" pitchFamily="34" charset="0"/>
                <a:cs typeface="Arial" panose="020B0604020202020204" pitchFamily="34" charset="0"/>
              </a:rPr>
              <a:t>count rate </a:t>
            </a:r>
            <a:r>
              <a:rPr lang="en-US" sz="1980" dirty="0" smtClean="0">
                <a:latin typeface="Arial" panose="020B0604020202020204" pitchFamily="34" charset="0"/>
                <a:cs typeface="Arial" panose="020B0604020202020204" pitchFamily="34" charset="0"/>
              </a:rPr>
              <a:t/>
            </a:r>
            <a:br>
              <a:rPr lang="en-US" sz="1980" dirty="0" smtClean="0">
                <a:latin typeface="Arial" panose="020B0604020202020204" pitchFamily="34" charset="0"/>
                <a:cs typeface="Arial" panose="020B0604020202020204" pitchFamily="34" charset="0"/>
              </a:rPr>
            </a:br>
            <a:r>
              <a:rPr lang="en-US" sz="1980" dirty="0" smtClean="0">
                <a:latin typeface="Arial" panose="020B0604020202020204" pitchFamily="34" charset="0"/>
                <a:cs typeface="Arial" panose="020B0604020202020204" pitchFamily="34" charset="0"/>
              </a:rPr>
              <a:t>is </a:t>
            </a:r>
            <a:r>
              <a:rPr lang="en-US" sz="1980" dirty="0">
                <a:latin typeface="Arial" panose="020B0604020202020204" pitchFamily="34" charset="0"/>
                <a:cs typeface="Arial" panose="020B0604020202020204" pitchFamily="34" charset="0"/>
              </a:rPr>
              <a:t>the number </a:t>
            </a:r>
            <a:r>
              <a:rPr lang="en-US" sz="1980" dirty="0" smtClean="0">
                <a:latin typeface="Arial" panose="020B0604020202020204" pitchFamily="34" charset="0"/>
                <a:cs typeface="Arial" panose="020B0604020202020204" pitchFamily="34" charset="0"/>
              </a:rPr>
              <a:t/>
            </a:r>
            <a:br>
              <a:rPr lang="en-US" sz="1980" dirty="0" smtClean="0">
                <a:latin typeface="Arial" panose="020B0604020202020204" pitchFamily="34" charset="0"/>
                <a:cs typeface="Arial" panose="020B0604020202020204" pitchFamily="34" charset="0"/>
              </a:rPr>
            </a:br>
            <a:r>
              <a:rPr lang="en-US" sz="1980" dirty="0" smtClean="0">
                <a:latin typeface="Arial" panose="020B0604020202020204" pitchFamily="34" charset="0"/>
                <a:cs typeface="Arial" panose="020B0604020202020204" pitchFamily="34" charset="0"/>
              </a:rPr>
              <a:t>of </a:t>
            </a:r>
            <a:r>
              <a:rPr lang="en-US" sz="1980" dirty="0">
                <a:latin typeface="Arial" panose="020B0604020202020204" pitchFamily="34" charset="0"/>
                <a:cs typeface="Arial" panose="020B0604020202020204" pitchFamily="34" charset="0"/>
              </a:rPr>
              <a:t>radioactive </a:t>
            </a:r>
            <a:r>
              <a:rPr lang="en-US" sz="1980" dirty="0" smtClean="0">
                <a:latin typeface="Arial" panose="020B0604020202020204" pitchFamily="34" charset="0"/>
                <a:cs typeface="Arial" panose="020B0604020202020204" pitchFamily="34" charset="0"/>
              </a:rPr>
              <a:t/>
            </a:r>
            <a:br>
              <a:rPr lang="en-US" sz="1980" dirty="0" smtClean="0">
                <a:latin typeface="Arial" panose="020B0604020202020204" pitchFamily="34" charset="0"/>
                <a:cs typeface="Arial" panose="020B0604020202020204" pitchFamily="34" charset="0"/>
              </a:rPr>
            </a:br>
            <a:r>
              <a:rPr lang="en-US" sz="1980" dirty="0" smtClean="0">
                <a:latin typeface="Arial" panose="020B0604020202020204" pitchFamily="34" charset="0"/>
                <a:cs typeface="Arial" panose="020B0604020202020204" pitchFamily="34" charset="0"/>
              </a:rPr>
              <a:t>emissions </a:t>
            </a:r>
            <a:r>
              <a:rPr lang="en-US" sz="1980" dirty="0">
                <a:latin typeface="Arial" panose="020B0604020202020204" pitchFamily="34" charset="0"/>
                <a:cs typeface="Arial" panose="020B0604020202020204" pitchFamily="34" charset="0"/>
              </a:rPr>
              <a:t>per </a:t>
            </a:r>
            <a:r>
              <a:rPr lang="en-US" sz="1980" dirty="0" smtClean="0">
                <a:latin typeface="Arial" panose="020B0604020202020204" pitchFamily="34" charset="0"/>
                <a:cs typeface="Arial" panose="020B0604020202020204" pitchFamily="34" charset="0"/>
              </a:rPr>
              <a:t/>
            </a:r>
            <a:br>
              <a:rPr lang="en-US" sz="1980" dirty="0" smtClean="0">
                <a:latin typeface="Arial" panose="020B0604020202020204" pitchFamily="34" charset="0"/>
                <a:cs typeface="Arial" panose="020B0604020202020204" pitchFamily="34" charset="0"/>
              </a:rPr>
            </a:br>
            <a:r>
              <a:rPr lang="en-US" sz="1980" dirty="0" smtClean="0">
                <a:latin typeface="Arial" panose="020B0604020202020204" pitchFamily="34" charset="0"/>
                <a:cs typeface="Arial" panose="020B0604020202020204" pitchFamily="34" charset="0"/>
              </a:rPr>
              <a:t>second.</a:t>
            </a:r>
            <a:br>
              <a:rPr lang="en-US" sz="1980" dirty="0" smtClean="0">
                <a:latin typeface="Arial" panose="020B0604020202020204" pitchFamily="34" charset="0"/>
                <a:cs typeface="Arial" panose="020B0604020202020204" pitchFamily="34" charset="0"/>
              </a:rPr>
            </a:br>
            <a:r>
              <a:rPr lang="en-US" sz="1980" dirty="0" smtClean="0">
                <a:latin typeface="Arial" panose="020B0604020202020204" pitchFamily="34" charset="0"/>
                <a:cs typeface="Arial" panose="020B0604020202020204" pitchFamily="34" charset="0"/>
              </a:rPr>
              <a:t/>
            </a:r>
            <a:br>
              <a:rPr lang="en-US" sz="1980" dirty="0" smtClean="0">
                <a:latin typeface="Arial" panose="020B0604020202020204" pitchFamily="34" charset="0"/>
                <a:cs typeface="Arial" panose="020B0604020202020204" pitchFamily="34" charset="0"/>
              </a:rPr>
            </a:br>
            <a:r>
              <a:rPr lang="en-US" sz="1980" dirty="0" smtClean="0">
                <a:latin typeface="Arial" panose="020B0604020202020204" pitchFamily="34" charset="0"/>
                <a:cs typeface="Arial" panose="020B0604020202020204" pitchFamily="34" charset="0"/>
              </a:rPr>
              <a:t/>
            </a:r>
            <a:br>
              <a:rPr lang="en-US" sz="198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endParaRPr lang="en-US" sz="1980" dirty="0" smtClean="0">
              <a:latin typeface="Arial" panose="020B0604020202020204" pitchFamily="34" charset="0"/>
              <a:cs typeface="Arial" panose="020B0604020202020204" pitchFamily="34" charset="0"/>
            </a:endParaRPr>
          </a:p>
          <a:p>
            <a:pPr marL="400050" lvl="1" indent="-400050">
              <a:buClr>
                <a:srgbClr val="C00000"/>
              </a:buClr>
              <a:buFont typeface="+mj-lt"/>
              <a:buAutoNum type="alphaLcPeriod"/>
              <a:tabLst>
                <a:tab pos="2743200" algn="l"/>
              </a:tabLst>
            </a:pPr>
            <a:r>
              <a:rPr lang="en-US" sz="1980" dirty="0">
                <a:latin typeface="Arial" panose="020B0604020202020204" pitchFamily="34" charset="0"/>
                <a:cs typeface="Arial" panose="020B0604020202020204" pitchFamily="34" charset="0"/>
              </a:rPr>
              <a:t>Estimate the count rate after 20 minutes, </a:t>
            </a:r>
            <a:endParaRPr lang="en-US" sz="1980" dirty="0" smtClean="0">
              <a:latin typeface="Arial" panose="020B0604020202020204" pitchFamily="34" charset="0"/>
              <a:cs typeface="Arial" panose="020B0604020202020204" pitchFamily="34" charset="0"/>
            </a:endParaRPr>
          </a:p>
          <a:p>
            <a:pPr marL="400050" lvl="1" indent="-400050">
              <a:buClr>
                <a:srgbClr val="C00000"/>
              </a:buClr>
              <a:buFont typeface="+mj-lt"/>
              <a:buAutoNum type="alphaLcPeriod"/>
              <a:tabLst>
                <a:tab pos="2743200" algn="l"/>
              </a:tabLst>
            </a:pPr>
            <a:r>
              <a:rPr lang="en-US" sz="1980" dirty="0" smtClean="0">
                <a:latin typeface="Arial" panose="020B0604020202020204" pitchFamily="34" charset="0"/>
                <a:cs typeface="Arial" panose="020B0604020202020204" pitchFamily="34" charset="0"/>
              </a:rPr>
              <a:t>After </a:t>
            </a:r>
            <a:r>
              <a:rPr lang="en-US" sz="1980" dirty="0">
                <a:latin typeface="Arial" panose="020B0604020202020204" pitchFamily="34" charset="0"/>
                <a:cs typeface="Arial" panose="020B0604020202020204" pitchFamily="34" charset="0"/>
              </a:rPr>
              <a:t>how many minutes is the count rate 30? </a:t>
            </a:r>
            <a:endParaRPr lang="en-US" sz="1980" dirty="0" smtClean="0">
              <a:latin typeface="Arial" panose="020B0604020202020204" pitchFamily="34" charset="0"/>
              <a:cs typeface="Arial" panose="020B0604020202020204" pitchFamily="34" charset="0"/>
            </a:endParaRPr>
          </a:p>
          <a:p>
            <a:pPr marL="400050" lvl="1" indent="-400050">
              <a:buClr>
                <a:srgbClr val="C00000"/>
              </a:buClr>
              <a:buFont typeface="+mj-lt"/>
              <a:buAutoNum type="alphaLcPeriod"/>
              <a:tabLst>
                <a:tab pos="2743200" algn="l"/>
              </a:tabLst>
            </a:pPr>
            <a:r>
              <a:rPr lang="en-US" sz="1980" dirty="0" smtClean="0">
                <a:latin typeface="Arial" panose="020B0604020202020204" pitchFamily="34" charset="0"/>
                <a:cs typeface="Arial" panose="020B0604020202020204" pitchFamily="34" charset="0"/>
              </a:rPr>
              <a:t>Estimate </a:t>
            </a:r>
            <a:r>
              <a:rPr lang="en-US" sz="1980" dirty="0">
                <a:latin typeface="Arial" panose="020B0604020202020204" pitchFamily="34" charset="0"/>
                <a:cs typeface="Arial" panose="020B0604020202020204" pitchFamily="34" charset="0"/>
              </a:rPr>
              <a:t>the half-life of magnesium-27, </a:t>
            </a:r>
            <a:endParaRPr lang="en-US" sz="1980" dirty="0" smtClean="0">
              <a:latin typeface="Arial" panose="020B0604020202020204" pitchFamily="34" charset="0"/>
              <a:cs typeface="Arial" panose="020B0604020202020204" pitchFamily="34" charset="0"/>
            </a:endParaRPr>
          </a:p>
          <a:p>
            <a:pPr marL="400050" lvl="1" indent="-400050">
              <a:buClr>
                <a:srgbClr val="C00000"/>
              </a:buClr>
              <a:buFont typeface="+mj-lt"/>
              <a:buAutoNum type="alphaLcPeriod"/>
              <a:tabLst>
                <a:tab pos="2743200" algn="l"/>
              </a:tabLst>
            </a:pPr>
            <a:r>
              <a:rPr lang="en-US" sz="1980" dirty="0" smtClean="0">
                <a:latin typeface="Arial" panose="020B0604020202020204" pitchFamily="34" charset="0"/>
                <a:cs typeface="Arial" panose="020B0604020202020204" pitchFamily="34" charset="0"/>
              </a:rPr>
              <a:t>Does </a:t>
            </a:r>
            <a:r>
              <a:rPr lang="en-US" sz="1980" dirty="0">
                <a:latin typeface="Arial" panose="020B0604020202020204" pitchFamily="34" charset="0"/>
                <a:cs typeface="Arial" panose="020B0604020202020204" pitchFamily="34" charset="0"/>
              </a:rPr>
              <a:t>the count rate ever reach zero?</a:t>
            </a:r>
            <a:endParaRPr lang="en-US" sz="1980" dirty="0" smtClean="0">
              <a:latin typeface="Arial" panose="020B0604020202020204" pitchFamily="34" charset="0"/>
              <a:cs typeface="Arial" panose="020B0604020202020204" pitchFamily="34" charset="0"/>
            </a:endParaRPr>
          </a:p>
        </p:txBody>
      </p:sp>
      <p:sp>
        <p:nvSpPr>
          <p:cNvPr id="11" name="Title 1"/>
          <p:cNvSpPr>
            <a:spLocks noGrp="1"/>
          </p:cNvSpPr>
          <p:nvPr>
            <p:ph type="title"/>
          </p:nvPr>
        </p:nvSpPr>
        <p:spPr/>
        <p:txBody>
          <a:bodyPr>
            <a:noAutofit/>
          </a:bodyPr>
          <a:lstStyle/>
          <a:p>
            <a:r>
              <a:rPr lang="en-GB" sz="3600" dirty="0"/>
              <a:t>6.8 – More graphs</a:t>
            </a:r>
            <a:endParaRPr lang="en-GB" sz="3200" b="1" dirty="0" smtClean="0"/>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468863" y="2244279"/>
            <a:ext cx="3010891" cy="2624881"/>
          </a:xfrm>
          <a:prstGeom prst="rect">
            <a:avLst/>
          </a:prstGeom>
        </p:spPr>
      </p:pic>
      <p:sp>
        <p:nvSpPr>
          <p:cNvPr id="10" name="Rectangle 9"/>
          <p:cNvSpPr/>
          <p:nvPr/>
        </p:nvSpPr>
        <p:spPr>
          <a:xfrm flipH="1">
            <a:off x="5589171" y="5710955"/>
            <a:ext cx="3183120" cy="886397"/>
          </a:xfrm>
          <a:prstGeom prst="rect">
            <a:avLst/>
          </a:prstGeom>
          <a:solidFill>
            <a:schemeClr val="accent5">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720" b="1" dirty="0" smtClean="0">
                <a:solidFill>
                  <a:srgbClr val="C00000"/>
                </a:solidFill>
                <a:latin typeface="Arial" panose="020B0604020202020204" pitchFamily="34" charset="0"/>
                <a:cs typeface="Arial" panose="020B0604020202020204" pitchFamily="34" charset="0"/>
              </a:rPr>
              <a:t>Q8 communication hint </a:t>
            </a:r>
            <a:r>
              <a:rPr lang="en-US" sz="1720" dirty="0" smtClean="0">
                <a:solidFill>
                  <a:schemeClr val="tx1"/>
                </a:solidFill>
                <a:latin typeface="Arial" panose="020B0604020202020204" pitchFamily="34" charset="0"/>
                <a:cs typeface="Arial" panose="020B0604020202020204" pitchFamily="34" charset="0"/>
              </a:rPr>
              <a:t>- </a:t>
            </a:r>
            <a:r>
              <a:rPr lang="en-US" sz="1720" dirty="0">
                <a:solidFill>
                  <a:schemeClr val="tx1"/>
                </a:solidFill>
                <a:latin typeface="Arial" panose="020B0604020202020204" pitchFamily="34" charset="0"/>
                <a:cs typeface="Arial" panose="020B0604020202020204" pitchFamily="34" charset="0"/>
              </a:rPr>
              <a:t>The </a:t>
            </a:r>
            <a:r>
              <a:rPr lang="en-US" sz="1720" b="1" dirty="0">
                <a:solidFill>
                  <a:schemeClr val="tx1"/>
                </a:solidFill>
                <a:latin typeface="Arial" panose="020B0604020202020204" pitchFamily="34" charset="0"/>
                <a:cs typeface="Arial" panose="020B0604020202020204" pitchFamily="34" charset="0"/>
              </a:rPr>
              <a:t>half-life</a:t>
            </a:r>
            <a:r>
              <a:rPr lang="en-US" sz="1720" dirty="0">
                <a:solidFill>
                  <a:schemeClr val="tx1"/>
                </a:solidFill>
                <a:latin typeface="Arial" panose="020B0604020202020204" pitchFamily="34" charset="0"/>
                <a:cs typeface="Arial" panose="020B0604020202020204" pitchFamily="34" charset="0"/>
              </a:rPr>
              <a:t> is the time it takes for the count rate to halve.</a:t>
            </a:r>
          </a:p>
        </p:txBody>
      </p:sp>
    </p:spTree>
    <p:extLst>
      <p:ext uri="{BB962C8B-B14F-4D97-AF65-F5344CB8AC3E}">
        <p14:creationId xmlns:p14="http://schemas.microsoft.com/office/powerpoint/2010/main" val="3667211260"/>
      </p:ext>
    </p:extLst>
  </p:cSld>
  <p:clrMapOvr>
    <a:masterClrMapping/>
  </p:clrMapOvr>
  <p:transition advClick="0"/>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185</a:t>
            </a:r>
            <a:endParaRPr lang="en-GB" sz="1400" b="1" dirty="0">
              <a:latin typeface="Calibri" panose="020F0502020204030204" pitchFamily="34" charset="0"/>
            </a:endParaRPr>
          </a:p>
        </p:txBody>
      </p:sp>
      <p:sp>
        <p:nvSpPr>
          <p:cNvPr id="3" name="Rectangle 2"/>
          <p:cNvSpPr/>
          <p:nvPr/>
        </p:nvSpPr>
        <p:spPr>
          <a:xfrm>
            <a:off x="234862" y="1220208"/>
            <a:ext cx="5273242" cy="4662815"/>
          </a:xfrm>
          <a:prstGeom prst="rect">
            <a:avLst/>
          </a:prstGeom>
        </p:spPr>
        <p:txBody>
          <a:bodyPr wrap="square">
            <a:spAutoFit/>
          </a:bodyPr>
          <a:lstStyle/>
          <a:p>
            <a:pPr marL="457200" indent="-457200">
              <a:buClr>
                <a:srgbClr val="C00000"/>
              </a:buClr>
              <a:buFont typeface="+mj-lt"/>
              <a:buAutoNum type="arabicPeriod" startAt="9"/>
              <a:tabLst>
                <a:tab pos="2743200" algn="l"/>
              </a:tabLst>
            </a:pPr>
            <a:r>
              <a:rPr lang="en-US" sz="1980" b="1" dirty="0" smtClean="0">
                <a:solidFill>
                  <a:srgbClr val="C00000"/>
                </a:solidFill>
                <a:latin typeface="Arial" panose="020B0604020202020204" pitchFamily="34" charset="0"/>
                <a:cs typeface="Arial" panose="020B0604020202020204" pitchFamily="34" charset="0"/>
              </a:rPr>
              <a:t>Finance / Problem-solving </a:t>
            </a:r>
            <a:r>
              <a:rPr lang="en-US" sz="1980" dirty="0" smtClean="0">
                <a:latin typeface="Arial" panose="020B0604020202020204" pitchFamily="34" charset="0"/>
                <a:cs typeface="Arial" panose="020B0604020202020204" pitchFamily="34" charset="0"/>
              </a:rPr>
              <a:t>The graph shows the value of an investment over a 5-year period.</a:t>
            </a:r>
          </a:p>
          <a:p>
            <a:pPr lvl="1" indent="-457200">
              <a:buClr>
                <a:srgbClr val="C00000"/>
              </a:buClr>
              <a:buFont typeface="+mj-lt"/>
              <a:buAutoNum type="alphaLcPeriod"/>
              <a:tabLst>
                <a:tab pos="2743200" algn="l"/>
              </a:tabLst>
            </a:pPr>
            <a:r>
              <a:rPr lang="en-US" sz="1980" dirty="0" smtClean="0">
                <a:latin typeface="Arial" panose="020B0604020202020204" pitchFamily="34" charset="0"/>
                <a:cs typeface="Arial" panose="020B0604020202020204" pitchFamily="34" charset="0"/>
              </a:rPr>
              <a:t>What was the initial </a:t>
            </a:r>
            <a:br>
              <a:rPr lang="en-US" sz="1980" dirty="0" smtClean="0">
                <a:latin typeface="Arial" panose="020B0604020202020204" pitchFamily="34" charset="0"/>
                <a:cs typeface="Arial" panose="020B0604020202020204" pitchFamily="34" charset="0"/>
              </a:rPr>
            </a:br>
            <a:r>
              <a:rPr lang="en-US" sz="1980" dirty="0" smtClean="0">
                <a:latin typeface="Arial" panose="020B0604020202020204" pitchFamily="34" charset="0"/>
                <a:cs typeface="Arial" panose="020B0604020202020204" pitchFamily="34" charset="0"/>
              </a:rPr>
              <a:t>value of the </a:t>
            </a:r>
            <a:br>
              <a:rPr lang="en-US" sz="1980" dirty="0" smtClean="0">
                <a:latin typeface="Arial" panose="020B0604020202020204" pitchFamily="34" charset="0"/>
                <a:cs typeface="Arial" panose="020B0604020202020204" pitchFamily="34" charset="0"/>
              </a:rPr>
            </a:br>
            <a:r>
              <a:rPr lang="en-US" sz="1980" dirty="0" smtClean="0">
                <a:latin typeface="Arial" panose="020B0604020202020204" pitchFamily="34" charset="0"/>
                <a:cs typeface="Arial" panose="020B0604020202020204" pitchFamily="34" charset="0"/>
              </a:rPr>
              <a:t>investment? </a:t>
            </a:r>
          </a:p>
          <a:p>
            <a:pPr lvl="1" indent="-457200">
              <a:buClr>
                <a:srgbClr val="C00000"/>
              </a:buClr>
              <a:buFont typeface="+mj-lt"/>
              <a:buAutoNum type="alphaLcPeriod"/>
              <a:tabLst>
                <a:tab pos="2743200" algn="l"/>
              </a:tabLst>
            </a:pPr>
            <a:r>
              <a:rPr lang="en-US" sz="1980" dirty="0" smtClean="0">
                <a:latin typeface="Arial" panose="020B0604020202020204" pitchFamily="34" charset="0"/>
                <a:cs typeface="Arial" panose="020B0604020202020204" pitchFamily="34" charset="0"/>
              </a:rPr>
              <a:t>Estimate the value </a:t>
            </a:r>
            <a:br>
              <a:rPr lang="en-US" sz="1980" dirty="0" smtClean="0">
                <a:latin typeface="Arial" panose="020B0604020202020204" pitchFamily="34" charset="0"/>
                <a:cs typeface="Arial" panose="020B0604020202020204" pitchFamily="34" charset="0"/>
              </a:rPr>
            </a:br>
            <a:r>
              <a:rPr lang="en-US" sz="1980" dirty="0" smtClean="0">
                <a:latin typeface="Arial" panose="020B0604020202020204" pitchFamily="34" charset="0"/>
                <a:cs typeface="Arial" panose="020B0604020202020204" pitchFamily="34" charset="0"/>
              </a:rPr>
              <a:t>of the investment </a:t>
            </a:r>
            <a:br>
              <a:rPr lang="en-US" sz="1980" dirty="0" smtClean="0">
                <a:latin typeface="Arial" panose="020B0604020202020204" pitchFamily="34" charset="0"/>
                <a:cs typeface="Arial" panose="020B0604020202020204" pitchFamily="34" charset="0"/>
              </a:rPr>
            </a:br>
            <a:r>
              <a:rPr lang="en-US" sz="1980" dirty="0" smtClean="0">
                <a:latin typeface="Arial" panose="020B0604020202020204" pitchFamily="34" charset="0"/>
                <a:cs typeface="Arial" panose="020B0604020202020204" pitchFamily="34" charset="0"/>
              </a:rPr>
              <a:t>after 5 years, </a:t>
            </a:r>
          </a:p>
          <a:p>
            <a:pPr lvl="1" indent="-457200">
              <a:buClr>
                <a:srgbClr val="C00000"/>
              </a:buClr>
              <a:buFont typeface="+mj-lt"/>
              <a:buAutoNum type="alphaLcPeriod"/>
              <a:tabLst>
                <a:tab pos="2743200" algn="l"/>
              </a:tabLst>
            </a:pPr>
            <a:r>
              <a:rPr lang="en-US" sz="1980" dirty="0" smtClean="0">
                <a:latin typeface="Arial" panose="020B0604020202020204" pitchFamily="34" charset="0"/>
                <a:cs typeface="Arial" panose="020B0604020202020204" pitchFamily="34" charset="0"/>
              </a:rPr>
              <a:t>How much did the </a:t>
            </a:r>
            <a:br>
              <a:rPr lang="en-US" sz="1980" dirty="0" smtClean="0">
                <a:latin typeface="Arial" panose="020B0604020202020204" pitchFamily="34" charset="0"/>
                <a:cs typeface="Arial" panose="020B0604020202020204" pitchFamily="34" charset="0"/>
              </a:rPr>
            </a:br>
            <a:r>
              <a:rPr lang="en-US" sz="1980" dirty="0" smtClean="0">
                <a:latin typeface="Arial" panose="020B0604020202020204" pitchFamily="34" charset="0"/>
                <a:cs typeface="Arial" panose="020B0604020202020204" pitchFamily="34" charset="0"/>
              </a:rPr>
              <a:t>value increase in </a:t>
            </a:r>
            <a:br>
              <a:rPr lang="en-US" sz="1980" dirty="0" smtClean="0">
                <a:latin typeface="Arial" panose="020B0604020202020204" pitchFamily="34" charset="0"/>
                <a:cs typeface="Arial" panose="020B0604020202020204" pitchFamily="34" charset="0"/>
              </a:rPr>
            </a:br>
            <a:r>
              <a:rPr lang="en-US" sz="1980" dirty="0" smtClean="0">
                <a:latin typeface="Arial" panose="020B0604020202020204" pitchFamily="34" charset="0"/>
                <a:cs typeface="Arial" panose="020B0604020202020204" pitchFamily="34" charset="0"/>
              </a:rPr>
              <a:t>the first year? </a:t>
            </a:r>
          </a:p>
          <a:p>
            <a:pPr lvl="1" indent="-457200">
              <a:buClr>
                <a:srgbClr val="C00000"/>
              </a:buClr>
              <a:buFont typeface="+mj-lt"/>
              <a:buAutoNum type="alphaLcPeriod"/>
              <a:tabLst>
                <a:tab pos="2743200" algn="l"/>
              </a:tabLst>
            </a:pPr>
            <a:r>
              <a:rPr lang="en-US" sz="1980" dirty="0" smtClean="0">
                <a:latin typeface="Arial" panose="020B0604020202020204" pitchFamily="34" charset="0"/>
                <a:cs typeface="Arial" panose="020B0604020202020204" pitchFamily="34" charset="0"/>
              </a:rPr>
              <a:t>The rate of interest </a:t>
            </a:r>
            <a:br>
              <a:rPr lang="en-US" sz="1980" dirty="0" smtClean="0">
                <a:latin typeface="Arial" panose="020B0604020202020204" pitchFamily="34" charset="0"/>
                <a:cs typeface="Arial" panose="020B0604020202020204" pitchFamily="34" charset="0"/>
              </a:rPr>
            </a:br>
            <a:r>
              <a:rPr lang="en-US" sz="1980" dirty="0" smtClean="0">
                <a:latin typeface="Arial" panose="020B0604020202020204" pitchFamily="34" charset="0"/>
                <a:cs typeface="Arial" panose="020B0604020202020204" pitchFamily="34" charset="0"/>
              </a:rPr>
              <a:t>remained the same for the 5 years. Work out the percentage interest rate.</a:t>
            </a:r>
          </a:p>
        </p:txBody>
      </p:sp>
      <p:sp>
        <p:nvSpPr>
          <p:cNvPr id="11" name="Title 1"/>
          <p:cNvSpPr>
            <a:spLocks noGrp="1"/>
          </p:cNvSpPr>
          <p:nvPr>
            <p:ph type="title"/>
          </p:nvPr>
        </p:nvSpPr>
        <p:spPr/>
        <p:txBody>
          <a:bodyPr>
            <a:noAutofit/>
          </a:bodyPr>
          <a:lstStyle/>
          <a:p>
            <a:r>
              <a:rPr lang="en-GB" sz="3600" dirty="0"/>
              <a:t>6.8 – More graphs</a:t>
            </a:r>
            <a:endParaRPr lang="en-GB" sz="3200" b="1" dirty="0" smtClean="0"/>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96401" y="1916832"/>
            <a:ext cx="2411703" cy="3240359"/>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flipH="1">
                <a:off x="223753" y="5942806"/>
                <a:ext cx="5204539" cy="618631"/>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Q9d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a:t>
                </a:r>
                <a14:m>
                  <m:oMath xmlns:m="http://schemas.openxmlformats.org/officeDocument/2006/math">
                    <m:f>
                      <m:fPr>
                        <m:ctrlPr>
                          <a:rPr lang="en-US" sz="2200" i="1" smtClean="0">
                            <a:solidFill>
                              <a:schemeClr val="tx1"/>
                            </a:solidFill>
                            <a:latin typeface="Cambria Math" panose="02040503050406030204" pitchFamily="18" charset="0"/>
                            <a:cs typeface="Arial" panose="020B0604020202020204" pitchFamily="34" charset="0"/>
                          </a:rPr>
                        </m:ctrlPr>
                      </m:fPr>
                      <m:num>
                        <m:r>
                          <a:rPr lang="en-US" sz="2200" b="0" i="1" smtClean="0">
                            <a:solidFill>
                              <a:schemeClr val="tx1"/>
                            </a:solidFill>
                            <a:latin typeface="Cambria Math" panose="02040503050406030204" pitchFamily="18" charset="0"/>
                            <a:cs typeface="Arial" panose="020B0604020202020204" pitchFamily="34" charset="0"/>
                          </a:rPr>
                          <m:t>𝑎𝑐𝑡𝑢𝑎𝑙</m:t>
                        </m:r>
                        <m:r>
                          <a:rPr lang="en-US" sz="2200" b="0" i="1" smtClean="0">
                            <a:solidFill>
                              <a:schemeClr val="tx1"/>
                            </a:solidFill>
                            <a:latin typeface="Cambria Math" panose="02040503050406030204" pitchFamily="18" charset="0"/>
                            <a:cs typeface="Arial" panose="020B0604020202020204" pitchFamily="34" charset="0"/>
                          </a:rPr>
                          <m:t> </m:t>
                        </m:r>
                        <m:r>
                          <a:rPr lang="en-US" sz="2200" b="0" i="1" smtClean="0">
                            <a:solidFill>
                              <a:schemeClr val="tx1"/>
                            </a:solidFill>
                            <a:latin typeface="Cambria Math" panose="02040503050406030204" pitchFamily="18" charset="0"/>
                            <a:cs typeface="Arial" panose="020B0604020202020204" pitchFamily="34" charset="0"/>
                          </a:rPr>
                          <m:t>𝑐h𝑎𝑛𝑔𝑒</m:t>
                        </m:r>
                      </m:num>
                      <m:den>
                        <m:r>
                          <a:rPr lang="en-US" sz="2200" b="0" i="1" smtClean="0">
                            <a:solidFill>
                              <a:schemeClr val="tx1"/>
                            </a:solidFill>
                            <a:latin typeface="Cambria Math" panose="02040503050406030204" pitchFamily="18" charset="0"/>
                            <a:cs typeface="Arial" panose="020B0604020202020204" pitchFamily="34" charset="0"/>
                          </a:rPr>
                          <m:t>𝑜𝑟𝑖𝑔𝑖𝑛𝑎𝑙</m:t>
                        </m:r>
                        <m:r>
                          <a:rPr lang="en-US" sz="2200" b="0" i="1" smtClean="0">
                            <a:solidFill>
                              <a:schemeClr val="tx1"/>
                            </a:solidFill>
                            <a:latin typeface="Cambria Math" panose="02040503050406030204" pitchFamily="18" charset="0"/>
                            <a:cs typeface="Arial" panose="020B0604020202020204" pitchFamily="34" charset="0"/>
                          </a:rPr>
                          <m:t> </m:t>
                        </m:r>
                        <m:r>
                          <a:rPr lang="en-US" sz="2200" b="0" i="1" smtClean="0">
                            <a:solidFill>
                              <a:schemeClr val="tx1"/>
                            </a:solidFill>
                            <a:latin typeface="Cambria Math" panose="02040503050406030204" pitchFamily="18" charset="0"/>
                            <a:cs typeface="Arial" panose="020B0604020202020204" pitchFamily="34" charset="0"/>
                          </a:rPr>
                          <m:t>𝑎𝑚𝑜𝑢𝑛𝑡</m:t>
                        </m:r>
                      </m:den>
                    </m:f>
                  </m:oMath>
                </a14:m>
                <a:r>
                  <a:rPr lang="en-US" sz="2200" dirty="0" smtClean="0">
                    <a:solidFill>
                      <a:schemeClr val="tx1"/>
                    </a:solidFill>
                    <a:latin typeface="Arial" panose="020B0604020202020204" pitchFamily="34" charset="0"/>
                    <a:cs typeface="Arial" panose="020B0604020202020204" pitchFamily="34" charset="0"/>
                  </a:rPr>
                  <a:t> x 100</a:t>
                </a:r>
                <a:endParaRPr lang="en-US" sz="2200" dirty="0">
                  <a:solidFill>
                    <a:schemeClr val="tx1"/>
                  </a:solidFill>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flipH="1">
                <a:off x="223753" y="5942806"/>
                <a:ext cx="5204539" cy="618631"/>
              </a:xfrm>
              <a:prstGeom prst="rect">
                <a:avLst/>
              </a:prstGeom>
              <a:blipFill rotWithShape="0">
                <a:blip r:embed="rId6"/>
                <a:stretch>
                  <a:fillRect/>
                </a:stretch>
              </a:blipFill>
              <a:ln>
                <a:solidFill>
                  <a:schemeClr val="accent6">
                    <a:lumMod val="50000"/>
                  </a:schemeClr>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3143932839"/>
      </p:ext>
    </p:extLst>
  </p:cSld>
  <p:clrMapOvr>
    <a:masterClrMapping/>
  </p:clrMapOvr>
  <p:transition advClick="0"/>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185</a:t>
            </a:r>
            <a:endParaRPr lang="en-GB" sz="1400" b="1" dirty="0">
              <a:latin typeface="Calibri" panose="020F0502020204030204" pitchFamily="34" charset="0"/>
            </a:endParaRPr>
          </a:p>
        </p:txBody>
      </p:sp>
      <p:sp>
        <p:nvSpPr>
          <p:cNvPr id="11" name="Title 1"/>
          <p:cNvSpPr>
            <a:spLocks noGrp="1"/>
          </p:cNvSpPr>
          <p:nvPr>
            <p:ph type="title"/>
          </p:nvPr>
        </p:nvSpPr>
        <p:spPr/>
        <p:txBody>
          <a:bodyPr>
            <a:noAutofit/>
          </a:bodyPr>
          <a:lstStyle/>
          <a:p>
            <a:r>
              <a:rPr lang="en-GB" sz="3600" dirty="0"/>
              <a:t>6.8 – More graphs</a:t>
            </a:r>
            <a:endParaRPr lang="en-GB" sz="3200" b="1" dirty="0" smtClean="0"/>
          </a:p>
        </p:txBody>
      </p:sp>
      <mc:AlternateContent xmlns:mc="http://schemas.openxmlformats.org/markup-compatibility/2006" xmlns:a14="http://schemas.microsoft.com/office/drawing/2010/main">
        <mc:Choice Requires="a14">
          <p:sp>
            <p:nvSpPr>
              <p:cNvPr id="8" name="Rectangle 7"/>
              <p:cNvSpPr/>
              <p:nvPr/>
            </p:nvSpPr>
            <p:spPr>
              <a:xfrm flipH="1">
                <a:off x="269824" y="2236532"/>
                <a:ext cx="8520822" cy="3712748"/>
              </a:xfrm>
              <a:prstGeom prst="rect">
                <a:avLst/>
              </a:prstGeom>
              <a:solidFill>
                <a:srgbClr val="FEF1E1"/>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400" dirty="0" smtClean="0">
                    <a:solidFill>
                      <a:schemeClr val="tx1"/>
                    </a:solidFill>
                    <a:latin typeface="Arial" panose="020B0604020202020204" pitchFamily="34" charset="0"/>
                    <a:cs typeface="Arial" panose="020B0604020202020204" pitchFamily="34" charset="0"/>
                  </a:rPr>
                  <a:t>Construct the graph of </a:t>
                </a:r>
                <a:r>
                  <a:rPr lang="en-US" sz="2400" i="1" dirty="0" smtClean="0">
                    <a:solidFill>
                      <a:schemeClr val="tx1"/>
                    </a:solidFill>
                    <a:latin typeface="Arial" panose="020B0604020202020204" pitchFamily="34" charset="0"/>
                    <a:cs typeface="Arial" panose="020B0604020202020204" pitchFamily="34" charset="0"/>
                  </a:rPr>
                  <a:t>x</a:t>
                </a:r>
                <a:r>
                  <a:rPr lang="en-US" sz="2400" baseline="30000" dirty="0" smtClean="0">
                    <a:solidFill>
                      <a:schemeClr val="tx1"/>
                    </a:solidFill>
                    <a:latin typeface="Arial" panose="020B0604020202020204" pitchFamily="34" charset="0"/>
                    <a:cs typeface="Arial" panose="020B0604020202020204" pitchFamily="34" charset="0"/>
                  </a:rPr>
                  <a:t>2</a:t>
                </a:r>
                <a:r>
                  <a:rPr lang="en-US" sz="2400" dirty="0" smtClean="0">
                    <a:solidFill>
                      <a:schemeClr val="tx1"/>
                    </a:solidFill>
                    <a:latin typeface="Arial" panose="020B0604020202020204" pitchFamily="34" charset="0"/>
                    <a:cs typeface="Arial" panose="020B0604020202020204" pitchFamily="34" charset="0"/>
                  </a:rPr>
                  <a:t> + </a:t>
                </a:r>
                <a:r>
                  <a:rPr lang="en-US" sz="2400" i="1" dirty="0" smtClean="0">
                    <a:solidFill>
                      <a:schemeClr val="tx1"/>
                    </a:solidFill>
                    <a:latin typeface="Arial" panose="020B0604020202020204" pitchFamily="34" charset="0"/>
                    <a:cs typeface="Arial" panose="020B0604020202020204" pitchFamily="34" charset="0"/>
                  </a:rPr>
                  <a:t>y</a:t>
                </a:r>
                <a:r>
                  <a:rPr lang="en-US" sz="2400" baseline="30000" dirty="0" smtClean="0">
                    <a:solidFill>
                      <a:schemeClr val="tx1"/>
                    </a:solidFill>
                    <a:latin typeface="Arial" panose="020B0604020202020204" pitchFamily="34" charset="0"/>
                    <a:cs typeface="Arial" panose="020B0604020202020204" pitchFamily="34" charset="0"/>
                  </a:rPr>
                  <a:t>2</a:t>
                </a:r>
                <a:r>
                  <a:rPr lang="en-US" sz="2400" dirty="0" smtClean="0">
                    <a:solidFill>
                      <a:schemeClr val="tx1"/>
                    </a:solidFill>
                    <a:latin typeface="Arial" panose="020B0604020202020204" pitchFamily="34" charset="0"/>
                    <a:cs typeface="Arial" panose="020B0604020202020204" pitchFamily="34" charset="0"/>
                  </a:rPr>
                  <a:t> = 36</a:t>
                </a:r>
              </a:p>
              <a:p>
                <a:endParaRPr lang="en-US" sz="200" dirty="0" smtClean="0">
                  <a:solidFill>
                    <a:schemeClr val="tx1"/>
                  </a:solidFill>
                  <a:latin typeface="Arial" panose="020B0604020202020204" pitchFamily="34" charset="0"/>
                  <a:cs typeface="Arial" panose="020B0604020202020204" pitchFamily="34" charset="0"/>
                </a:endParaRPr>
              </a:p>
              <a:p>
                <a:r>
                  <a:rPr lang="en-US" sz="2400" i="1" dirty="0" smtClean="0">
                    <a:solidFill>
                      <a:srgbClr val="002060"/>
                    </a:solidFill>
                    <a:latin typeface="Comic Sans MS" panose="030F0702030302020204" pitchFamily="66" charset="0"/>
                    <a:cs typeface="Arial" panose="020B0604020202020204" pitchFamily="34" charset="0"/>
                  </a:rPr>
                  <a:t>r = </a:t>
                </a:r>
                <a14:m>
                  <m:oMath xmlns:m="http://schemas.openxmlformats.org/officeDocument/2006/math">
                    <m:rad>
                      <m:radPr>
                        <m:degHide m:val="on"/>
                        <m:ctrlPr>
                          <a:rPr lang="en-US" sz="2400" i="1">
                            <a:solidFill>
                              <a:srgbClr val="002060"/>
                            </a:solidFill>
                            <a:latin typeface="Cambria Math" panose="02040503050406030204" pitchFamily="18" charset="0"/>
                            <a:cs typeface="Arial" panose="020B0604020202020204" pitchFamily="34" charset="0"/>
                          </a:rPr>
                        </m:ctrlPr>
                      </m:radPr>
                      <m:deg/>
                      <m:e>
                        <m:r>
                          <a:rPr lang="en-US" sz="2400" i="1">
                            <a:solidFill>
                              <a:srgbClr val="002060"/>
                            </a:solidFill>
                            <a:latin typeface="Cambria Math" panose="02040503050406030204" pitchFamily="18" charset="0"/>
                            <a:cs typeface="Arial" panose="020B0604020202020204" pitchFamily="34" charset="0"/>
                          </a:rPr>
                          <m:t>36</m:t>
                        </m:r>
                      </m:e>
                    </m:rad>
                  </m:oMath>
                </a14:m>
                <a:r>
                  <a:rPr lang="en-US" sz="2400" i="1" dirty="0">
                    <a:solidFill>
                      <a:srgbClr val="002060"/>
                    </a:solidFill>
                    <a:latin typeface="Comic Sans MS" panose="030F0702030302020204" pitchFamily="66" charset="0"/>
                    <a:cs typeface="Arial" panose="020B0604020202020204" pitchFamily="34" charset="0"/>
                  </a:rPr>
                  <a:t> = </a:t>
                </a:r>
                <a:r>
                  <a:rPr lang="en-US" sz="2400" i="1" dirty="0" smtClean="0">
                    <a:solidFill>
                      <a:srgbClr val="002060"/>
                    </a:solidFill>
                    <a:latin typeface="Comic Sans MS" panose="030F0702030302020204" pitchFamily="66" charset="0"/>
                    <a:cs typeface="Arial" panose="020B0604020202020204" pitchFamily="34" charset="0"/>
                  </a:rPr>
                  <a:t>6</a:t>
                </a:r>
                <a:r>
                  <a:rPr lang="en-US" sz="2800" i="1" dirty="0" smtClean="0">
                    <a:solidFill>
                      <a:srgbClr val="002060"/>
                    </a:solidFill>
                    <a:latin typeface="Comic Sans MS" panose="030F0702030302020204" pitchFamily="66" charset="0"/>
                    <a:cs typeface="Arial" panose="020B0604020202020204" pitchFamily="34" charset="0"/>
                  </a:rPr>
                  <a:t/>
                </a:r>
                <a:br>
                  <a:rPr lang="en-US" sz="2800" i="1" dirty="0" smtClean="0">
                    <a:solidFill>
                      <a:srgbClr val="002060"/>
                    </a:solidFill>
                    <a:latin typeface="Comic Sans MS" panose="030F0702030302020204" pitchFamily="66" charset="0"/>
                    <a:cs typeface="Arial" panose="020B0604020202020204" pitchFamily="34" charset="0"/>
                  </a:rPr>
                </a:br>
                <a:r>
                  <a:rPr lang="en-US" sz="2800" i="1" dirty="0" smtClean="0">
                    <a:solidFill>
                      <a:srgbClr val="002060"/>
                    </a:solidFill>
                    <a:latin typeface="Comic Sans MS" panose="030F0702030302020204" pitchFamily="66" charset="0"/>
                    <a:cs typeface="Arial" panose="020B0604020202020204" pitchFamily="34" charset="0"/>
                  </a:rPr>
                  <a:t/>
                </a:r>
                <a:br>
                  <a:rPr lang="en-US" sz="2800" i="1" dirty="0" smtClean="0">
                    <a:solidFill>
                      <a:srgbClr val="002060"/>
                    </a:solidFill>
                    <a:latin typeface="Comic Sans MS" panose="030F0702030302020204" pitchFamily="66" charset="0"/>
                    <a:cs typeface="Arial" panose="020B0604020202020204" pitchFamily="34" charset="0"/>
                  </a:rPr>
                </a:br>
                <a:r>
                  <a:rPr lang="en-US" sz="2800" i="1" dirty="0" smtClean="0">
                    <a:solidFill>
                      <a:srgbClr val="002060"/>
                    </a:solidFill>
                    <a:latin typeface="Comic Sans MS" panose="030F0702030302020204" pitchFamily="66" charset="0"/>
                    <a:cs typeface="Arial" panose="020B0604020202020204" pitchFamily="34" charset="0"/>
                  </a:rPr>
                  <a:t/>
                </a:r>
                <a:br>
                  <a:rPr lang="en-US" sz="2800" i="1" dirty="0" smtClean="0">
                    <a:solidFill>
                      <a:srgbClr val="002060"/>
                    </a:solidFill>
                    <a:latin typeface="Comic Sans MS" panose="030F0702030302020204" pitchFamily="66" charset="0"/>
                    <a:cs typeface="Arial" panose="020B0604020202020204" pitchFamily="34" charset="0"/>
                  </a:rPr>
                </a:br>
                <a:r>
                  <a:rPr lang="en-US" sz="2800" i="1" dirty="0" smtClean="0">
                    <a:solidFill>
                      <a:srgbClr val="002060"/>
                    </a:solidFill>
                    <a:latin typeface="Comic Sans MS" panose="030F0702030302020204" pitchFamily="66" charset="0"/>
                    <a:cs typeface="Arial" panose="020B0604020202020204" pitchFamily="34" charset="0"/>
                  </a:rPr>
                  <a:t/>
                </a:r>
                <a:br>
                  <a:rPr lang="en-US" sz="2800" i="1" dirty="0" smtClean="0">
                    <a:solidFill>
                      <a:srgbClr val="002060"/>
                    </a:solidFill>
                    <a:latin typeface="Comic Sans MS" panose="030F0702030302020204" pitchFamily="66" charset="0"/>
                    <a:cs typeface="Arial" panose="020B0604020202020204" pitchFamily="34" charset="0"/>
                  </a:rPr>
                </a:br>
                <a:endParaRPr lang="en-US" sz="2800" i="1" dirty="0" smtClean="0">
                  <a:solidFill>
                    <a:srgbClr val="002060"/>
                  </a:solidFill>
                  <a:latin typeface="Comic Sans MS" panose="030F0702030302020204" pitchFamily="66" charset="0"/>
                  <a:cs typeface="Arial" panose="020B0604020202020204" pitchFamily="34" charset="0"/>
                </a:endParaRPr>
              </a:p>
              <a:p>
                <a:r>
                  <a:rPr lang="en-US" sz="2800" i="1" dirty="0" smtClean="0">
                    <a:solidFill>
                      <a:schemeClr val="tx1"/>
                    </a:solidFill>
                    <a:latin typeface="Comic Sans MS" panose="030F0702030302020204" pitchFamily="66" charset="0"/>
                    <a:cs typeface="Arial" panose="020B0604020202020204" pitchFamily="34" charset="0"/>
                  </a:rPr>
                  <a:t/>
                </a:r>
                <a:br>
                  <a:rPr lang="en-US" sz="2800" i="1" dirty="0" smtClean="0">
                    <a:solidFill>
                      <a:schemeClr val="tx1"/>
                    </a:solidFill>
                    <a:latin typeface="Comic Sans MS" panose="030F0702030302020204" pitchFamily="66" charset="0"/>
                    <a:cs typeface="Arial" panose="020B0604020202020204" pitchFamily="34" charset="0"/>
                  </a:rPr>
                </a:br>
                <a:endParaRPr lang="en-US" sz="2800" i="1" dirty="0">
                  <a:solidFill>
                    <a:schemeClr val="tx1"/>
                  </a:solidFill>
                  <a:latin typeface="Comic Sans MS" panose="030F0702030302020204" pitchFamily="66"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flipH="1">
                <a:off x="269824" y="2236532"/>
                <a:ext cx="8520822" cy="3712748"/>
              </a:xfrm>
              <a:prstGeom prst="rect">
                <a:avLst/>
              </a:prstGeom>
              <a:blipFill rotWithShape="0">
                <a:blip r:embed="rId4"/>
                <a:stretch>
                  <a:fillRect/>
                </a:stretch>
              </a:blipFill>
              <a:ln>
                <a:solidFill>
                  <a:srgbClr val="002060"/>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sp>
        <p:nvSpPr>
          <p:cNvPr id="12" name="Rectangle 11"/>
          <p:cNvSpPr/>
          <p:nvPr/>
        </p:nvSpPr>
        <p:spPr>
          <a:xfrm flipH="1">
            <a:off x="3995936" y="2972461"/>
            <a:ext cx="4608512" cy="415498"/>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100" dirty="0" smtClean="0">
                <a:solidFill>
                  <a:schemeClr val="tx1"/>
                </a:solidFill>
                <a:latin typeface="Arial" panose="020B0604020202020204" pitchFamily="34" charset="0"/>
                <a:cs typeface="Arial" panose="020B0604020202020204" pitchFamily="34" charset="0"/>
              </a:rPr>
              <a:t>Compare </a:t>
            </a:r>
            <a:r>
              <a:rPr lang="en-US" sz="2100" i="1" dirty="0">
                <a:solidFill>
                  <a:schemeClr val="tx1"/>
                </a:solidFill>
                <a:latin typeface="Arial" panose="020B0604020202020204" pitchFamily="34" charset="0"/>
                <a:cs typeface="Arial" panose="020B0604020202020204" pitchFamily="34" charset="0"/>
              </a:rPr>
              <a:t>x</a:t>
            </a:r>
            <a:r>
              <a:rPr lang="en-US" sz="2100" baseline="30000" dirty="0">
                <a:solidFill>
                  <a:schemeClr val="tx1"/>
                </a:solidFill>
                <a:latin typeface="Arial" panose="020B0604020202020204" pitchFamily="34" charset="0"/>
                <a:cs typeface="Arial" panose="020B0604020202020204" pitchFamily="34" charset="0"/>
              </a:rPr>
              <a:t>2</a:t>
            </a:r>
            <a:r>
              <a:rPr lang="en-US" sz="2100" dirty="0">
                <a:solidFill>
                  <a:schemeClr val="tx1"/>
                </a:solidFill>
                <a:latin typeface="Arial" panose="020B0604020202020204" pitchFamily="34" charset="0"/>
                <a:cs typeface="Arial" panose="020B0604020202020204" pitchFamily="34" charset="0"/>
              </a:rPr>
              <a:t> + </a:t>
            </a:r>
            <a:r>
              <a:rPr lang="en-US" sz="2100" i="1" dirty="0">
                <a:solidFill>
                  <a:schemeClr val="tx1"/>
                </a:solidFill>
                <a:latin typeface="Arial" panose="020B0604020202020204" pitchFamily="34" charset="0"/>
                <a:cs typeface="Arial" panose="020B0604020202020204" pitchFamily="34" charset="0"/>
              </a:rPr>
              <a:t>y</a:t>
            </a:r>
            <a:r>
              <a:rPr lang="en-US" sz="2100" baseline="30000" dirty="0">
                <a:solidFill>
                  <a:schemeClr val="tx1"/>
                </a:solidFill>
                <a:latin typeface="Arial" panose="020B0604020202020204" pitchFamily="34" charset="0"/>
                <a:cs typeface="Arial" panose="020B0604020202020204" pitchFamily="34" charset="0"/>
              </a:rPr>
              <a:t>2</a:t>
            </a:r>
            <a:r>
              <a:rPr lang="en-US" sz="2100" dirty="0">
                <a:solidFill>
                  <a:schemeClr val="tx1"/>
                </a:solidFill>
                <a:latin typeface="Arial" panose="020B0604020202020204" pitchFamily="34" charset="0"/>
                <a:cs typeface="Arial" panose="020B0604020202020204" pitchFamily="34" charset="0"/>
              </a:rPr>
              <a:t> = </a:t>
            </a:r>
            <a:r>
              <a:rPr lang="en-US" sz="2100" dirty="0" smtClean="0">
                <a:solidFill>
                  <a:schemeClr val="tx1"/>
                </a:solidFill>
                <a:latin typeface="Arial" panose="020B0604020202020204" pitchFamily="34" charset="0"/>
                <a:cs typeface="Arial" panose="020B0604020202020204" pitchFamily="34" charset="0"/>
              </a:rPr>
              <a:t>36</a:t>
            </a:r>
            <a:r>
              <a:rPr lang="en-US" sz="2100" dirty="0">
                <a:solidFill>
                  <a:schemeClr val="tx1"/>
                </a:solidFill>
                <a:latin typeface="Arial" panose="020B0604020202020204" pitchFamily="34" charset="0"/>
                <a:cs typeface="Arial" panose="020B0604020202020204" pitchFamily="34" charset="0"/>
              </a:rPr>
              <a:t> </a:t>
            </a:r>
            <a:r>
              <a:rPr lang="en-US" sz="2100" dirty="0" smtClean="0">
                <a:solidFill>
                  <a:schemeClr val="tx1"/>
                </a:solidFill>
                <a:latin typeface="Arial" panose="020B0604020202020204" pitchFamily="34" charset="0"/>
                <a:cs typeface="Arial" panose="020B0604020202020204" pitchFamily="34" charset="0"/>
              </a:rPr>
              <a:t>with </a:t>
            </a:r>
            <a:r>
              <a:rPr lang="en-US" sz="2100" i="1" dirty="0">
                <a:solidFill>
                  <a:schemeClr val="tx1"/>
                </a:solidFill>
                <a:latin typeface="Arial" panose="020B0604020202020204" pitchFamily="34" charset="0"/>
                <a:cs typeface="Arial" panose="020B0604020202020204" pitchFamily="34" charset="0"/>
              </a:rPr>
              <a:t>x</a:t>
            </a:r>
            <a:r>
              <a:rPr lang="en-US" sz="2100" baseline="30000" dirty="0">
                <a:solidFill>
                  <a:schemeClr val="tx1"/>
                </a:solidFill>
                <a:latin typeface="Arial" panose="020B0604020202020204" pitchFamily="34" charset="0"/>
                <a:cs typeface="Arial" panose="020B0604020202020204" pitchFamily="34" charset="0"/>
              </a:rPr>
              <a:t>2</a:t>
            </a:r>
            <a:r>
              <a:rPr lang="en-US" sz="2100" dirty="0">
                <a:solidFill>
                  <a:schemeClr val="tx1"/>
                </a:solidFill>
                <a:latin typeface="Arial" panose="020B0604020202020204" pitchFamily="34" charset="0"/>
                <a:cs typeface="Arial" panose="020B0604020202020204" pitchFamily="34" charset="0"/>
              </a:rPr>
              <a:t> + </a:t>
            </a:r>
            <a:r>
              <a:rPr lang="en-US" sz="2100" i="1" dirty="0">
                <a:solidFill>
                  <a:schemeClr val="tx1"/>
                </a:solidFill>
                <a:latin typeface="Arial" panose="020B0604020202020204" pitchFamily="34" charset="0"/>
                <a:cs typeface="Arial" panose="020B0604020202020204" pitchFamily="34" charset="0"/>
              </a:rPr>
              <a:t>y</a:t>
            </a:r>
            <a:r>
              <a:rPr lang="en-US" sz="2100" baseline="30000" dirty="0">
                <a:solidFill>
                  <a:schemeClr val="tx1"/>
                </a:solidFill>
                <a:latin typeface="Arial" panose="020B0604020202020204" pitchFamily="34" charset="0"/>
                <a:cs typeface="Arial" panose="020B0604020202020204" pitchFamily="34" charset="0"/>
              </a:rPr>
              <a:t>2</a:t>
            </a:r>
            <a:r>
              <a:rPr lang="en-US" sz="2100" dirty="0">
                <a:solidFill>
                  <a:schemeClr val="tx1"/>
                </a:solidFill>
                <a:latin typeface="Arial" panose="020B0604020202020204" pitchFamily="34" charset="0"/>
                <a:cs typeface="Arial" panose="020B0604020202020204" pitchFamily="34" charset="0"/>
              </a:rPr>
              <a:t> = </a:t>
            </a:r>
            <a:r>
              <a:rPr lang="en-US" sz="2100" i="1" dirty="0" smtClean="0">
                <a:solidFill>
                  <a:schemeClr val="tx1"/>
                </a:solidFill>
                <a:latin typeface="Arial" panose="020B0604020202020204" pitchFamily="34" charset="0"/>
                <a:cs typeface="Arial" panose="020B0604020202020204" pitchFamily="34" charset="0"/>
              </a:rPr>
              <a:t>r</a:t>
            </a:r>
            <a:r>
              <a:rPr lang="en-US" sz="2100" baseline="30000" dirty="0" smtClean="0">
                <a:solidFill>
                  <a:schemeClr val="tx1"/>
                </a:solidFill>
                <a:latin typeface="Arial" panose="020B0604020202020204" pitchFamily="34" charset="0"/>
                <a:cs typeface="Arial" panose="020B0604020202020204" pitchFamily="34" charset="0"/>
              </a:rPr>
              <a:t>2</a:t>
            </a:r>
            <a:endParaRPr lang="en-US" sz="2100" baseline="30000" dirty="0">
              <a:solidFill>
                <a:schemeClr val="tx1"/>
              </a:solidFill>
              <a:latin typeface="Arial" panose="020B0604020202020204" pitchFamily="34" charset="0"/>
              <a:cs typeface="Arial" panose="020B0604020202020204" pitchFamily="34" charset="0"/>
            </a:endParaRPr>
          </a:p>
        </p:txBody>
      </p:sp>
      <p:cxnSp>
        <p:nvCxnSpPr>
          <p:cNvPr id="13" name="Straight Connector 12"/>
          <p:cNvCxnSpPr>
            <a:endCxn id="12" idx="3"/>
          </p:cNvCxnSpPr>
          <p:nvPr/>
        </p:nvCxnSpPr>
        <p:spPr>
          <a:xfrm flipV="1">
            <a:off x="1979712" y="3180210"/>
            <a:ext cx="2016224" cy="205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62701" y="3387959"/>
            <a:ext cx="3201187" cy="2425139"/>
          </a:xfrm>
          <a:prstGeom prst="rect">
            <a:avLst/>
          </a:prstGeom>
        </p:spPr>
      </p:pic>
      <p:sp>
        <p:nvSpPr>
          <p:cNvPr id="17" name="Rectangle 16"/>
          <p:cNvSpPr/>
          <p:nvPr/>
        </p:nvSpPr>
        <p:spPr>
          <a:xfrm flipH="1">
            <a:off x="4860032" y="4252055"/>
            <a:ext cx="3672408" cy="738664"/>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100" dirty="0" smtClean="0">
                <a:solidFill>
                  <a:schemeClr val="tx1"/>
                </a:solidFill>
                <a:latin typeface="Arial" panose="020B0604020202020204" pitchFamily="34" charset="0"/>
                <a:cs typeface="Arial" panose="020B0604020202020204" pitchFamily="34" charset="0"/>
              </a:rPr>
              <a:t>Using compasses set to 6 units, draw a circle, centre </a:t>
            </a:r>
            <a:r>
              <a:rPr lang="en-US" sz="2100" i="1" dirty="0" smtClean="0">
                <a:solidFill>
                  <a:schemeClr val="tx1"/>
                </a:solidFill>
                <a:latin typeface="Arial" panose="020B0604020202020204" pitchFamily="34" charset="0"/>
                <a:cs typeface="Arial" panose="020B0604020202020204" pitchFamily="34" charset="0"/>
              </a:rPr>
              <a:t>0</a:t>
            </a:r>
            <a:r>
              <a:rPr lang="en-US" sz="2100" dirty="0" smtClean="0">
                <a:solidFill>
                  <a:schemeClr val="tx1"/>
                </a:solidFill>
                <a:latin typeface="Arial" panose="020B0604020202020204" pitchFamily="34" charset="0"/>
                <a:cs typeface="Arial" panose="020B0604020202020204" pitchFamily="34" charset="0"/>
              </a:rPr>
              <a:t>.</a:t>
            </a:r>
            <a:endParaRPr lang="en-US" sz="2100" baseline="30000" dirty="0">
              <a:solidFill>
                <a:schemeClr val="tx1"/>
              </a:solidFill>
              <a:latin typeface="Arial" panose="020B0604020202020204" pitchFamily="34" charset="0"/>
              <a:cs typeface="Arial" panose="020B0604020202020204" pitchFamily="34" charset="0"/>
            </a:endParaRPr>
          </a:p>
        </p:txBody>
      </p:sp>
      <p:cxnSp>
        <p:nvCxnSpPr>
          <p:cNvPr id="18" name="Straight Connector 17"/>
          <p:cNvCxnSpPr>
            <a:endCxn id="17" idx="3"/>
          </p:cNvCxnSpPr>
          <p:nvPr/>
        </p:nvCxnSpPr>
        <p:spPr>
          <a:xfrm flipV="1">
            <a:off x="2627784" y="4621387"/>
            <a:ext cx="2232248" cy="3693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51520" y="5930696"/>
            <a:ext cx="8496944" cy="738664"/>
          </a:xfrm>
          <a:prstGeom prst="rect">
            <a:avLst/>
          </a:prstGeom>
        </p:spPr>
        <p:txBody>
          <a:bodyPr wrap="square">
            <a:spAutoFit/>
          </a:bodyPr>
          <a:lstStyle/>
          <a:p>
            <a:pPr marL="514350" indent="-514350">
              <a:buClr>
                <a:srgbClr val="C00000"/>
              </a:buClr>
              <a:buFont typeface="+mj-lt"/>
              <a:buAutoNum type="arabicPeriod" startAt="10"/>
            </a:pPr>
            <a:r>
              <a:rPr lang="en-US" sz="2100" dirty="0" smtClean="0">
                <a:latin typeface="Arial" panose="020B0604020202020204" pitchFamily="34" charset="0"/>
                <a:cs typeface="Arial" panose="020B0604020202020204" pitchFamily="34" charset="0"/>
              </a:rPr>
              <a:t>On </a:t>
            </a:r>
            <a:r>
              <a:rPr lang="en-US" sz="2100" dirty="0">
                <a:latin typeface="Arial" panose="020B0604020202020204" pitchFamily="34" charset="0"/>
                <a:cs typeface="Arial" panose="020B0604020202020204" pitchFamily="34" charset="0"/>
              </a:rPr>
              <a:t>graph paper, draw the graphs of</a:t>
            </a:r>
          </a:p>
          <a:p>
            <a:pPr marL="971550" lvl="1" indent="-514350">
              <a:buClr>
                <a:srgbClr val="C00000"/>
              </a:buClr>
              <a:buFont typeface="+mj-lt"/>
              <a:buAutoNum type="alphaLcPeriod"/>
              <a:tabLst>
                <a:tab pos="2686050" algn="l"/>
                <a:tab pos="4572000" algn="l"/>
                <a:tab pos="6572250" algn="l"/>
              </a:tabLst>
            </a:pPr>
            <a:r>
              <a:rPr lang="es-ES" sz="2100" i="1" dirty="0" smtClean="0">
                <a:latin typeface="Arial" panose="020B0604020202020204" pitchFamily="34" charset="0"/>
                <a:cs typeface="Arial" panose="020B0604020202020204" pitchFamily="34" charset="0"/>
              </a:rPr>
              <a:t>x</a:t>
            </a:r>
            <a:r>
              <a:rPr lang="es-ES" sz="2100" i="1" baseline="30000" dirty="0" smtClean="0">
                <a:latin typeface="Arial" panose="020B0604020202020204" pitchFamily="34" charset="0"/>
                <a:cs typeface="Arial" panose="020B0604020202020204" pitchFamily="34" charset="0"/>
              </a:rPr>
              <a:t>2</a:t>
            </a:r>
            <a:r>
              <a:rPr lang="es-ES" sz="2100" i="1" dirty="0" smtClean="0">
                <a:latin typeface="Arial" panose="020B0604020202020204" pitchFamily="34" charset="0"/>
                <a:cs typeface="Arial" panose="020B0604020202020204" pitchFamily="34" charset="0"/>
              </a:rPr>
              <a:t> + y</a:t>
            </a:r>
            <a:r>
              <a:rPr lang="es-ES" sz="2100" i="1" baseline="30000" dirty="0" smtClean="0">
                <a:latin typeface="Arial" panose="020B0604020202020204" pitchFamily="34" charset="0"/>
                <a:cs typeface="Arial" panose="020B0604020202020204" pitchFamily="34" charset="0"/>
              </a:rPr>
              <a:t>2</a:t>
            </a:r>
            <a:r>
              <a:rPr lang="es-ES" sz="2100" i="1" dirty="0" smtClean="0">
                <a:latin typeface="Arial" panose="020B0604020202020204" pitchFamily="34" charset="0"/>
                <a:cs typeface="Arial" panose="020B0604020202020204" pitchFamily="34" charset="0"/>
              </a:rPr>
              <a:t> </a:t>
            </a:r>
            <a:r>
              <a:rPr lang="es-ES" sz="2100" i="1" dirty="0">
                <a:latin typeface="Arial" panose="020B0604020202020204" pitchFamily="34" charset="0"/>
                <a:cs typeface="Arial" panose="020B0604020202020204" pitchFamily="34" charset="0"/>
              </a:rPr>
              <a:t>= </a:t>
            </a:r>
            <a:r>
              <a:rPr lang="es-ES" sz="2100" dirty="0">
                <a:latin typeface="Arial" panose="020B0604020202020204" pitchFamily="34" charset="0"/>
                <a:cs typeface="Arial" panose="020B0604020202020204" pitchFamily="34" charset="0"/>
              </a:rPr>
              <a:t>1 </a:t>
            </a:r>
            <a:r>
              <a:rPr lang="es-ES" sz="2100" dirty="0" smtClean="0">
                <a:latin typeface="Arial" panose="020B0604020202020204" pitchFamily="34" charset="0"/>
                <a:cs typeface="Arial" panose="020B0604020202020204" pitchFamily="34" charset="0"/>
              </a:rPr>
              <a:t> 	</a:t>
            </a:r>
            <a:r>
              <a:rPr lang="es-ES" sz="2100" dirty="0" smtClean="0">
                <a:solidFill>
                  <a:srgbClr val="C00000"/>
                </a:solidFill>
                <a:latin typeface="Arial" panose="020B0604020202020204" pitchFamily="34" charset="0"/>
                <a:cs typeface="Arial" panose="020B0604020202020204" pitchFamily="34" charset="0"/>
              </a:rPr>
              <a:t>b.</a:t>
            </a:r>
            <a:r>
              <a:rPr lang="es-ES" sz="2100" dirty="0" smtClean="0">
                <a:latin typeface="Arial" panose="020B0604020202020204" pitchFamily="34" charset="0"/>
                <a:cs typeface="Arial" panose="020B0604020202020204" pitchFamily="34" charset="0"/>
              </a:rPr>
              <a:t> </a:t>
            </a:r>
            <a:r>
              <a:rPr lang="es-ES" sz="2100" i="1" dirty="0" smtClean="0">
                <a:latin typeface="Arial" panose="020B0604020202020204" pitchFamily="34" charset="0"/>
                <a:cs typeface="Arial" panose="020B0604020202020204" pitchFamily="34" charset="0"/>
              </a:rPr>
              <a:t>x</a:t>
            </a:r>
            <a:r>
              <a:rPr lang="es-ES" sz="2100" i="1" baseline="30000" dirty="0" smtClean="0">
                <a:latin typeface="Arial" panose="020B0604020202020204" pitchFamily="34" charset="0"/>
                <a:cs typeface="Arial" panose="020B0604020202020204" pitchFamily="34" charset="0"/>
              </a:rPr>
              <a:t>2</a:t>
            </a:r>
            <a:r>
              <a:rPr lang="es-ES" sz="2100" i="1" dirty="0" smtClean="0">
                <a:latin typeface="Arial" panose="020B0604020202020204" pitchFamily="34" charset="0"/>
                <a:cs typeface="Arial" panose="020B0604020202020204" pitchFamily="34" charset="0"/>
              </a:rPr>
              <a:t> </a:t>
            </a:r>
            <a:r>
              <a:rPr lang="es-ES" sz="2100" dirty="0">
                <a:latin typeface="Arial" panose="020B0604020202020204" pitchFamily="34" charset="0"/>
                <a:cs typeface="Arial" panose="020B0604020202020204" pitchFamily="34" charset="0"/>
              </a:rPr>
              <a:t>+ </a:t>
            </a:r>
            <a:r>
              <a:rPr lang="es-ES" sz="2100" i="1" dirty="0">
                <a:latin typeface="Arial" panose="020B0604020202020204" pitchFamily="34" charset="0"/>
                <a:cs typeface="Arial" panose="020B0604020202020204" pitchFamily="34" charset="0"/>
              </a:rPr>
              <a:t>y</a:t>
            </a:r>
            <a:r>
              <a:rPr lang="es-ES" sz="2100" i="1" baseline="30000" dirty="0">
                <a:latin typeface="Arial" panose="020B0604020202020204" pitchFamily="34" charset="0"/>
                <a:cs typeface="Arial" panose="020B0604020202020204" pitchFamily="34" charset="0"/>
              </a:rPr>
              <a:t>2</a:t>
            </a:r>
            <a:r>
              <a:rPr lang="es-ES" sz="2100" i="1" dirty="0">
                <a:latin typeface="Arial" panose="020B0604020202020204" pitchFamily="34" charset="0"/>
                <a:cs typeface="Arial" panose="020B0604020202020204" pitchFamily="34" charset="0"/>
              </a:rPr>
              <a:t> </a:t>
            </a:r>
            <a:r>
              <a:rPr lang="es-ES" sz="2100" dirty="0">
                <a:latin typeface="Arial" panose="020B0604020202020204" pitchFamily="34" charset="0"/>
                <a:cs typeface="Arial" panose="020B0604020202020204" pitchFamily="34" charset="0"/>
              </a:rPr>
              <a:t>= </a:t>
            </a:r>
            <a:r>
              <a:rPr lang="es-ES" sz="2100" dirty="0" smtClean="0">
                <a:latin typeface="Arial" panose="020B0604020202020204" pitchFamily="34" charset="0"/>
                <a:cs typeface="Arial" panose="020B0604020202020204" pitchFamily="34" charset="0"/>
              </a:rPr>
              <a:t>16	</a:t>
            </a:r>
            <a:r>
              <a:rPr lang="es-ES" sz="2100" dirty="0" smtClean="0">
                <a:solidFill>
                  <a:srgbClr val="C00000"/>
                </a:solidFill>
                <a:latin typeface="Arial" panose="020B0604020202020204" pitchFamily="34" charset="0"/>
                <a:cs typeface="Arial" panose="020B0604020202020204" pitchFamily="34" charset="0"/>
              </a:rPr>
              <a:t>c.</a:t>
            </a:r>
            <a:r>
              <a:rPr lang="es-ES" sz="2100" dirty="0" smtClean="0">
                <a:latin typeface="Arial" panose="020B0604020202020204" pitchFamily="34" charset="0"/>
                <a:cs typeface="Arial" panose="020B0604020202020204" pitchFamily="34" charset="0"/>
              </a:rPr>
              <a:t> </a:t>
            </a:r>
            <a:r>
              <a:rPr lang="es-ES" sz="2100" i="1" dirty="0">
                <a:latin typeface="Arial" panose="020B0604020202020204" pitchFamily="34" charset="0"/>
                <a:cs typeface="Arial" panose="020B0604020202020204" pitchFamily="34" charset="0"/>
              </a:rPr>
              <a:t>x</a:t>
            </a:r>
            <a:r>
              <a:rPr lang="es-ES" sz="2100" i="1" baseline="30000" dirty="0">
                <a:latin typeface="Arial" panose="020B0604020202020204" pitchFamily="34" charset="0"/>
                <a:cs typeface="Arial" panose="020B0604020202020204" pitchFamily="34" charset="0"/>
              </a:rPr>
              <a:t>2</a:t>
            </a:r>
            <a:r>
              <a:rPr lang="es-ES" sz="2100" i="1" dirty="0">
                <a:latin typeface="Arial" panose="020B0604020202020204" pitchFamily="34" charset="0"/>
                <a:cs typeface="Arial" panose="020B0604020202020204" pitchFamily="34" charset="0"/>
              </a:rPr>
              <a:t> </a:t>
            </a:r>
            <a:r>
              <a:rPr lang="es-ES" sz="2100" dirty="0">
                <a:latin typeface="Arial" panose="020B0604020202020204" pitchFamily="34" charset="0"/>
                <a:cs typeface="Arial" panose="020B0604020202020204" pitchFamily="34" charset="0"/>
              </a:rPr>
              <a:t>+ </a:t>
            </a:r>
            <a:r>
              <a:rPr lang="es-ES" sz="2100" i="1" dirty="0">
                <a:latin typeface="Arial" panose="020B0604020202020204" pitchFamily="34" charset="0"/>
                <a:cs typeface="Arial" panose="020B0604020202020204" pitchFamily="34" charset="0"/>
              </a:rPr>
              <a:t>y</a:t>
            </a:r>
            <a:r>
              <a:rPr lang="es-ES" sz="2100" baseline="30000" dirty="0">
                <a:latin typeface="Arial" panose="020B0604020202020204" pitchFamily="34" charset="0"/>
                <a:cs typeface="Arial" panose="020B0604020202020204" pitchFamily="34" charset="0"/>
              </a:rPr>
              <a:t>2</a:t>
            </a:r>
            <a:r>
              <a:rPr lang="es-ES" sz="2100" i="1" dirty="0">
                <a:latin typeface="Arial" panose="020B0604020202020204" pitchFamily="34" charset="0"/>
                <a:cs typeface="Arial" panose="020B0604020202020204" pitchFamily="34" charset="0"/>
              </a:rPr>
              <a:t> </a:t>
            </a:r>
            <a:r>
              <a:rPr lang="es-ES" sz="2100" dirty="0">
                <a:latin typeface="Arial" panose="020B0604020202020204" pitchFamily="34" charset="0"/>
                <a:cs typeface="Arial" panose="020B0604020202020204" pitchFamily="34" charset="0"/>
              </a:rPr>
              <a:t>= </a:t>
            </a:r>
            <a:r>
              <a:rPr lang="es-ES" sz="2100" dirty="0" smtClean="0">
                <a:latin typeface="Arial" panose="020B0604020202020204" pitchFamily="34" charset="0"/>
                <a:cs typeface="Arial" panose="020B0604020202020204" pitchFamily="34" charset="0"/>
              </a:rPr>
              <a:t>49	</a:t>
            </a:r>
            <a:r>
              <a:rPr lang="en-US" sz="2100" dirty="0" smtClean="0">
                <a:solidFill>
                  <a:srgbClr val="C00000"/>
                </a:solidFill>
                <a:latin typeface="Arial" panose="020B0604020202020204" pitchFamily="34" charset="0"/>
                <a:cs typeface="Arial" panose="020B0604020202020204" pitchFamily="34" charset="0"/>
              </a:rPr>
              <a:t>d.</a:t>
            </a:r>
            <a:r>
              <a:rPr lang="en-US" sz="2100" dirty="0" smtClean="0">
                <a:latin typeface="Arial" panose="020B0604020202020204" pitchFamily="34" charset="0"/>
                <a:cs typeface="Arial" panose="020B0604020202020204" pitchFamily="34" charset="0"/>
              </a:rPr>
              <a:t> </a:t>
            </a:r>
            <a:r>
              <a:rPr lang="en-US" sz="2100" i="1" dirty="0" smtClean="0">
                <a:latin typeface="Arial" panose="020B0604020202020204" pitchFamily="34" charset="0"/>
                <a:cs typeface="Arial" panose="020B0604020202020204" pitchFamily="34" charset="0"/>
              </a:rPr>
              <a:t>x</a:t>
            </a:r>
            <a:r>
              <a:rPr lang="en-US" sz="2100" i="1" baseline="30000" dirty="0" smtClean="0">
                <a:latin typeface="Arial" panose="020B0604020202020204" pitchFamily="34" charset="0"/>
                <a:cs typeface="Arial" panose="020B0604020202020204" pitchFamily="34" charset="0"/>
              </a:rPr>
              <a:t>2 </a:t>
            </a:r>
            <a:r>
              <a:rPr lang="en-US" sz="2100" i="1" dirty="0" smtClean="0">
                <a:latin typeface="Arial" panose="020B0604020202020204" pitchFamily="34" charset="0"/>
                <a:cs typeface="Arial" panose="020B0604020202020204" pitchFamily="34" charset="0"/>
              </a:rPr>
              <a:t>+ y</a:t>
            </a:r>
            <a:r>
              <a:rPr lang="en-US" sz="2100" i="1" baseline="30000" dirty="0" smtClean="0">
                <a:latin typeface="Arial" panose="020B0604020202020204" pitchFamily="34" charset="0"/>
                <a:cs typeface="Arial" panose="020B0604020202020204" pitchFamily="34" charset="0"/>
              </a:rPr>
              <a:t>2</a:t>
            </a:r>
            <a:r>
              <a:rPr lang="en-US" sz="2100" i="1" dirty="0" smtClean="0">
                <a:latin typeface="Arial" panose="020B0604020202020204" pitchFamily="34" charset="0"/>
                <a:cs typeface="Arial" panose="020B0604020202020204" pitchFamily="34" charset="0"/>
              </a:rPr>
              <a:t> </a:t>
            </a:r>
            <a:r>
              <a:rPr lang="en-US" sz="2100" i="1" dirty="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81 </a:t>
            </a:r>
          </a:p>
        </p:txBody>
      </p:sp>
      <p:grpSp>
        <p:nvGrpSpPr>
          <p:cNvPr id="23" name="Group 22"/>
          <p:cNvGrpSpPr/>
          <p:nvPr/>
        </p:nvGrpSpPr>
        <p:grpSpPr>
          <a:xfrm>
            <a:off x="251520" y="1281828"/>
            <a:ext cx="8539126" cy="840576"/>
            <a:chOff x="126599" y="6494199"/>
            <a:chExt cx="8539126" cy="840576"/>
          </a:xfrm>
        </p:grpSpPr>
        <p:sp>
          <p:nvSpPr>
            <p:cNvPr id="24" name="Rectangle 23"/>
            <p:cNvSpPr/>
            <p:nvPr/>
          </p:nvSpPr>
          <p:spPr>
            <a:xfrm flipH="1">
              <a:off x="126599" y="6673055"/>
              <a:ext cx="8539126" cy="661720"/>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200" dirty="0" smtClean="0">
                  <a:solidFill>
                    <a:schemeClr val="tx1"/>
                  </a:solidFill>
                  <a:latin typeface="Arial" panose="020B0604020202020204" pitchFamily="34" charset="0"/>
                  <a:cs typeface="Arial" panose="020B0604020202020204" pitchFamily="34" charset="0"/>
                </a:rPr>
                <a:t>The equation of a circle with centre (0, 0) and radius </a:t>
              </a:r>
              <a:r>
                <a:rPr lang="en-US" sz="2200" i="1" dirty="0" smtClean="0">
                  <a:solidFill>
                    <a:schemeClr val="tx1"/>
                  </a:solidFill>
                  <a:latin typeface="Arial" panose="020B0604020202020204" pitchFamily="34" charset="0"/>
                  <a:cs typeface="Arial" panose="020B0604020202020204" pitchFamily="34" charset="0"/>
                </a:rPr>
                <a:t>r</a:t>
              </a:r>
              <a:r>
                <a:rPr lang="en-US" sz="2200" dirty="0" smtClean="0">
                  <a:solidFill>
                    <a:schemeClr val="tx1"/>
                  </a:solidFill>
                  <a:latin typeface="Arial" panose="020B0604020202020204" pitchFamily="34" charset="0"/>
                  <a:cs typeface="Arial" panose="020B0604020202020204" pitchFamily="34" charset="0"/>
                </a:rPr>
                <a:t> is </a:t>
              </a:r>
              <a:r>
                <a:rPr lang="en-US" sz="2200" i="1" dirty="0" smtClean="0">
                  <a:solidFill>
                    <a:schemeClr val="tx1"/>
                  </a:solidFill>
                  <a:latin typeface="Arial" panose="020B0604020202020204" pitchFamily="34" charset="0"/>
                  <a:cs typeface="Arial" panose="020B0604020202020204" pitchFamily="34" charset="0"/>
                </a:rPr>
                <a:t>x</a:t>
              </a:r>
              <a:r>
                <a:rPr lang="en-US" sz="2200" i="1" baseline="30000" dirty="0" smtClean="0">
                  <a:solidFill>
                    <a:schemeClr val="tx1"/>
                  </a:solidFill>
                  <a:latin typeface="Arial" panose="020B0604020202020204" pitchFamily="34" charset="0"/>
                  <a:cs typeface="Arial" panose="020B0604020202020204" pitchFamily="34" charset="0"/>
                </a:rPr>
                <a:t>2</a:t>
              </a:r>
              <a:r>
                <a:rPr lang="en-US" sz="2200" i="1" dirty="0" smtClean="0">
                  <a:solidFill>
                    <a:schemeClr val="tx1"/>
                  </a:solidFill>
                  <a:latin typeface="Arial" panose="020B0604020202020204" pitchFamily="34" charset="0"/>
                  <a:cs typeface="Arial" panose="020B0604020202020204" pitchFamily="34" charset="0"/>
                </a:rPr>
                <a:t> + y</a:t>
              </a:r>
              <a:r>
                <a:rPr lang="en-US" sz="2200" i="1" baseline="30000" dirty="0" smtClean="0">
                  <a:solidFill>
                    <a:schemeClr val="tx1"/>
                  </a:solidFill>
                  <a:latin typeface="Arial" panose="020B0604020202020204" pitchFamily="34" charset="0"/>
                  <a:cs typeface="Arial" panose="020B0604020202020204" pitchFamily="34" charset="0"/>
                </a:rPr>
                <a:t>2</a:t>
              </a:r>
              <a:r>
                <a:rPr lang="en-US" sz="2200" i="1" dirty="0" smtClean="0">
                  <a:solidFill>
                    <a:schemeClr val="tx1"/>
                  </a:solidFill>
                  <a:latin typeface="Arial" panose="020B0604020202020204" pitchFamily="34" charset="0"/>
                  <a:cs typeface="Arial" panose="020B0604020202020204" pitchFamily="34" charset="0"/>
                </a:rPr>
                <a:t> = r</a:t>
              </a:r>
              <a:r>
                <a:rPr lang="en-US" sz="2200" i="1" baseline="30000" dirty="0" smtClean="0">
                  <a:solidFill>
                    <a:schemeClr val="tx1"/>
                  </a:solidFill>
                  <a:latin typeface="Arial" panose="020B0604020202020204" pitchFamily="34" charset="0"/>
                  <a:cs typeface="Arial" panose="020B0604020202020204" pitchFamily="34" charset="0"/>
                </a:rPr>
                <a:t>2</a:t>
              </a:r>
              <a:endParaRPr lang="en-US" sz="2200" i="1" baseline="30000" dirty="0">
                <a:solidFill>
                  <a:schemeClr val="tx1"/>
                </a:solidFill>
                <a:latin typeface="Arial" panose="020B0604020202020204" pitchFamily="34" charset="0"/>
                <a:cs typeface="Arial" panose="020B0604020202020204" pitchFamily="34" charset="0"/>
              </a:endParaRPr>
            </a:p>
          </p:txBody>
        </p:sp>
        <p:sp>
          <p:nvSpPr>
            <p:cNvPr id="25" name="Pentagon 24"/>
            <p:cNvSpPr/>
            <p:nvPr/>
          </p:nvSpPr>
          <p:spPr>
            <a:xfrm>
              <a:off x="126599"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Arial" panose="020B0604020202020204" pitchFamily="34" charset="0"/>
                  <a:cs typeface="Arial" panose="020B0604020202020204" pitchFamily="34" charset="0"/>
                </a:rPr>
                <a:t>Key Point 22</a:t>
              </a:r>
              <a:endParaRPr lang="en-US" b="1" dirty="0">
                <a:latin typeface="Arial" panose="020B0604020202020204" pitchFamily="34" charset="0"/>
                <a:cs typeface="Arial" panose="020B0604020202020204" pitchFamily="34" charset="0"/>
              </a:endParaRPr>
            </a:p>
          </p:txBody>
        </p:sp>
      </p:grpSp>
      <p:sp>
        <p:nvSpPr>
          <p:cNvPr id="10" name="Pentagon 9"/>
          <p:cNvSpPr/>
          <p:nvPr/>
        </p:nvSpPr>
        <p:spPr>
          <a:xfrm>
            <a:off x="251520" y="2051866"/>
            <a:ext cx="2943611" cy="369332"/>
          </a:xfrm>
          <a:prstGeom prst="homePlat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Example 5</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4494029"/>
      </p:ext>
    </p:extLst>
  </p:cSld>
  <p:clrMapOvr>
    <a:masterClrMapping/>
  </p:clrMapOvr>
  <p:transition advClick="0"/>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6 </a:t>
            </a:r>
            <a:r>
              <a:rPr lang="en-GB" sz="3600" dirty="0"/>
              <a:t>– Problem-solving: Profit parabolas</a:t>
            </a:r>
            <a:endParaRPr lang="en-GB" sz="36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186</a:t>
            </a:r>
            <a:endParaRPr lang="en-GB" sz="1300" b="1" dirty="0">
              <a:latin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972662744"/>
              </p:ext>
            </p:extLst>
          </p:nvPr>
        </p:nvGraphicFramePr>
        <p:xfrm>
          <a:off x="251518" y="1268760"/>
          <a:ext cx="8568952" cy="1023411"/>
        </p:xfrm>
        <a:graphic>
          <a:graphicData uri="http://schemas.openxmlformats.org/drawingml/2006/table">
            <a:tbl>
              <a:tblPr firstRow="1" bandRow="1">
                <a:effectLst/>
                <a:tableStyleId>{5940675A-B579-460E-94D1-54222C63F5DA}</a:tableStyleId>
              </a:tblPr>
              <a:tblGrid>
                <a:gridCol w="8568952"/>
              </a:tblGrid>
              <a:tr h="566211">
                <a:tc>
                  <a:txBody>
                    <a:bodyPr/>
                    <a:lstStyle/>
                    <a:p>
                      <a:r>
                        <a:rPr lang="en-US" sz="2800" b="1" dirty="0" smtClean="0">
                          <a:latin typeface="Arial" panose="020B0604020202020204" pitchFamily="34" charset="0"/>
                          <a:cs typeface="Arial" panose="020B0604020202020204" pitchFamily="34" charset="0"/>
                        </a:rPr>
                        <a:t>Objectives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r>
              <a:tr h="441901">
                <a:tc>
                  <a: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Use quadratic functions to model real-life situations.</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r>
            </a:tbl>
          </a:graphicData>
        </a:graphic>
      </p:graphicFrame>
      <p:sp>
        <p:nvSpPr>
          <p:cNvPr id="8" name="Rectangle 7"/>
          <p:cNvSpPr/>
          <p:nvPr/>
        </p:nvSpPr>
        <p:spPr>
          <a:xfrm>
            <a:off x="251520" y="2330296"/>
            <a:ext cx="8496944" cy="3416320"/>
          </a:xfrm>
          <a:prstGeom prst="rect">
            <a:avLst/>
          </a:prstGeom>
        </p:spPr>
        <p:txBody>
          <a:bodyPr wrap="square">
            <a:spAutoFit/>
          </a:bodyPr>
          <a:lstStyle/>
          <a:p>
            <a:pPr>
              <a:buClr>
                <a:srgbClr val="C00000"/>
              </a:buClr>
            </a:pPr>
            <a:r>
              <a:rPr lang="en-US" sz="2400" dirty="0">
                <a:latin typeface="Arial" panose="020B0604020202020204" pitchFamily="34" charset="0"/>
                <a:cs typeface="Arial" panose="020B0604020202020204" pitchFamily="34" charset="0"/>
              </a:rPr>
              <a:t>Tom sells trainers online. He has hired you to work out the best (most profitable) price for his trainers. </a:t>
            </a:r>
            <a:r>
              <a:rPr lang="en-US" sz="2400" i="1" dirty="0">
                <a:latin typeface="Arial" panose="020B0604020202020204" pitchFamily="34" charset="0"/>
                <a:cs typeface="Arial" panose="020B0604020202020204" pitchFamily="34" charset="0"/>
              </a:rPr>
              <a:t>T</a:t>
            </a:r>
            <a:r>
              <a:rPr lang="en-US" sz="2400" dirty="0">
                <a:latin typeface="Arial" panose="020B0604020202020204" pitchFamily="34" charset="0"/>
                <a:cs typeface="Arial" panose="020B0604020202020204" pitchFamily="34" charset="0"/>
              </a:rPr>
              <a:t> is the price at which Tom sells each pair of trainers, </a:t>
            </a:r>
            <a:r>
              <a:rPr lang="en-US" sz="2400" i="1" dirty="0">
                <a:latin typeface="Arial" panose="020B0604020202020204" pitchFamily="34" charset="0"/>
                <a:cs typeface="Arial" panose="020B0604020202020204" pitchFamily="34" charset="0"/>
              </a:rPr>
              <a:t>Q</a:t>
            </a:r>
            <a:r>
              <a:rPr lang="en-US" sz="2400" dirty="0">
                <a:latin typeface="Arial" panose="020B0604020202020204" pitchFamily="34" charset="0"/>
                <a:cs typeface="Arial" panose="020B0604020202020204" pitchFamily="34" charset="0"/>
              </a:rPr>
              <a:t> is the quantity (or number) of pairs of trainers that Tom sells per week, and </a:t>
            </a:r>
            <a:r>
              <a:rPr lang="en-US" sz="2400" i="1" dirty="0">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 is Tom's weekly profit.</a:t>
            </a:r>
          </a:p>
          <a:p>
            <a:pPr marL="514350" indent="-514350">
              <a:buClr>
                <a:srgbClr val="C00000"/>
              </a:buClr>
              <a:buFont typeface="+mj-lt"/>
              <a:buAutoNum type="arabicPeriod"/>
            </a:pPr>
            <a:r>
              <a:rPr lang="en-US" sz="2400" b="1" dirty="0" smtClean="0">
                <a:solidFill>
                  <a:srgbClr val="C00000"/>
                </a:solidFill>
                <a:latin typeface="Arial" panose="020B0604020202020204" pitchFamily="34" charset="0"/>
                <a:cs typeface="Arial" panose="020B0604020202020204" pitchFamily="34" charset="0"/>
              </a:rPr>
              <a:t>Finance </a:t>
            </a:r>
            <a:r>
              <a:rPr lang="en-US" sz="2400" dirty="0">
                <a:latin typeface="Arial" panose="020B0604020202020204" pitchFamily="34" charset="0"/>
                <a:cs typeface="Arial" panose="020B0604020202020204" pitchFamily="34" charset="0"/>
              </a:rPr>
              <a:t>Tom buys each </a:t>
            </a:r>
            <a:r>
              <a:rPr lang="en-US" sz="2400" dirty="0" smtClean="0">
                <a:latin typeface="Arial" panose="020B0604020202020204" pitchFamily="34" charset="0"/>
                <a:cs typeface="Arial" panose="020B0604020202020204" pitchFamily="34" charset="0"/>
              </a:rPr>
              <a:t>pair </a:t>
            </a:r>
            <a:r>
              <a:rPr lang="en-US" sz="2400" dirty="0">
                <a:latin typeface="Arial" panose="020B0604020202020204" pitchFamily="34" charset="0"/>
                <a:cs typeface="Arial" panose="020B0604020202020204" pitchFamily="34" charset="0"/>
              </a:rPr>
              <a:t>of trainers from the supplier for £</a:t>
            </a:r>
            <a:r>
              <a:rPr lang="en-US" sz="2400" dirty="0" smtClean="0">
                <a:latin typeface="Arial" panose="020B0604020202020204" pitchFamily="34" charset="0"/>
                <a:cs typeface="Arial" panose="020B0604020202020204" pitchFamily="34" charset="0"/>
              </a:rPr>
              <a:t>25.</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Explain </a:t>
            </a:r>
            <a:r>
              <a:rPr lang="en-US" sz="2400" dirty="0">
                <a:latin typeface="Arial" panose="020B0604020202020204" pitchFamily="34" charset="0"/>
                <a:cs typeface="Arial" panose="020B0604020202020204" pitchFamily="34" charset="0"/>
              </a:rPr>
              <a:t>why his weekly profit can be modelled using the </a:t>
            </a:r>
            <a:r>
              <a:rPr lang="en-US" sz="2400" dirty="0" smtClean="0">
                <a:latin typeface="Arial" panose="020B0604020202020204" pitchFamily="34" charset="0"/>
                <a:cs typeface="Arial" panose="020B0604020202020204" pitchFamily="34" charset="0"/>
              </a:rPr>
              <a:t>formula: </a:t>
            </a:r>
            <a:r>
              <a:rPr lang="en-US" sz="2400" i="1" dirty="0" smtClean="0">
                <a:latin typeface="Arial" panose="020B0604020202020204" pitchFamily="34" charset="0"/>
                <a:cs typeface="Arial" panose="020B0604020202020204" pitchFamily="34" charset="0"/>
              </a:rPr>
              <a:t>P</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Q</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T</a:t>
            </a:r>
            <a:r>
              <a:rPr lang="en-US" sz="2400" dirty="0">
                <a:latin typeface="Arial" panose="020B0604020202020204" pitchFamily="34" charset="0"/>
                <a:cs typeface="Arial" panose="020B0604020202020204" pitchFamily="34" charset="0"/>
              </a:rPr>
              <a:t> - 25).</a:t>
            </a:r>
          </a:p>
        </p:txBody>
      </p:sp>
      <p:sp>
        <p:nvSpPr>
          <p:cNvPr id="9" name="Rectangle 8"/>
          <p:cNvSpPr/>
          <p:nvPr/>
        </p:nvSpPr>
        <p:spPr>
          <a:xfrm flipH="1">
            <a:off x="266003" y="5733256"/>
            <a:ext cx="8554466" cy="83099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Q1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Start by writing an expression for the profit Tom makes on one pair of trainers.</a:t>
            </a:r>
          </a:p>
        </p:txBody>
      </p:sp>
    </p:spTree>
    <p:extLst>
      <p:ext uri="{BB962C8B-B14F-4D97-AF65-F5344CB8AC3E}">
        <p14:creationId xmlns:p14="http://schemas.microsoft.com/office/powerpoint/2010/main" val="314385188"/>
      </p:ext>
    </p:extLst>
  </p:cSld>
  <p:clrMapOvr>
    <a:masterClrMapping/>
  </p:clrMapOvr>
  <p:transition advClick="0"/>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6 </a:t>
            </a:r>
            <a:r>
              <a:rPr lang="en-GB" sz="3600" dirty="0"/>
              <a:t>– Problem-solving: Profit parabolas</a:t>
            </a:r>
            <a:endParaRPr lang="en-GB" sz="36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186</a:t>
            </a:r>
            <a:endParaRPr lang="en-GB" sz="1300" b="1" dirty="0">
              <a:latin typeface="Calibri" panose="020F0502020204030204" pitchFamily="34" charset="0"/>
            </a:endParaRPr>
          </a:p>
        </p:txBody>
      </p:sp>
      <p:sp>
        <p:nvSpPr>
          <p:cNvPr id="8" name="Rectangle 7"/>
          <p:cNvSpPr/>
          <p:nvPr/>
        </p:nvSpPr>
        <p:spPr>
          <a:xfrm>
            <a:off x="238559" y="1236816"/>
            <a:ext cx="8581913" cy="4154984"/>
          </a:xfrm>
          <a:prstGeom prst="rect">
            <a:avLst/>
          </a:prstGeom>
        </p:spPr>
        <p:txBody>
          <a:bodyPr wrap="square">
            <a:spAutoFit/>
          </a:bodyPr>
          <a:lstStyle/>
          <a:p>
            <a:pPr>
              <a:buClr>
                <a:srgbClr val="C00000"/>
              </a:buClr>
            </a:pPr>
            <a:r>
              <a:rPr lang="en-US" sz="2400" dirty="0">
                <a:latin typeface="Arial" panose="020B0604020202020204" pitchFamily="34" charset="0"/>
                <a:cs typeface="Arial" panose="020B0604020202020204" pitchFamily="34" charset="0"/>
              </a:rPr>
              <a:t>Tom sells trainers online. He has hired you to work out the best (most profitable) price for his trainers. </a:t>
            </a:r>
            <a:r>
              <a:rPr lang="en-US" sz="2400" i="1" dirty="0">
                <a:latin typeface="Arial" panose="020B0604020202020204" pitchFamily="34" charset="0"/>
                <a:cs typeface="Arial" panose="020B0604020202020204" pitchFamily="34" charset="0"/>
              </a:rPr>
              <a:t>T</a:t>
            </a:r>
            <a:r>
              <a:rPr lang="en-US" sz="2400" dirty="0">
                <a:latin typeface="Arial" panose="020B0604020202020204" pitchFamily="34" charset="0"/>
                <a:cs typeface="Arial" panose="020B0604020202020204" pitchFamily="34" charset="0"/>
              </a:rPr>
              <a:t> is the price at which Tom sells each pair of trainers, </a:t>
            </a:r>
            <a:r>
              <a:rPr lang="en-US" sz="2400" i="1" dirty="0">
                <a:latin typeface="Arial" panose="020B0604020202020204" pitchFamily="34" charset="0"/>
                <a:cs typeface="Arial" panose="020B0604020202020204" pitchFamily="34" charset="0"/>
              </a:rPr>
              <a:t>Q</a:t>
            </a:r>
            <a:r>
              <a:rPr lang="en-US" sz="2400" dirty="0">
                <a:latin typeface="Arial" panose="020B0604020202020204" pitchFamily="34" charset="0"/>
                <a:cs typeface="Arial" panose="020B0604020202020204" pitchFamily="34" charset="0"/>
              </a:rPr>
              <a:t> is the quantity (or number) of pairs of trainers that Tom sells per week, and </a:t>
            </a:r>
            <a:r>
              <a:rPr lang="en-US" sz="2400" i="1" dirty="0">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 is Tom's weekly profit.</a:t>
            </a:r>
          </a:p>
          <a:p>
            <a:pPr marL="514350" indent="-514350">
              <a:buClr>
                <a:srgbClr val="C00000"/>
              </a:buClr>
              <a:buFont typeface="+mj-lt"/>
              <a:buAutoNum type="arabicPeriod" startAt="2"/>
            </a:pPr>
            <a:r>
              <a:rPr lang="en-US" sz="2400" dirty="0" smtClean="0">
                <a:latin typeface="Arial" panose="020B0604020202020204" pitchFamily="34" charset="0"/>
                <a:cs typeface="Arial" panose="020B0604020202020204" pitchFamily="34" charset="0"/>
              </a:rPr>
              <a:t>Tom </a:t>
            </a:r>
            <a:r>
              <a:rPr lang="en-US" sz="2400" dirty="0">
                <a:latin typeface="Arial" panose="020B0604020202020204" pitchFamily="34" charset="0"/>
                <a:cs typeface="Arial" panose="020B0604020202020204" pitchFamily="34" charset="0"/>
              </a:rPr>
              <a:t>knows (from experience) that if he sells the trainers at £40 nobody buys them, as they are too </a:t>
            </a:r>
            <a:r>
              <a:rPr lang="en-US" sz="2400" dirty="0" smtClean="0">
                <a:latin typeface="Arial" panose="020B0604020202020204" pitchFamily="34" charset="0"/>
                <a:cs typeface="Arial" panose="020B0604020202020204" pitchFamily="34" charset="0"/>
              </a:rPr>
              <a:t>expensive.</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However</a:t>
            </a:r>
            <a:r>
              <a:rPr lang="en-US" sz="2400" dirty="0">
                <a:latin typeface="Arial" panose="020B0604020202020204" pitchFamily="34" charset="0"/>
                <a:cs typeface="Arial" panose="020B0604020202020204" pitchFamily="34" charset="0"/>
              </a:rPr>
              <a:t>, every time he lowers his price by £1, he sells 10 more pairs a week on </a:t>
            </a:r>
            <a:r>
              <a:rPr lang="en-US" sz="2400" dirty="0" smtClean="0">
                <a:latin typeface="Arial" panose="020B0604020202020204" pitchFamily="34" charset="0"/>
                <a:cs typeface="Arial" panose="020B0604020202020204" pitchFamily="34" charset="0"/>
              </a:rPr>
              <a:t>average.</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Show </a:t>
            </a:r>
            <a:r>
              <a:rPr lang="en-US" sz="2400" dirty="0">
                <a:latin typeface="Arial" panose="020B0604020202020204" pitchFamily="34" charset="0"/>
                <a:cs typeface="Arial" panose="020B0604020202020204" pitchFamily="34" charset="0"/>
              </a:rPr>
              <a:t>that this can be modelled by the </a:t>
            </a:r>
            <a:r>
              <a:rPr lang="en-US" sz="2400" dirty="0" smtClean="0">
                <a:latin typeface="Arial" panose="020B0604020202020204" pitchFamily="34" charset="0"/>
                <a:cs typeface="Arial" panose="020B0604020202020204" pitchFamily="34" charset="0"/>
              </a:rPr>
              <a:t>formula:</a:t>
            </a:r>
            <a:br>
              <a:rPr lang="en-US" sz="2400" dirty="0" smtClean="0">
                <a:latin typeface="Arial" panose="020B0604020202020204" pitchFamily="34" charset="0"/>
                <a:cs typeface="Arial" panose="020B0604020202020204" pitchFamily="34" charset="0"/>
              </a:rPr>
            </a:br>
            <a:r>
              <a:rPr lang="en-US" sz="2400" i="1" dirty="0" smtClean="0">
                <a:latin typeface="Arial" panose="020B0604020202020204" pitchFamily="34" charset="0"/>
                <a:cs typeface="Arial" panose="020B0604020202020204" pitchFamily="34" charset="0"/>
              </a:rPr>
              <a:t>Q</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10(40 - </a:t>
            </a:r>
            <a:r>
              <a:rPr lang="en-US" sz="2400" i="1" dirty="0">
                <a:latin typeface="Arial" panose="020B0604020202020204" pitchFamily="34" charset="0"/>
                <a:cs typeface="Arial" panose="020B0604020202020204" pitchFamily="34" charset="0"/>
              </a:rPr>
              <a:t>T</a:t>
            </a:r>
            <a:r>
              <a:rPr lang="en-US" sz="2400" dirty="0">
                <a:latin typeface="Arial" panose="020B0604020202020204" pitchFamily="34" charset="0"/>
                <a:cs typeface="Arial" panose="020B0604020202020204" pitchFamily="34" charset="0"/>
              </a:rPr>
              <a:t>)</a:t>
            </a:r>
          </a:p>
        </p:txBody>
      </p:sp>
      <p:sp>
        <p:nvSpPr>
          <p:cNvPr id="9" name="Rectangle 8"/>
          <p:cNvSpPr/>
          <p:nvPr/>
        </p:nvSpPr>
        <p:spPr>
          <a:xfrm flipH="1">
            <a:off x="266006" y="5373216"/>
            <a:ext cx="8554466" cy="120032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Q2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Show that when the sale price is £40, no trainers are sold. What happens when the sale price is £39, £38 and so on?</a:t>
            </a:r>
          </a:p>
        </p:txBody>
      </p:sp>
    </p:spTree>
    <p:extLst>
      <p:ext uri="{BB962C8B-B14F-4D97-AF65-F5344CB8AC3E}">
        <p14:creationId xmlns:p14="http://schemas.microsoft.com/office/powerpoint/2010/main" val="1102970213"/>
      </p:ext>
    </p:extLst>
  </p:cSld>
  <p:clrMapOvr>
    <a:masterClrMapping/>
  </p:clrMapOvr>
  <p:transition advClick="0"/>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6 </a:t>
            </a:r>
            <a:r>
              <a:rPr lang="en-GB" sz="3600" dirty="0"/>
              <a:t>– Problem-solving: Profit parabolas</a:t>
            </a:r>
            <a:endParaRPr lang="en-GB" sz="36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186</a:t>
            </a:r>
            <a:endParaRPr lang="en-GB" sz="1300" b="1" dirty="0">
              <a:latin typeface="Calibri" panose="020F0502020204030204" pitchFamily="34" charset="0"/>
            </a:endParaRPr>
          </a:p>
        </p:txBody>
      </p:sp>
      <p:sp>
        <p:nvSpPr>
          <p:cNvPr id="8" name="Rectangle 7"/>
          <p:cNvSpPr/>
          <p:nvPr/>
        </p:nvSpPr>
        <p:spPr>
          <a:xfrm>
            <a:off x="238559" y="1236816"/>
            <a:ext cx="8581913" cy="4154984"/>
          </a:xfrm>
          <a:prstGeom prst="rect">
            <a:avLst/>
          </a:prstGeom>
        </p:spPr>
        <p:txBody>
          <a:bodyPr wrap="square">
            <a:spAutoFit/>
          </a:bodyPr>
          <a:lstStyle/>
          <a:p>
            <a:pPr>
              <a:buClr>
                <a:srgbClr val="C00000"/>
              </a:buClr>
            </a:pPr>
            <a:r>
              <a:rPr lang="en-US" sz="2400" dirty="0">
                <a:latin typeface="Arial" panose="020B0604020202020204" pitchFamily="34" charset="0"/>
                <a:cs typeface="Arial" panose="020B0604020202020204" pitchFamily="34" charset="0"/>
              </a:rPr>
              <a:t>Tom sells trainers online. He has hired you to work out the best (most profitable) price for his trainers. </a:t>
            </a:r>
            <a:r>
              <a:rPr lang="en-US" sz="2400" i="1" dirty="0">
                <a:latin typeface="Arial" panose="020B0604020202020204" pitchFamily="34" charset="0"/>
                <a:cs typeface="Arial" panose="020B0604020202020204" pitchFamily="34" charset="0"/>
              </a:rPr>
              <a:t>T</a:t>
            </a:r>
            <a:r>
              <a:rPr lang="en-US" sz="2400" dirty="0">
                <a:latin typeface="Arial" panose="020B0604020202020204" pitchFamily="34" charset="0"/>
                <a:cs typeface="Arial" panose="020B0604020202020204" pitchFamily="34" charset="0"/>
              </a:rPr>
              <a:t> is the price at which Tom sells each pair of trainers, </a:t>
            </a:r>
            <a:r>
              <a:rPr lang="en-US" sz="2400" i="1" dirty="0">
                <a:latin typeface="Arial" panose="020B0604020202020204" pitchFamily="34" charset="0"/>
                <a:cs typeface="Arial" panose="020B0604020202020204" pitchFamily="34" charset="0"/>
              </a:rPr>
              <a:t>Q</a:t>
            </a:r>
            <a:r>
              <a:rPr lang="en-US" sz="2400" dirty="0">
                <a:latin typeface="Arial" panose="020B0604020202020204" pitchFamily="34" charset="0"/>
                <a:cs typeface="Arial" panose="020B0604020202020204" pitchFamily="34" charset="0"/>
              </a:rPr>
              <a:t> is the quantity (or number) of pairs of trainers that Tom sells per week, and </a:t>
            </a:r>
            <a:r>
              <a:rPr lang="en-US" sz="2400" i="1" dirty="0">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 is Tom's weekly profit.</a:t>
            </a:r>
          </a:p>
          <a:p>
            <a:pPr marL="400050" indent="-400050">
              <a:buClr>
                <a:srgbClr val="C00000"/>
              </a:buClr>
              <a:buFont typeface="+mj-lt"/>
              <a:buAutoNum type="arabicPeriod" startAt="3"/>
            </a:pPr>
            <a:r>
              <a:rPr lang="en-US" sz="2400" dirty="0">
                <a:latin typeface="Arial" panose="020B0604020202020204" pitchFamily="34" charset="0"/>
                <a:cs typeface="Arial" panose="020B0604020202020204" pitchFamily="34" charset="0"/>
              </a:rPr>
              <a:t>These formulae can be combined as </a:t>
            </a:r>
            <a:r>
              <a:rPr lang="en-US" sz="2400" i="1" dirty="0" smtClean="0">
                <a:latin typeface="Arial" panose="020B0604020202020204" pitchFamily="34" charset="0"/>
                <a:cs typeface="Arial" panose="020B0604020202020204" pitchFamily="34" charset="0"/>
              </a:rPr>
              <a:t>P </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10(40 - </a:t>
            </a:r>
            <a:r>
              <a:rPr lang="en-US" sz="2400" i="1" dirty="0">
                <a:latin typeface="Arial" panose="020B0604020202020204" pitchFamily="34" charset="0"/>
                <a:cs typeface="Arial" panose="020B0604020202020204" pitchFamily="34" charset="0"/>
              </a:rPr>
              <a:t>T</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T</a:t>
            </a:r>
            <a:r>
              <a:rPr lang="en-US" sz="2400" dirty="0">
                <a:latin typeface="Arial" panose="020B0604020202020204" pitchFamily="34" charset="0"/>
                <a:cs typeface="Arial" panose="020B0604020202020204" pitchFamily="34" charset="0"/>
              </a:rPr>
              <a:t>- 25</a:t>
            </a:r>
            <a:r>
              <a:rPr lang="en-US" sz="2400" dirty="0" smtClean="0">
                <a:latin typeface="Arial" panose="020B0604020202020204" pitchFamily="34" charset="0"/>
                <a:cs typeface="Arial" panose="020B0604020202020204" pitchFamily="34" charset="0"/>
              </a:rPr>
              <a:t>). Expand </a:t>
            </a:r>
            <a:r>
              <a:rPr lang="en-US" sz="2400" dirty="0">
                <a:latin typeface="Arial" panose="020B0604020202020204" pitchFamily="34" charset="0"/>
                <a:cs typeface="Arial" panose="020B0604020202020204" pitchFamily="34" charset="0"/>
              </a:rPr>
              <a:t>the brackets to write this new formula in full.</a:t>
            </a:r>
          </a:p>
          <a:p>
            <a:pPr marL="400050" indent="-400050">
              <a:buClr>
                <a:srgbClr val="C00000"/>
              </a:buClr>
              <a:buFont typeface="+mj-lt"/>
              <a:buAutoNum type="arabicPeriod" startAt="3"/>
            </a:pPr>
            <a:r>
              <a:rPr lang="en-US" sz="2400" b="1" dirty="0" smtClean="0">
                <a:solidFill>
                  <a:srgbClr val="C00000"/>
                </a:solidFill>
                <a:latin typeface="Arial" panose="020B0604020202020204" pitchFamily="34" charset="0"/>
                <a:cs typeface="Arial" panose="020B0604020202020204" pitchFamily="34" charset="0"/>
              </a:rPr>
              <a:t>Finance </a:t>
            </a:r>
            <a:r>
              <a:rPr lang="en-US" sz="2400" dirty="0">
                <a:latin typeface="Arial" panose="020B0604020202020204" pitchFamily="34" charset="0"/>
                <a:cs typeface="Arial" panose="020B0604020202020204" pitchFamily="34" charset="0"/>
              </a:rPr>
              <a:t>Starting with your new formula, choose an appropriate method to help you find </a:t>
            </a:r>
            <a:endParaRPr lang="en-US" sz="24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pP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selling price that will </a:t>
            </a:r>
            <a:r>
              <a:rPr lang="en-US" sz="2400" dirty="0" err="1">
                <a:latin typeface="Arial" panose="020B0604020202020204" pitchFamily="34" charset="0"/>
                <a:cs typeface="Arial" panose="020B0604020202020204" pitchFamily="34" charset="0"/>
              </a:rPr>
              <a:t>maximise</a:t>
            </a:r>
            <a:r>
              <a:rPr lang="en-US" sz="2400" dirty="0">
                <a:latin typeface="Arial" panose="020B0604020202020204" pitchFamily="34" charset="0"/>
                <a:cs typeface="Arial" panose="020B0604020202020204" pitchFamily="34" charset="0"/>
              </a:rPr>
              <a:t> profits </a:t>
            </a:r>
            <a:endParaRPr lang="en-US" sz="24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pP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most profit Tom can make in a week.</a:t>
            </a:r>
          </a:p>
        </p:txBody>
      </p:sp>
      <p:sp>
        <p:nvSpPr>
          <p:cNvPr id="9" name="Rectangle 8"/>
          <p:cNvSpPr/>
          <p:nvPr/>
        </p:nvSpPr>
        <p:spPr>
          <a:xfrm flipH="1">
            <a:off x="266006" y="5373216"/>
            <a:ext cx="8554466" cy="120032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Q4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You might choose to plot a graph of profit against selling price. Create a table of values first to help you choose the sea les for your axes.</a:t>
            </a:r>
          </a:p>
        </p:txBody>
      </p:sp>
    </p:spTree>
    <p:extLst>
      <p:ext uri="{BB962C8B-B14F-4D97-AF65-F5344CB8AC3E}">
        <p14:creationId xmlns:p14="http://schemas.microsoft.com/office/powerpoint/2010/main" val="31788118"/>
      </p:ext>
    </p:extLst>
  </p:cSld>
  <p:clrMapOvr>
    <a:masterClrMapping/>
  </p:clrMapOvr>
  <p:transition advClick="0"/>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6 </a:t>
            </a:r>
            <a:r>
              <a:rPr lang="en-GB" sz="3600" dirty="0"/>
              <a:t>– Problem-solving: Profit parabolas</a:t>
            </a:r>
            <a:endParaRPr lang="en-GB" sz="36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186</a:t>
            </a:r>
            <a:endParaRPr lang="en-GB" sz="1300" b="1" dirty="0">
              <a:latin typeface="Calibri" panose="020F0502020204030204" pitchFamily="34" charset="0"/>
            </a:endParaRPr>
          </a:p>
        </p:txBody>
      </p:sp>
      <p:sp>
        <p:nvSpPr>
          <p:cNvPr id="8" name="Rectangle 7"/>
          <p:cNvSpPr/>
          <p:nvPr/>
        </p:nvSpPr>
        <p:spPr>
          <a:xfrm>
            <a:off x="238559" y="1236816"/>
            <a:ext cx="8581913" cy="3970318"/>
          </a:xfrm>
          <a:prstGeom prst="rect">
            <a:avLst/>
          </a:prstGeom>
        </p:spPr>
        <p:txBody>
          <a:bodyPr wrap="square">
            <a:spAutoFit/>
          </a:bodyPr>
          <a:lstStyle/>
          <a:p>
            <a:pPr>
              <a:buClr>
                <a:srgbClr val="C00000"/>
              </a:buClr>
            </a:pPr>
            <a:r>
              <a:rPr lang="en-US" sz="2800" dirty="0">
                <a:latin typeface="Arial" panose="020B0604020202020204" pitchFamily="34" charset="0"/>
                <a:cs typeface="Arial" panose="020B0604020202020204" pitchFamily="34" charset="0"/>
              </a:rPr>
              <a:t>Tom sells trainers online. He has hired you to work out the best (most profitable) price for his trainers. </a:t>
            </a:r>
            <a:r>
              <a:rPr lang="en-US" sz="2800" i="1" dirty="0">
                <a:latin typeface="Arial" panose="020B0604020202020204" pitchFamily="34" charset="0"/>
                <a:cs typeface="Arial" panose="020B0604020202020204" pitchFamily="34" charset="0"/>
              </a:rPr>
              <a:t>T</a:t>
            </a:r>
            <a:r>
              <a:rPr lang="en-US" sz="2800" dirty="0">
                <a:latin typeface="Arial" panose="020B0604020202020204" pitchFamily="34" charset="0"/>
                <a:cs typeface="Arial" panose="020B0604020202020204" pitchFamily="34" charset="0"/>
              </a:rPr>
              <a:t> is the price at which Tom sells each pair of trainers, </a:t>
            </a:r>
            <a:r>
              <a:rPr lang="en-US" sz="2800" i="1" dirty="0">
                <a:latin typeface="Arial" panose="020B0604020202020204" pitchFamily="34" charset="0"/>
                <a:cs typeface="Arial" panose="020B0604020202020204" pitchFamily="34" charset="0"/>
              </a:rPr>
              <a:t>Q</a:t>
            </a:r>
            <a:r>
              <a:rPr lang="en-US" sz="2800" dirty="0">
                <a:latin typeface="Arial" panose="020B0604020202020204" pitchFamily="34" charset="0"/>
                <a:cs typeface="Arial" panose="020B0604020202020204" pitchFamily="34" charset="0"/>
              </a:rPr>
              <a:t> is the quantity (or number) of pairs of trainers that Tom sells per week, and </a:t>
            </a:r>
            <a:r>
              <a:rPr lang="en-US" sz="2800" i="1" dirty="0">
                <a:latin typeface="Arial" panose="020B0604020202020204" pitchFamily="34" charset="0"/>
                <a:cs typeface="Arial" panose="020B0604020202020204" pitchFamily="34" charset="0"/>
              </a:rPr>
              <a:t>P</a:t>
            </a:r>
            <a:r>
              <a:rPr lang="en-US" sz="2800" dirty="0">
                <a:latin typeface="Arial" panose="020B0604020202020204" pitchFamily="34" charset="0"/>
                <a:cs typeface="Arial" panose="020B0604020202020204" pitchFamily="34" charset="0"/>
              </a:rPr>
              <a:t> is Tom's weekly profit.</a:t>
            </a:r>
          </a:p>
          <a:p>
            <a:pPr marL="457200" indent="-457200">
              <a:buClr>
                <a:srgbClr val="C00000"/>
              </a:buClr>
              <a:buFont typeface="+mj-lt"/>
              <a:buAutoNum type="arabicPeriod" startAt="5"/>
            </a:pPr>
            <a:r>
              <a:rPr lang="en-US" sz="2800" b="1" dirty="0" smtClean="0">
                <a:solidFill>
                  <a:srgbClr val="C00000"/>
                </a:solidFill>
                <a:latin typeface="Arial" panose="020B0604020202020204" pitchFamily="34" charset="0"/>
                <a:cs typeface="Arial" panose="020B0604020202020204" pitchFamily="34" charset="0"/>
              </a:rPr>
              <a:t>Finance </a:t>
            </a:r>
            <a:r>
              <a:rPr lang="en-US" sz="2800" dirty="0">
                <a:latin typeface="Arial" panose="020B0604020202020204" pitchFamily="34" charset="0"/>
                <a:cs typeface="Arial" panose="020B0604020202020204" pitchFamily="34" charset="0"/>
              </a:rPr>
              <a:t>Tom's supplier raises their price to £</a:t>
            </a:r>
            <a:r>
              <a:rPr lang="en-US" sz="2800" dirty="0" smtClean="0">
                <a:latin typeface="Arial" panose="020B0604020202020204" pitchFamily="34" charset="0"/>
                <a:cs typeface="Arial" panose="020B0604020202020204" pitchFamily="34" charset="0"/>
              </a:rPr>
              <a:t>26.</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How </a:t>
            </a:r>
            <a:r>
              <a:rPr lang="en-US" sz="2800" dirty="0">
                <a:latin typeface="Arial" panose="020B0604020202020204" pitchFamily="34" charset="0"/>
                <a:cs typeface="Arial" panose="020B0604020202020204" pitchFamily="34" charset="0"/>
              </a:rPr>
              <a:t>will this affect your </a:t>
            </a:r>
            <a:r>
              <a:rPr lang="en-US" sz="2800" dirty="0" smtClean="0">
                <a:latin typeface="Arial" panose="020B0604020202020204" pitchFamily="34" charset="0"/>
                <a:cs typeface="Arial" panose="020B0604020202020204" pitchFamily="34" charset="0"/>
              </a:rPr>
              <a:t>result?</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Make </a:t>
            </a:r>
            <a:r>
              <a:rPr lang="en-US" sz="2800" dirty="0">
                <a:latin typeface="Arial" panose="020B0604020202020204" pitchFamily="34" charset="0"/>
                <a:cs typeface="Arial" panose="020B0604020202020204" pitchFamily="34" charset="0"/>
              </a:rPr>
              <a:t>a prediction and then test it by adjusting the formula </a:t>
            </a:r>
            <a:r>
              <a:rPr lang="en-US" sz="2800" dirty="0" smtClean="0">
                <a:latin typeface="Arial" panose="020B0604020202020204" pitchFamily="34" charset="0"/>
                <a:cs typeface="Arial" panose="020B0604020202020204" pitchFamily="34" charset="0"/>
              </a:rPr>
              <a:t>for </a:t>
            </a:r>
            <a:r>
              <a:rPr lang="en-US" sz="2800" i="1" dirty="0" smtClean="0">
                <a:latin typeface="Arial" panose="020B0604020202020204" pitchFamily="34" charset="0"/>
                <a:cs typeface="Arial" panose="020B0604020202020204" pitchFamily="34" charset="0"/>
              </a:rPr>
              <a:t>P</a:t>
            </a:r>
            <a:r>
              <a:rPr lang="en-US" sz="2800" dirty="0">
                <a:latin typeface="Arial" panose="020B0604020202020204" pitchFamily="34" charset="0"/>
                <a:cs typeface="Arial" panose="020B0604020202020204" pitchFamily="34" charset="0"/>
              </a:rPr>
              <a:t>.</a:t>
            </a:r>
          </a:p>
        </p:txBody>
      </p:sp>
      <p:sp>
        <p:nvSpPr>
          <p:cNvPr id="9" name="Rectangle 8"/>
          <p:cNvSpPr/>
          <p:nvPr/>
        </p:nvSpPr>
        <p:spPr>
          <a:xfrm flipH="1">
            <a:off x="266006" y="5496327"/>
            <a:ext cx="8554466" cy="95410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800" b="1" dirty="0" smtClean="0">
                <a:solidFill>
                  <a:srgbClr val="C00000"/>
                </a:solidFill>
                <a:latin typeface="Arial" panose="020B0604020202020204" pitchFamily="34" charset="0"/>
                <a:cs typeface="Arial" panose="020B0604020202020204" pitchFamily="34" charset="0"/>
              </a:rPr>
              <a:t>Q5 </a:t>
            </a:r>
            <a:r>
              <a:rPr lang="en-US" sz="2800" b="1" dirty="0">
                <a:solidFill>
                  <a:srgbClr val="C00000"/>
                </a:solidFill>
                <a:latin typeface="Arial" panose="020B0604020202020204" pitchFamily="34" charset="0"/>
                <a:cs typeface="Arial" panose="020B0604020202020204" pitchFamily="34" charset="0"/>
              </a:rPr>
              <a:t>hint</a:t>
            </a:r>
            <a:r>
              <a:rPr lang="en-US" sz="2800" dirty="0">
                <a:solidFill>
                  <a:schemeClr val="tx1"/>
                </a:solidFill>
                <a:latin typeface="Arial" panose="020B0604020202020204" pitchFamily="34" charset="0"/>
                <a:cs typeface="Arial" panose="020B0604020202020204" pitchFamily="34" charset="0"/>
              </a:rPr>
              <a:t> - You will need to change one of the numbers in the formula given in </a:t>
            </a:r>
            <a:r>
              <a:rPr lang="en-US" sz="2800" b="1" dirty="0">
                <a:solidFill>
                  <a:schemeClr val="tx1"/>
                </a:solidFill>
                <a:latin typeface="Arial" panose="020B0604020202020204" pitchFamily="34" charset="0"/>
                <a:cs typeface="Arial" panose="020B0604020202020204" pitchFamily="34" charset="0"/>
              </a:rPr>
              <a:t>Q3</a:t>
            </a:r>
            <a:r>
              <a:rPr lang="en-US" sz="28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56946917"/>
      </p:ext>
    </p:extLst>
  </p:cSld>
  <p:clrMapOvr>
    <a:masterClrMapping/>
  </p:clrMapOvr>
  <p:transition advClick="0"/>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GB" sz="4000" dirty="0" smtClean="0"/>
              <a:t>6 </a:t>
            </a:r>
            <a:r>
              <a:rPr lang="en-GB" sz="4000" dirty="0"/>
              <a:t>– </a:t>
            </a:r>
            <a:r>
              <a:rPr lang="en-GB" sz="4000" dirty="0" smtClean="0"/>
              <a:t>Check up</a:t>
            </a:r>
            <a:endParaRPr lang="en-GB" sz="4000" b="1" dirty="0" smtClean="0"/>
          </a:p>
        </p:txBody>
      </p:sp>
      <p:graphicFrame>
        <p:nvGraphicFramePr>
          <p:cNvPr id="16" name="Table 15"/>
          <p:cNvGraphicFramePr>
            <a:graphicFrameLocks noGrp="1"/>
          </p:cNvGraphicFramePr>
          <p:nvPr>
            <p:extLst>
              <p:ext uri="{D42A27DB-BD31-4B8C-83A1-F6EECF244321}">
                <p14:modId xmlns:p14="http://schemas.microsoft.com/office/powerpoint/2010/main" val="4132367915"/>
              </p:ext>
            </p:extLst>
          </p:nvPr>
        </p:nvGraphicFramePr>
        <p:xfrm>
          <a:off x="251518" y="1268761"/>
          <a:ext cx="8568952" cy="1122572"/>
        </p:xfrm>
        <a:graphic>
          <a:graphicData uri="http://schemas.openxmlformats.org/drawingml/2006/table">
            <a:tbl>
              <a:tblPr firstRow="1" bandRow="1">
                <a:effectLst/>
                <a:tableStyleId>{5940675A-B579-460E-94D1-54222C63F5DA}</a:tableStyleId>
              </a:tblPr>
              <a:tblGrid>
                <a:gridCol w="8568952"/>
              </a:tblGrid>
              <a:tr h="475707">
                <a:tc>
                  <a:txBody>
                    <a:bodyPr/>
                    <a:lstStyle/>
                    <a:p>
                      <a:r>
                        <a:rPr lang="en-US" sz="2800" b="1" dirty="0" smtClean="0">
                          <a:latin typeface="Arial" panose="020B0604020202020204" pitchFamily="34" charset="0"/>
                          <a:cs typeface="Arial" panose="020B0604020202020204" pitchFamily="34" charset="0"/>
                        </a:rPr>
                        <a:t>6. Check up</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r>
              <a:tr h="604412">
                <a:tc>
                  <a:txBody>
                    <a:bodyPr/>
                    <a:lstStyle/>
                    <a:p>
                      <a:pPr marL="342900" indent="-342900">
                        <a:buFont typeface="Arial" panose="020B0604020202020204" pitchFamily="34" charset="0"/>
                        <a:buChar char="•"/>
                      </a:pPr>
                      <a:r>
                        <a:rPr lang="en-US" sz="2600" dirty="0" smtClean="0">
                          <a:latin typeface="Arial" panose="020B0604020202020204" pitchFamily="34" charset="0"/>
                          <a:cs typeface="Arial" panose="020B0604020202020204" pitchFamily="34" charset="0"/>
                        </a:rPr>
                        <a:t>Log how you did on your Student Progression Chart</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bl>
          </a:graphicData>
        </a:graphic>
      </p:graphicFrame>
      <p:sp>
        <p:nvSpPr>
          <p:cNvPr id="18" name="Rectangle 17"/>
          <p:cNvSpPr/>
          <p:nvPr/>
        </p:nvSpPr>
        <p:spPr>
          <a:xfrm flipH="1">
            <a:off x="250756" y="2455436"/>
            <a:ext cx="5689395" cy="4201150"/>
          </a:xfrm>
          <a:prstGeom prst="rect">
            <a:avLst/>
          </a:prstGeom>
          <a:solidFill>
            <a:schemeClr val="accent3">
              <a:lumMod val="20000"/>
              <a:lumOff val="80000"/>
            </a:schemeClr>
          </a:solidFill>
          <a:ln w="38100">
            <a:solidFill>
              <a:srgbClr val="92D05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nchorCtr="0">
            <a:spAutoFit/>
          </a:bodyPr>
          <a:lstStyle/>
          <a:p>
            <a:pPr>
              <a:buClr>
                <a:srgbClr val="C00000"/>
              </a:buClr>
            </a:pPr>
            <a:r>
              <a:rPr lang="en-US" sz="2400" b="1" dirty="0" smtClean="0">
                <a:solidFill>
                  <a:srgbClr val="C00000"/>
                </a:solidFill>
                <a:latin typeface="Arial" panose="020B0604020202020204" pitchFamily="34" charset="0"/>
                <a:cs typeface="Arial" panose="020B0604020202020204" pitchFamily="34" charset="0"/>
              </a:rPr>
              <a:t>Linear Graphs</a:t>
            </a:r>
            <a:endParaRPr lang="en-US" sz="2400" b="1" dirty="0">
              <a:solidFill>
                <a:srgbClr val="C00000"/>
              </a:solidFill>
              <a:latin typeface="Arial" panose="020B0604020202020204" pitchFamily="34" charset="0"/>
              <a:cs typeface="Arial" panose="020B0604020202020204" pitchFamily="34" charset="0"/>
            </a:endParaRPr>
          </a:p>
          <a:p>
            <a:pPr marL="457200" indent="-457200">
              <a:buClr>
                <a:srgbClr val="C00000"/>
              </a:buClr>
              <a:buFont typeface="+mj-lt"/>
              <a:buAutoNum type="arabicPeriod"/>
            </a:pPr>
            <a:r>
              <a:rPr lang="en-US" sz="2400" dirty="0" smtClean="0">
                <a:solidFill>
                  <a:schemeClr val="tx1"/>
                </a:solidFill>
                <a:latin typeface="Arial" panose="020B0604020202020204" pitchFamily="34" charset="0"/>
                <a:cs typeface="Arial" panose="020B0604020202020204" pitchFamily="34" charset="0"/>
              </a:rPr>
              <a:t>Reasoning </a:t>
            </a:r>
            <a:r>
              <a:rPr lang="en-US" sz="2400" dirty="0">
                <a:solidFill>
                  <a:schemeClr val="tx1"/>
                </a:solidFill>
                <a:latin typeface="Arial" panose="020B0604020202020204" pitchFamily="34" charset="0"/>
                <a:cs typeface="Arial" panose="020B0604020202020204" pitchFamily="34" charset="0"/>
              </a:rPr>
              <a:t>A line has equation </a:t>
            </a:r>
            <a:r>
              <a:rPr lang="en-US" sz="2400" dirty="0" smtClean="0">
                <a:solidFill>
                  <a:schemeClr val="tx1"/>
                </a:solidFill>
                <a:latin typeface="Arial" panose="020B0604020202020204" pitchFamily="34" charset="0"/>
                <a:cs typeface="Arial" panose="020B0604020202020204" pitchFamily="34" charset="0"/>
              </a:rPr>
              <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2</a:t>
            </a:r>
            <a:r>
              <a:rPr lang="en-US" sz="2400" i="1" dirty="0" smtClean="0">
                <a:solidFill>
                  <a:schemeClr val="tx1"/>
                </a:solidFill>
                <a:latin typeface="Arial" panose="020B0604020202020204" pitchFamily="34" charset="0"/>
                <a:cs typeface="Arial" panose="020B0604020202020204" pitchFamily="34" charset="0"/>
              </a:rPr>
              <a:t>x</a:t>
            </a:r>
            <a:r>
              <a:rPr lang="en-US" sz="2400" dirty="0" smtClean="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+ 3</a:t>
            </a:r>
            <a:r>
              <a:rPr lang="en-US" sz="2400" i="1" dirty="0">
                <a:solidFill>
                  <a:schemeClr val="tx1"/>
                </a:solidFill>
                <a:latin typeface="Arial" panose="020B0604020202020204" pitchFamily="34" charset="0"/>
                <a:cs typeface="Arial" panose="020B0604020202020204" pitchFamily="34" charset="0"/>
              </a:rPr>
              <a:t>y</a:t>
            </a:r>
            <a:r>
              <a:rPr lang="en-US" sz="2400" dirty="0">
                <a:solidFill>
                  <a:schemeClr val="tx1"/>
                </a:solidFill>
                <a:latin typeface="Arial" panose="020B0604020202020204" pitchFamily="34" charset="0"/>
                <a:cs typeface="Arial" panose="020B0604020202020204" pitchFamily="34" charset="0"/>
              </a:rPr>
              <a:t> = </a:t>
            </a:r>
            <a:r>
              <a:rPr lang="en-US" sz="2400" dirty="0" smtClean="0">
                <a:solidFill>
                  <a:schemeClr val="tx1"/>
                </a:solidFill>
                <a:latin typeface="Arial" panose="020B0604020202020204" pitchFamily="34" charset="0"/>
                <a:cs typeface="Arial" panose="020B0604020202020204" pitchFamily="34" charset="0"/>
              </a:rPr>
              <a:t>7. Write </a:t>
            </a:r>
            <a:r>
              <a:rPr lang="en-US" sz="2400" dirty="0">
                <a:solidFill>
                  <a:schemeClr val="tx1"/>
                </a:solidFill>
                <a:latin typeface="Arial" panose="020B0604020202020204" pitchFamily="34" charset="0"/>
                <a:cs typeface="Arial" panose="020B0604020202020204" pitchFamily="34" charset="0"/>
              </a:rPr>
              <a:t>down the gradient and </a:t>
            </a:r>
            <a:r>
              <a:rPr lang="en-US" sz="2400" i="1" dirty="0" smtClean="0">
                <a:solidFill>
                  <a:schemeClr val="tx1"/>
                </a:solidFill>
                <a:latin typeface="Arial" panose="020B0604020202020204" pitchFamily="34" charset="0"/>
                <a:cs typeface="Arial" panose="020B0604020202020204" pitchFamily="34" charset="0"/>
              </a:rPr>
              <a:t>y</a:t>
            </a:r>
            <a:r>
              <a:rPr lang="en-US" sz="2400" dirty="0" smtClean="0">
                <a:solidFill>
                  <a:schemeClr val="tx1"/>
                </a:solidFill>
                <a:latin typeface="Arial" panose="020B0604020202020204" pitchFamily="34" charset="0"/>
                <a:cs typeface="Arial" panose="020B0604020202020204" pitchFamily="34" charset="0"/>
              </a:rPr>
              <a:t>-intercept </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of </a:t>
            </a:r>
            <a:r>
              <a:rPr lang="en-US" sz="2400" dirty="0">
                <a:solidFill>
                  <a:schemeClr val="tx1"/>
                </a:solidFill>
                <a:latin typeface="Arial" panose="020B0604020202020204" pitchFamily="34" charset="0"/>
                <a:cs typeface="Arial" panose="020B0604020202020204" pitchFamily="34" charset="0"/>
              </a:rPr>
              <a:t>the line.</a:t>
            </a:r>
          </a:p>
          <a:p>
            <a:pPr marL="457200" indent="-457200">
              <a:buClr>
                <a:srgbClr val="C00000"/>
              </a:buClr>
              <a:buFont typeface="+mj-lt"/>
              <a:buAutoNum type="arabicPeriod"/>
            </a:pPr>
            <a:r>
              <a:rPr lang="en-US" sz="2400" dirty="0" smtClean="0">
                <a:solidFill>
                  <a:schemeClr val="tx1"/>
                </a:solidFill>
                <a:latin typeface="Arial" panose="020B0604020202020204" pitchFamily="34" charset="0"/>
                <a:cs typeface="Arial" panose="020B0604020202020204" pitchFamily="34" charset="0"/>
              </a:rPr>
              <a:t>Write </a:t>
            </a:r>
            <a:r>
              <a:rPr lang="en-US" sz="2400" dirty="0">
                <a:solidFill>
                  <a:schemeClr val="tx1"/>
                </a:solidFill>
                <a:latin typeface="Arial" panose="020B0604020202020204" pitchFamily="34" charset="0"/>
                <a:cs typeface="Arial" panose="020B0604020202020204" pitchFamily="34" charset="0"/>
              </a:rPr>
              <a:t>down the </a:t>
            </a:r>
            <a:r>
              <a:rPr lang="en-US" sz="2400" dirty="0" smtClean="0">
                <a:solidFill>
                  <a:schemeClr val="tx1"/>
                </a:solidFill>
                <a:latin typeface="Arial" panose="020B0604020202020204" pitchFamily="34" charset="0"/>
                <a:cs typeface="Arial" panose="020B0604020202020204" pitchFamily="34" charset="0"/>
              </a:rPr>
              <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equations </a:t>
            </a:r>
            <a:r>
              <a:rPr lang="en-US" sz="2400" dirty="0">
                <a:solidFill>
                  <a:schemeClr val="tx1"/>
                </a:solidFill>
                <a:latin typeface="Arial" panose="020B0604020202020204" pitchFamily="34" charset="0"/>
                <a:cs typeface="Arial" panose="020B0604020202020204" pitchFamily="34" charset="0"/>
              </a:rPr>
              <a:t>of </a:t>
            </a:r>
            <a:r>
              <a:rPr lang="en-US" sz="2400" dirty="0" smtClean="0">
                <a:solidFill>
                  <a:schemeClr val="tx1"/>
                </a:solidFill>
                <a:latin typeface="Arial" panose="020B0604020202020204" pitchFamily="34" charset="0"/>
                <a:cs typeface="Arial" panose="020B0604020202020204" pitchFamily="34" charset="0"/>
              </a:rPr>
              <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these four </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lines.</a:t>
            </a:r>
            <a:br>
              <a:rPr lang="en-US" sz="2400" dirty="0" smtClean="0">
                <a:solidFill>
                  <a:schemeClr val="tx1"/>
                </a:solidFill>
                <a:latin typeface="Arial" panose="020B0604020202020204" pitchFamily="34" charset="0"/>
                <a:cs typeface="Arial" panose="020B0604020202020204" pitchFamily="34" charset="0"/>
              </a:rPr>
            </a:br>
            <a:r>
              <a:rPr lang="en-US" sz="3200" dirty="0" smtClean="0">
                <a:solidFill>
                  <a:schemeClr val="tx1"/>
                </a:solidFill>
                <a:latin typeface="Arial" panose="020B0604020202020204" pitchFamily="34" charset="0"/>
                <a:cs typeface="Arial" panose="020B0604020202020204" pitchFamily="34" charset="0"/>
              </a:rPr>
              <a:t/>
            </a:r>
            <a:br>
              <a:rPr lang="en-US" sz="3200" dirty="0" smtClean="0">
                <a:solidFill>
                  <a:schemeClr val="tx1"/>
                </a:solidFill>
                <a:latin typeface="Arial" panose="020B0604020202020204" pitchFamily="34" charset="0"/>
                <a:cs typeface="Arial" panose="020B0604020202020204" pitchFamily="34" charset="0"/>
              </a:rPr>
            </a:br>
            <a:endParaRPr lang="en-US" sz="2400" baseline="30000" dirty="0">
              <a:solidFill>
                <a:schemeClr val="tx1"/>
              </a:solidFill>
              <a:latin typeface="Arial" panose="020B0604020202020204" pitchFamily="34" charset="0"/>
              <a:cs typeface="Arial" panose="020B0604020202020204" pitchFamily="34" charset="0"/>
            </a:endParaRPr>
          </a:p>
        </p:txBody>
      </p:sp>
      <p:sp>
        <p:nvSpPr>
          <p:cNvPr id="8" name="Rectangle 7"/>
          <p:cNvSpPr/>
          <p:nvPr/>
        </p:nvSpPr>
        <p:spPr>
          <a:xfrm>
            <a:off x="6012160" y="2469704"/>
            <a:ext cx="2880320" cy="4199656"/>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ame Side Corner Rectangle 8">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187</a:t>
            </a:r>
            <a:endParaRPr lang="en-GB" sz="1400" b="1" dirty="0">
              <a:latin typeface="Calibri" panose="020F0502020204030204" pitchFamily="34" charset="0"/>
            </a:endParaRP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37688" y="2492896"/>
            <a:ext cx="548640" cy="548640"/>
          </a:xfrm>
          <a:prstGeom prst="rect">
            <a:avLst/>
          </a:prstGeom>
        </p:spPr>
      </p:pic>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915816" y="3689357"/>
            <a:ext cx="2963024" cy="2922463"/>
          </a:xfrm>
          <a:prstGeom prst="rect">
            <a:avLst/>
          </a:prstGeom>
        </p:spPr>
      </p:pic>
    </p:spTree>
    <p:extLst>
      <p:ext uri="{BB962C8B-B14F-4D97-AF65-F5344CB8AC3E}">
        <p14:creationId xmlns:p14="http://schemas.microsoft.com/office/powerpoint/2010/main" val="3024184564"/>
      </p:ext>
    </p:extLst>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 </a:t>
            </a:r>
            <a:r>
              <a:rPr lang="en-GB" sz="4000" dirty="0"/>
              <a:t>– </a:t>
            </a:r>
            <a:r>
              <a:rPr lang="en-GB" sz="4000" dirty="0" smtClean="0"/>
              <a:t>Prior Knowledge Check</a:t>
            </a:r>
            <a:endParaRPr lang="en-GB" sz="4000" b="1"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160</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5904656" cy="3999236"/>
              </a:xfrm>
              <a:prstGeom prst="rect">
                <a:avLst/>
              </a:prstGeom>
            </p:spPr>
            <p:txBody>
              <a:bodyPr wrap="square">
                <a:spAutoFit/>
              </a:bodyPr>
              <a:lstStyle/>
              <a:p>
                <a:pPr marL="400050" indent="-400050">
                  <a:buClr>
                    <a:srgbClr val="C00000"/>
                  </a:buClr>
                  <a:buFont typeface="+mj-lt"/>
                  <a:buAutoNum type="arabicPeriod" startAt="9"/>
                  <a:tabLst>
                    <a:tab pos="800100" algn="l"/>
                    <a:tab pos="2743200" algn="l"/>
                  </a:tabLst>
                </a:pPr>
                <a:r>
                  <a:rPr lang="en-US" sz="2200" b="1" dirty="0" smtClean="0">
                    <a:solidFill>
                      <a:srgbClr val="C00000"/>
                    </a:solidFill>
                  </a:rPr>
                  <a:t>Real</a:t>
                </a:r>
                <a:r>
                  <a:rPr lang="en-US" sz="2200" dirty="0">
                    <a:solidFill>
                      <a:srgbClr val="C00000"/>
                    </a:solidFill>
                  </a:rPr>
                  <a:t> </a:t>
                </a:r>
                <a:r>
                  <a:rPr lang="en-US" sz="2200" dirty="0"/>
                  <a:t>The graph shows the amount </a:t>
                </a:r>
                <a:r>
                  <a:rPr lang="en-US" sz="2200" dirty="0" smtClean="0"/>
                  <a:t/>
                </a:r>
                <a:br>
                  <a:rPr lang="en-US" sz="2200" dirty="0" smtClean="0"/>
                </a:br>
                <a:r>
                  <a:rPr lang="en-US" sz="2200" dirty="0" smtClean="0"/>
                  <a:t>an </a:t>
                </a:r>
                <a:r>
                  <a:rPr lang="en-US" sz="2200" dirty="0"/>
                  <a:t>electrician charges his </a:t>
                </a:r>
                <a:r>
                  <a:rPr lang="en-US" sz="2200" dirty="0" smtClean="0"/>
                  <a:t>customers.</a:t>
                </a:r>
              </a:p>
              <a:p>
                <a:pPr marL="457200" indent="-457200">
                  <a:buClr>
                    <a:srgbClr val="C00000"/>
                  </a:buClr>
                  <a:buFont typeface="+mj-lt"/>
                  <a:buAutoNum type="alphaLcPeriod"/>
                  <a:tabLst>
                    <a:tab pos="800100" algn="l"/>
                    <a:tab pos="2743200" algn="l"/>
                  </a:tabLst>
                </a:pPr>
                <a:r>
                  <a:rPr lang="en-US" sz="2200" dirty="0" smtClean="0"/>
                  <a:t>How </a:t>
                </a:r>
                <a:r>
                  <a:rPr lang="en-US" sz="2200" dirty="0"/>
                  <a:t>much does the electrician </a:t>
                </a:r>
                <a:r>
                  <a:rPr lang="en-US" sz="2200" dirty="0" smtClean="0"/>
                  <a:t>charge:</a:t>
                </a:r>
                <a:endParaRPr lang="en-US" sz="2200" dirty="0"/>
              </a:p>
              <a:p>
                <a:pPr marL="857250" lvl="1" indent="-400050">
                  <a:buClr>
                    <a:srgbClr val="C00000"/>
                  </a:buClr>
                  <a:buFont typeface="+mj-lt"/>
                  <a:buAutoNum type="romanLcPeriod"/>
                  <a:tabLst>
                    <a:tab pos="800100" algn="l"/>
                    <a:tab pos="2743200" algn="l"/>
                  </a:tabLst>
                </a:pPr>
                <a:r>
                  <a:rPr lang="en-US" sz="2200" dirty="0" smtClean="0"/>
                  <a:t>for </a:t>
                </a:r>
                <a:r>
                  <a:rPr lang="en-US" sz="2200" dirty="0"/>
                  <a:t>1 hour's </a:t>
                </a:r>
                <a:r>
                  <a:rPr lang="en-US" sz="2200" dirty="0" smtClean="0"/>
                  <a:t>work?</a:t>
                </a:r>
              </a:p>
              <a:p>
                <a:pPr marL="857250" lvl="1" indent="-400050">
                  <a:buClr>
                    <a:srgbClr val="C00000"/>
                  </a:buClr>
                  <a:buFont typeface="+mj-lt"/>
                  <a:buAutoNum type="romanLcPeriod"/>
                  <a:tabLst>
                    <a:tab pos="800100" algn="l"/>
                    <a:tab pos="2743200" algn="l"/>
                  </a:tabLst>
                </a:pPr>
                <a:r>
                  <a:rPr lang="en-US" sz="2200" dirty="0" smtClean="0"/>
                  <a:t>for </a:t>
                </a:r>
                <a:r>
                  <a:rPr lang="en-US" sz="2200" dirty="0"/>
                  <a:t>5</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1</m:t>
                        </m:r>
                      </m:num>
                      <m:den>
                        <m:r>
                          <a:rPr lang="en-US" sz="2400" b="0" i="1" smtClean="0">
                            <a:latin typeface="Cambria Math" panose="02040503050406030204" pitchFamily="18" charset="0"/>
                            <a:cs typeface="Arial" panose="020B0604020202020204" pitchFamily="34" charset="0"/>
                          </a:rPr>
                          <m:t>6</m:t>
                        </m:r>
                      </m:den>
                    </m:f>
                  </m:oMath>
                </a14:m>
                <a:r>
                  <a:rPr lang="en-US" sz="2200" dirty="0"/>
                  <a:t> hours’ work?</a:t>
                </a:r>
              </a:p>
              <a:p>
                <a:pPr marL="457200" indent="-457200">
                  <a:buClr>
                    <a:srgbClr val="C00000"/>
                  </a:buClr>
                  <a:buFont typeface="+mj-lt"/>
                  <a:buAutoNum type="alphaLcPeriod"/>
                  <a:tabLst>
                    <a:tab pos="800100" algn="l"/>
                    <a:tab pos="2743200" algn="l"/>
                  </a:tabLst>
                </a:pPr>
                <a:r>
                  <a:rPr lang="en-US" sz="2200" dirty="0" smtClean="0"/>
                  <a:t>The </a:t>
                </a:r>
                <a:r>
                  <a:rPr lang="en-US" sz="2200" dirty="0"/>
                  <a:t>electrician charges a call-out fee.</a:t>
                </a:r>
              </a:p>
              <a:p>
                <a:pPr marL="857250" lvl="1" indent="-400050">
                  <a:buClr>
                    <a:srgbClr val="C00000"/>
                  </a:buClr>
                  <a:buFont typeface="+mj-lt"/>
                  <a:buAutoNum type="romanLcPeriod"/>
                  <a:tabLst>
                    <a:tab pos="2743200" algn="l"/>
                  </a:tabLst>
                </a:pPr>
                <a:r>
                  <a:rPr lang="en-US" sz="2200" dirty="0" smtClean="0"/>
                  <a:t>How </a:t>
                </a:r>
                <a:r>
                  <a:rPr lang="en-US" sz="2200" dirty="0"/>
                  <a:t>much is the call-out fee?</a:t>
                </a:r>
              </a:p>
              <a:p>
                <a:pPr marL="857250" lvl="1" indent="-400050">
                  <a:buClr>
                    <a:srgbClr val="C00000"/>
                  </a:buClr>
                  <a:buFont typeface="+mj-lt"/>
                  <a:buAutoNum type="romanLcPeriod"/>
                  <a:tabLst>
                    <a:tab pos="2743200" algn="l"/>
                  </a:tabLst>
                </a:pPr>
                <a:r>
                  <a:rPr lang="en-US" sz="2200" dirty="0" smtClean="0"/>
                  <a:t>How </a:t>
                </a:r>
                <a:r>
                  <a:rPr lang="en-US" sz="2200" dirty="0"/>
                  <a:t>many minutes of work does the call-out fee include?</a:t>
                </a:r>
              </a:p>
              <a:p>
                <a:pPr marL="857250" lvl="1" indent="-400050">
                  <a:buClr>
                    <a:srgbClr val="C00000"/>
                  </a:buClr>
                  <a:buFont typeface="+mj-lt"/>
                  <a:buAutoNum type="romanLcPeriod"/>
                  <a:tabLst>
                    <a:tab pos="2743200" algn="l"/>
                  </a:tabLst>
                </a:pPr>
                <a:r>
                  <a:rPr lang="en-US" sz="2200" dirty="0" smtClean="0"/>
                  <a:t>How </a:t>
                </a:r>
                <a:r>
                  <a:rPr lang="en-US" sz="2200" dirty="0"/>
                  <a:t>much does the electrician charge per hour after the initial call-out fee?</a:t>
                </a: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5904656" cy="3999236"/>
              </a:xfrm>
              <a:prstGeom prst="rect">
                <a:avLst/>
              </a:prstGeom>
              <a:blipFill rotWithShape="0">
                <a:blip r:embed="rId4"/>
                <a:stretch>
                  <a:fillRect l="-1135" t="-762" r="-619" b="-2439"/>
                </a:stretch>
              </a:blipFill>
            </p:spPr>
            <p:txBody>
              <a:bodyPr/>
              <a:lstStyle/>
              <a:p>
                <a:r>
                  <a:rPr lang="en-US">
                    <a:noFill/>
                  </a:rPr>
                  <a:t> </a:t>
                </a:r>
              </a:p>
            </p:txBody>
          </p:sp>
        </mc:Fallback>
      </mc:AlternateContent>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56176" y="1196752"/>
            <a:ext cx="2664296" cy="3999236"/>
          </a:xfrm>
          <a:prstGeom prst="rect">
            <a:avLst/>
          </a:prstGeom>
        </p:spPr>
      </p:pic>
      <p:sp>
        <p:nvSpPr>
          <p:cNvPr id="9" name="Rectangle 8"/>
          <p:cNvSpPr/>
          <p:nvPr/>
        </p:nvSpPr>
        <p:spPr>
          <a:xfrm>
            <a:off x="251520" y="5340004"/>
            <a:ext cx="8528628" cy="1213884"/>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4261322"/>
      </p:ext>
    </p:extLst>
  </p:cSld>
  <p:clrMapOvr>
    <a:masterClrMapping/>
  </p:clrMapOvr>
  <p:transition advClick="0"/>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a:t>6 – Check up</a:t>
            </a:r>
            <a:endParaRPr lang="en-GB" sz="36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187</a:t>
            </a:r>
            <a:endParaRPr lang="en-GB" sz="1300" b="1" dirty="0">
              <a:latin typeface="Calibri" panose="020F0502020204030204" pitchFamily="34" charset="0"/>
            </a:endParaRPr>
          </a:p>
        </p:txBody>
      </p:sp>
      <p:sp>
        <p:nvSpPr>
          <p:cNvPr id="8" name="Rectangle 7"/>
          <p:cNvSpPr/>
          <p:nvPr/>
        </p:nvSpPr>
        <p:spPr>
          <a:xfrm>
            <a:off x="238559" y="1236816"/>
            <a:ext cx="5269545" cy="5349157"/>
          </a:xfrm>
          <a:prstGeom prst="rect">
            <a:avLst/>
          </a:prstGeom>
        </p:spPr>
        <p:txBody>
          <a:bodyPr wrap="square">
            <a:spAutoFit/>
          </a:bodyPr>
          <a:lstStyle/>
          <a:p>
            <a:pPr marL="457200" indent="-457200">
              <a:buClr>
                <a:srgbClr val="C00000"/>
              </a:buClr>
              <a:buFont typeface="+mj-lt"/>
              <a:buAutoNum type="arabicPeriod" startAt="3"/>
            </a:pPr>
            <a:r>
              <a:rPr lang="en-US" sz="2440" dirty="0">
                <a:latin typeface="Arial" panose="020B0604020202020204" pitchFamily="34" charset="0"/>
                <a:cs typeface="Arial" panose="020B0604020202020204" pitchFamily="34" charset="0"/>
              </a:rPr>
              <a:t>Draw a graph of the equation </a:t>
            </a:r>
            <a:r>
              <a:rPr lang="en-US" sz="2440" dirty="0" smtClean="0">
                <a:latin typeface="Arial" panose="020B0604020202020204" pitchFamily="34" charset="0"/>
                <a:cs typeface="Arial" panose="020B0604020202020204" pitchFamily="34" charset="0"/>
              </a:rPr>
              <a:t/>
            </a:r>
            <a:br>
              <a:rPr lang="en-US" sz="2440" dirty="0" smtClean="0">
                <a:latin typeface="Arial" panose="020B0604020202020204" pitchFamily="34" charset="0"/>
                <a:cs typeface="Arial" panose="020B0604020202020204" pitchFamily="34" charset="0"/>
              </a:rPr>
            </a:br>
            <a:r>
              <a:rPr lang="en-US" sz="2440" i="1" dirty="0" smtClean="0">
                <a:latin typeface="Arial" panose="020B0604020202020204" pitchFamily="34" charset="0"/>
                <a:cs typeface="Arial" panose="020B0604020202020204" pitchFamily="34" charset="0"/>
              </a:rPr>
              <a:t>y</a:t>
            </a:r>
            <a:r>
              <a:rPr lang="en-US" sz="2440" dirty="0" smtClean="0">
                <a:latin typeface="Arial" panose="020B0604020202020204" pitchFamily="34" charset="0"/>
                <a:cs typeface="Arial" panose="020B0604020202020204" pitchFamily="34" charset="0"/>
              </a:rPr>
              <a:t> </a:t>
            </a:r>
            <a:r>
              <a:rPr lang="en-US" sz="2440" dirty="0">
                <a:latin typeface="Arial" panose="020B0604020202020204" pitchFamily="34" charset="0"/>
                <a:cs typeface="Arial" panose="020B0604020202020204" pitchFamily="34" charset="0"/>
              </a:rPr>
              <a:t>= -3</a:t>
            </a:r>
            <a:r>
              <a:rPr lang="en-US" sz="2440" i="1" dirty="0">
                <a:latin typeface="Arial" panose="020B0604020202020204" pitchFamily="34" charset="0"/>
                <a:cs typeface="Arial" panose="020B0604020202020204" pitchFamily="34" charset="0"/>
              </a:rPr>
              <a:t>x</a:t>
            </a:r>
            <a:r>
              <a:rPr lang="en-US" sz="2440" dirty="0">
                <a:latin typeface="Arial" panose="020B0604020202020204" pitchFamily="34" charset="0"/>
                <a:cs typeface="Arial" panose="020B0604020202020204" pitchFamily="34" charset="0"/>
              </a:rPr>
              <a:t> - 1. Do not use a table of values.</a:t>
            </a:r>
          </a:p>
          <a:p>
            <a:pPr marL="457200" indent="-457200">
              <a:buClr>
                <a:srgbClr val="C00000"/>
              </a:buClr>
              <a:buFont typeface="+mj-lt"/>
              <a:buAutoNum type="arabicPeriod" startAt="3"/>
            </a:pPr>
            <a:r>
              <a:rPr lang="en-US" sz="2440" dirty="0" smtClean="0">
                <a:latin typeface="Arial" panose="020B0604020202020204" pitchFamily="34" charset="0"/>
                <a:cs typeface="Arial" panose="020B0604020202020204" pitchFamily="34" charset="0"/>
              </a:rPr>
              <a:t>Without </a:t>
            </a:r>
            <a:r>
              <a:rPr lang="en-US" sz="2440" dirty="0">
                <a:latin typeface="Arial" panose="020B0604020202020204" pitchFamily="34" charset="0"/>
                <a:cs typeface="Arial" panose="020B0604020202020204" pitchFamily="34" charset="0"/>
              </a:rPr>
              <a:t>drawing a graph, find the gradient of the line through each pair of </a:t>
            </a:r>
            <a:r>
              <a:rPr lang="en-US" sz="2440" dirty="0" smtClean="0">
                <a:latin typeface="Arial" panose="020B0604020202020204" pitchFamily="34" charset="0"/>
                <a:cs typeface="Arial" panose="020B0604020202020204" pitchFamily="34" charset="0"/>
              </a:rPr>
              <a:t>points: </a:t>
            </a:r>
          </a:p>
          <a:p>
            <a:pPr marL="857250" lvl="1" indent="-400050">
              <a:buClr>
                <a:srgbClr val="C00000"/>
              </a:buClr>
              <a:buFont typeface="+mj-lt"/>
              <a:buAutoNum type="alphaLcPeriod"/>
            </a:pPr>
            <a:r>
              <a:rPr lang="en-US" sz="2440" dirty="0" smtClean="0">
                <a:latin typeface="Arial" panose="020B0604020202020204" pitchFamily="34" charset="0"/>
                <a:cs typeface="Arial" panose="020B0604020202020204" pitchFamily="34" charset="0"/>
              </a:rPr>
              <a:t>G </a:t>
            </a:r>
            <a:r>
              <a:rPr lang="en-US" sz="2440" dirty="0">
                <a:latin typeface="Arial" panose="020B0604020202020204" pitchFamily="34" charset="0"/>
                <a:cs typeface="Arial" panose="020B0604020202020204" pitchFamily="34" charset="0"/>
              </a:rPr>
              <a:t>(-4, 5) and H (4,1) </a:t>
            </a:r>
            <a:endParaRPr lang="en-US" sz="244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pPr>
            <a:r>
              <a:rPr lang="en-US" sz="2440" dirty="0" smtClean="0">
                <a:latin typeface="Arial" panose="020B0604020202020204" pitchFamily="34" charset="0"/>
                <a:cs typeface="Arial" panose="020B0604020202020204" pitchFamily="34" charset="0"/>
              </a:rPr>
              <a:t>P </a:t>
            </a:r>
            <a:r>
              <a:rPr lang="en-US" sz="2440" dirty="0">
                <a:latin typeface="Arial" panose="020B0604020202020204" pitchFamily="34" charset="0"/>
                <a:cs typeface="Arial" panose="020B0604020202020204" pitchFamily="34" charset="0"/>
              </a:rPr>
              <a:t>(1, -4) and Q (4, 5</a:t>
            </a:r>
            <a:r>
              <a:rPr lang="en-US" sz="2440" dirty="0" smtClean="0">
                <a:latin typeface="Arial" panose="020B0604020202020204" pitchFamily="34" charset="0"/>
                <a:cs typeface="Arial" panose="020B0604020202020204" pitchFamily="34" charset="0"/>
              </a:rPr>
              <a:t>)</a:t>
            </a:r>
          </a:p>
          <a:p>
            <a:pPr marL="457200" indent="-457200">
              <a:buClr>
                <a:srgbClr val="C00000"/>
              </a:buClr>
              <a:buFont typeface="+mj-lt"/>
              <a:buAutoNum type="arabicPeriod" startAt="7"/>
            </a:pPr>
            <a:r>
              <a:rPr lang="en-US" sz="2440" b="1" dirty="0" smtClean="0">
                <a:solidFill>
                  <a:srgbClr val="C00000"/>
                </a:solidFill>
                <a:latin typeface="Arial" panose="020B0604020202020204" pitchFamily="34" charset="0"/>
                <a:cs typeface="Arial" panose="020B0604020202020204" pitchFamily="34" charset="0"/>
              </a:rPr>
              <a:t>Reasoning</a:t>
            </a:r>
            <a:r>
              <a:rPr lang="en-US" sz="2440" dirty="0" smtClean="0">
                <a:solidFill>
                  <a:srgbClr val="C00000"/>
                </a:solidFill>
                <a:latin typeface="Arial" panose="020B0604020202020204" pitchFamily="34" charset="0"/>
                <a:cs typeface="Arial" panose="020B0604020202020204" pitchFamily="34" charset="0"/>
              </a:rPr>
              <a:t> </a:t>
            </a:r>
            <a:r>
              <a:rPr lang="en-US" sz="2440" dirty="0" smtClean="0">
                <a:latin typeface="Arial" panose="020B0604020202020204" pitchFamily="34" charset="0"/>
                <a:cs typeface="Arial" panose="020B0604020202020204" pitchFamily="34" charset="0"/>
              </a:rPr>
              <a:t>J </a:t>
            </a:r>
            <a:r>
              <a:rPr lang="en-US" sz="2440" dirty="0">
                <a:latin typeface="Arial" panose="020B0604020202020204" pitchFamily="34" charset="0"/>
                <a:cs typeface="Arial" panose="020B0604020202020204" pitchFamily="34" charset="0"/>
              </a:rPr>
              <a:t>is the point (2, -5) and K is the point (-3, -1). Work out</a:t>
            </a:r>
          </a:p>
          <a:p>
            <a:pPr marL="857250" lvl="1" indent="-400050">
              <a:buClr>
                <a:srgbClr val="C00000"/>
              </a:buClr>
              <a:buFont typeface="+mj-lt"/>
              <a:buAutoNum type="alphaLcPeriod"/>
            </a:pPr>
            <a:r>
              <a:rPr lang="en-US" sz="2440" dirty="0" smtClean="0">
                <a:latin typeface="Arial" panose="020B0604020202020204" pitchFamily="34" charset="0"/>
                <a:cs typeface="Arial" panose="020B0604020202020204" pitchFamily="34" charset="0"/>
              </a:rPr>
              <a:t>the </a:t>
            </a:r>
            <a:r>
              <a:rPr lang="en-US" sz="2440" dirty="0">
                <a:latin typeface="Arial" panose="020B0604020202020204" pitchFamily="34" charset="0"/>
                <a:cs typeface="Arial" panose="020B0604020202020204" pitchFamily="34" charset="0"/>
              </a:rPr>
              <a:t>midpoint of the line segment JK </a:t>
            </a:r>
            <a:endParaRPr lang="en-US" sz="244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pPr>
            <a:r>
              <a:rPr lang="en-US" sz="2440" dirty="0" smtClean="0">
                <a:latin typeface="Arial" panose="020B0604020202020204" pitchFamily="34" charset="0"/>
                <a:cs typeface="Arial" panose="020B0604020202020204" pitchFamily="34" charset="0"/>
              </a:rPr>
              <a:t>the </a:t>
            </a:r>
            <a:r>
              <a:rPr lang="en-US" sz="2440" dirty="0">
                <a:latin typeface="Arial" panose="020B0604020202020204" pitchFamily="34" charset="0"/>
                <a:cs typeface="Arial" panose="020B0604020202020204" pitchFamily="34" charset="0"/>
              </a:rPr>
              <a:t>length of the line segment</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2304296"/>
            <a:ext cx="548640" cy="548640"/>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132792146"/>
      </p:ext>
    </p:extLst>
  </p:cSld>
  <p:clrMapOvr>
    <a:masterClrMapping/>
  </p:clrMapOvr>
  <p:transition advClick="0"/>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a:t>6 – Check up</a:t>
            </a:r>
            <a:endParaRPr lang="en-GB" sz="36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187</a:t>
            </a:r>
            <a:endParaRPr lang="en-GB" sz="1300" b="1" dirty="0">
              <a:latin typeface="Calibri" panose="020F0502020204030204" pitchFamily="34" charset="0"/>
            </a:endParaRPr>
          </a:p>
        </p:txBody>
      </p:sp>
      <p:sp>
        <p:nvSpPr>
          <p:cNvPr id="8" name="Rectangle 7"/>
          <p:cNvSpPr/>
          <p:nvPr/>
        </p:nvSpPr>
        <p:spPr>
          <a:xfrm>
            <a:off x="238559" y="1236816"/>
            <a:ext cx="5269545" cy="5170646"/>
          </a:xfrm>
          <a:prstGeom prst="rect">
            <a:avLst/>
          </a:prstGeom>
        </p:spPr>
        <p:txBody>
          <a:bodyPr wrap="square">
            <a:spAutoFit/>
          </a:bodyPr>
          <a:lstStyle/>
          <a:p>
            <a:pPr marL="400050" indent="-400050">
              <a:buClr>
                <a:srgbClr val="C00000"/>
              </a:buClr>
              <a:buFont typeface="+mj-lt"/>
              <a:buAutoNum type="arabicPeriod" startAt="5"/>
            </a:pPr>
            <a:r>
              <a:rPr lang="en-US" sz="2200" b="1" dirty="0">
                <a:solidFill>
                  <a:srgbClr val="C00000"/>
                </a:solidFill>
                <a:latin typeface="Arial" panose="020B0604020202020204" pitchFamily="34" charset="0"/>
                <a:cs typeface="Arial" panose="020B0604020202020204" pitchFamily="34" charset="0"/>
              </a:rPr>
              <a:t>Reasoning</a:t>
            </a:r>
            <a:r>
              <a:rPr lang="en-US" sz="2200" dirty="0">
                <a:solidFill>
                  <a:srgbClr val="C00000"/>
                </a:solidFill>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Hamzah goes for a bike ride with his friends. The graph shows the five stages of his </a:t>
            </a:r>
            <a:r>
              <a:rPr lang="en-US" sz="2200" dirty="0" smtClean="0">
                <a:latin typeface="Arial" panose="020B0604020202020204" pitchFamily="34" charset="0"/>
                <a:cs typeface="Arial" panose="020B0604020202020204" pitchFamily="34" charset="0"/>
              </a:rPr>
              <a:t>journey</a:t>
            </a:r>
            <a:r>
              <a:rPr lang="en-US" sz="2200" dirty="0">
                <a:latin typeface="Arial" panose="020B0604020202020204" pitchFamily="34" charset="0"/>
                <a:cs typeface="Arial" panose="020B0604020202020204" pitchFamily="34" charset="0"/>
              </a:rPr>
              <a:t>.</a:t>
            </a:r>
          </a:p>
          <a:p>
            <a:pPr marL="742950" lvl="1" indent="-342900">
              <a:buClr>
                <a:srgbClr val="C00000"/>
              </a:buClr>
              <a:buFont typeface="+mj-lt"/>
              <a:buAutoNum type="alphaLcPeriod"/>
            </a:pPr>
            <a:r>
              <a:rPr lang="en-US" sz="2200" dirty="0" smtClean="0">
                <a:latin typeface="Arial" panose="020B0604020202020204" pitchFamily="34" charset="0"/>
                <a:cs typeface="Arial" panose="020B0604020202020204" pitchFamily="34" charset="0"/>
              </a:rPr>
              <a:t>What </a:t>
            </a:r>
            <a:r>
              <a:rPr lang="en-US" sz="2200" dirty="0">
                <a:latin typeface="Arial" panose="020B0604020202020204" pitchFamily="34" charset="0"/>
                <a:cs typeface="Arial" panose="020B0604020202020204" pitchFamily="34" charset="0"/>
              </a:rPr>
              <a:t>is the gradient for the first stage of the bike ride? What does this represent? </a:t>
            </a:r>
            <a:endParaRPr lang="en-US" sz="2200" dirty="0" smtClean="0">
              <a:latin typeface="Arial" panose="020B0604020202020204" pitchFamily="34" charset="0"/>
              <a:cs typeface="Arial" panose="020B0604020202020204" pitchFamily="34" charset="0"/>
            </a:endParaRPr>
          </a:p>
          <a:p>
            <a:pPr marL="742950" lvl="1" indent="-342900">
              <a:buClr>
                <a:srgbClr val="C00000"/>
              </a:buClr>
              <a:buFont typeface="+mj-lt"/>
              <a:buAutoNum type="alphaLcPeriod"/>
            </a:pPr>
            <a:r>
              <a:rPr lang="en-US" sz="2200" dirty="0" smtClean="0">
                <a:latin typeface="Arial" panose="020B0604020202020204" pitchFamily="34" charset="0"/>
                <a:cs typeface="Arial" panose="020B0604020202020204" pitchFamily="34" charset="0"/>
              </a:rPr>
              <a:t>Work </a:t>
            </a:r>
            <a:r>
              <a:rPr lang="en-US" sz="2200" dirty="0">
                <a:latin typeface="Arial" panose="020B0604020202020204" pitchFamily="34" charset="0"/>
                <a:cs typeface="Arial" panose="020B0604020202020204" pitchFamily="34" charset="0"/>
              </a:rPr>
              <a:t>out </a:t>
            </a:r>
            <a:r>
              <a:rPr lang="en-US" sz="2200" dirty="0" err="1">
                <a:latin typeface="Arial" panose="020B0604020202020204" pitchFamily="34" charset="0"/>
                <a:cs typeface="Arial" panose="020B0604020202020204" pitchFamily="34" charset="0"/>
              </a:rPr>
              <a:t>Hamzah's</a:t>
            </a:r>
            <a:r>
              <a:rPr lang="en-US" sz="2200" dirty="0">
                <a:latin typeface="Arial" panose="020B0604020202020204" pitchFamily="34" charset="0"/>
                <a:cs typeface="Arial" panose="020B0604020202020204" pitchFamily="34" charset="0"/>
              </a:rPr>
              <a:t> average speed for the whole journey, including any stops, </a:t>
            </a:r>
            <a:endParaRPr lang="en-US" sz="2200" dirty="0" smtClean="0">
              <a:latin typeface="Arial" panose="020B0604020202020204" pitchFamily="34" charset="0"/>
              <a:cs typeface="Arial" panose="020B0604020202020204" pitchFamily="34" charset="0"/>
            </a:endParaRPr>
          </a:p>
          <a:p>
            <a:pPr marL="742950" lvl="1" indent="-342900">
              <a:buClr>
                <a:srgbClr val="C00000"/>
              </a:buClr>
              <a:buFont typeface="+mj-lt"/>
              <a:buAutoNum type="alphaLcPeriod"/>
            </a:pPr>
            <a:r>
              <a:rPr lang="en-US" sz="2200" dirty="0" smtClean="0">
                <a:latin typeface="Arial" panose="020B0604020202020204" pitchFamily="34" charset="0"/>
                <a:cs typeface="Arial" panose="020B0604020202020204" pitchFamily="34" charset="0"/>
              </a:rPr>
              <a:t>On </a:t>
            </a:r>
            <a:r>
              <a:rPr lang="en-US" sz="2200" dirty="0">
                <a:latin typeface="Arial" panose="020B0604020202020204" pitchFamily="34" charset="0"/>
                <a:cs typeface="Arial" panose="020B0604020202020204" pitchFamily="34" charset="0"/>
              </a:rPr>
              <a:t>which stage of the </a:t>
            </a:r>
            <a:r>
              <a:rPr lang="en-US" sz="2200" dirty="0" smtClean="0">
                <a:latin typeface="Arial" panose="020B0604020202020204" pitchFamily="34" charset="0"/>
                <a:cs typeface="Arial" panose="020B0604020202020204" pitchFamily="34" charset="0"/>
              </a:rPr>
              <a:t>journey </a:t>
            </a:r>
            <a:r>
              <a:rPr lang="en-US" sz="2200" dirty="0">
                <a:latin typeface="Arial" panose="020B0604020202020204" pitchFamily="34" charset="0"/>
                <a:cs typeface="Arial" panose="020B0604020202020204" pitchFamily="34" charset="0"/>
              </a:rPr>
              <a:t>was he travelling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fastest</a:t>
            </a:r>
            <a:r>
              <a:rPr lang="en-US" sz="2200" dirty="0">
                <a:latin typeface="Arial" panose="020B0604020202020204" pitchFamily="34" charset="0"/>
                <a:cs typeface="Arial" panose="020B0604020202020204" pitchFamily="34" charset="0"/>
              </a:rPr>
              <a:t>?</a:t>
            </a:r>
          </a:p>
          <a:p>
            <a:pPr marL="800100" lvl="1" indent="-400050">
              <a:buClr>
                <a:srgbClr val="C00000"/>
              </a:buClr>
              <a:buFont typeface="+mj-lt"/>
              <a:buAutoNum type="alphaLcPeriod"/>
            </a:pPr>
            <a:r>
              <a:rPr lang="en-US" sz="2200" dirty="0" smtClean="0">
                <a:latin typeface="Arial" panose="020B0604020202020204" pitchFamily="34" charset="0"/>
                <a:cs typeface="Arial" panose="020B0604020202020204" pitchFamily="34" charset="0"/>
              </a:rPr>
              <a:t>Work </a:t>
            </a:r>
            <a:r>
              <a:rPr lang="en-US" sz="2200" dirty="0">
                <a:latin typeface="Arial" panose="020B0604020202020204" pitchFamily="34" charset="0"/>
                <a:cs typeface="Arial" panose="020B0604020202020204" pitchFamily="34" charset="0"/>
              </a:rPr>
              <a:t>out his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speed </a:t>
            </a:r>
            <a:r>
              <a:rPr lang="en-US" sz="2200" dirty="0">
                <a:latin typeface="Arial" panose="020B0604020202020204" pitchFamily="34" charset="0"/>
                <a:cs typeface="Arial" panose="020B0604020202020204" pitchFamily="34" charset="0"/>
              </a:rPr>
              <a:t>for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that </a:t>
            </a:r>
            <a:r>
              <a:rPr lang="en-US" sz="2200" dirty="0">
                <a:latin typeface="Arial" panose="020B0604020202020204" pitchFamily="34" charset="0"/>
                <a:cs typeface="Arial" panose="020B0604020202020204" pitchFamily="34" charset="0"/>
              </a:rPr>
              <a:t>stage.</a:t>
            </a: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63078" y="4668415"/>
            <a:ext cx="2745026" cy="1928937"/>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3298504137"/>
      </p:ext>
    </p:extLst>
  </p:cSld>
  <p:clrMapOvr>
    <a:masterClrMapping/>
  </p:clrMapOvr>
  <p:transition advClick="0"/>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a:t>6 – Check up</a:t>
            </a:r>
            <a:endParaRPr lang="en-GB" sz="36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187</a:t>
            </a:r>
            <a:endParaRPr lang="en-GB" sz="1300" b="1" dirty="0">
              <a:latin typeface="Calibri" panose="020F0502020204030204" pitchFamily="34" charset="0"/>
            </a:endParaRPr>
          </a:p>
        </p:txBody>
      </p:sp>
      <p:sp>
        <p:nvSpPr>
          <p:cNvPr id="8" name="Rectangle 7"/>
          <p:cNvSpPr/>
          <p:nvPr/>
        </p:nvSpPr>
        <p:spPr>
          <a:xfrm>
            <a:off x="238559" y="1236816"/>
            <a:ext cx="5269545" cy="4493538"/>
          </a:xfrm>
          <a:prstGeom prst="rect">
            <a:avLst/>
          </a:prstGeom>
        </p:spPr>
        <p:txBody>
          <a:bodyPr wrap="square">
            <a:spAutoFit/>
          </a:bodyPr>
          <a:lstStyle/>
          <a:p>
            <a:pPr marL="400050" indent="-400050">
              <a:buClr>
                <a:srgbClr val="C00000"/>
              </a:buClr>
              <a:buFont typeface="+mj-lt"/>
              <a:buAutoNum type="arabicPeriod" startAt="6"/>
            </a:pPr>
            <a:r>
              <a:rPr lang="en-US" sz="2200" b="1" dirty="0">
                <a:solidFill>
                  <a:srgbClr val="C00000"/>
                </a:solidFill>
                <a:latin typeface="Arial" panose="020B0604020202020204" pitchFamily="34" charset="0"/>
                <a:cs typeface="Arial" panose="020B0604020202020204" pitchFamily="34" charset="0"/>
              </a:rPr>
              <a:t>Reasoning</a:t>
            </a:r>
            <a:r>
              <a:rPr lang="en-US" sz="2200" dirty="0">
                <a:solidFill>
                  <a:srgbClr val="C00000"/>
                </a:solidFill>
                <a:latin typeface="Arial" panose="020B0604020202020204" pitchFamily="34" charset="0"/>
                <a:cs typeface="Arial" panose="020B0604020202020204" pitchFamily="34" charset="0"/>
              </a:rPr>
              <a:t> </a:t>
            </a:r>
            <a:r>
              <a:rPr lang="en-US" sz="2200" dirty="0" smtClean="0">
                <a:solidFill>
                  <a:srgbClr val="C00000"/>
                </a:solidFill>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Annie </a:t>
            </a:r>
            <a:r>
              <a:rPr lang="en-US" sz="2200" dirty="0">
                <a:latin typeface="Arial" panose="020B0604020202020204" pitchFamily="34" charset="0"/>
                <a:cs typeface="Arial" panose="020B0604020202020204" pitchFamily="34" charset="0"/>
              </a:rPr>
              <a:t>buys some cakes from the </a:t>
            </a:r>
            <a:r>
              <a:rPr lang="en-US" sz="2200" dirty="0" err="1">
                <a:latin typeface="Arial" panose="020B0604020202020204" pitchFamily="34" charset="0"/>
                <a:cs typeface="Arial" panose="020B0604020202020204" pitchFamily="34" charset="0"/>
              </a:rPr>
              <a:t>Kupkake</a:t>
            </a:r>
            <a:r>
              <a:rPr lang="en-US" sz="2200" dirty="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Faktory</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There </a:t>
            </a:r>
            <a:r>
              <a:rPr lang="en-US" sz="2200" dirty="0">
                <a:latin typeface="Arial" panose="020B0604020202020204" pitchFamily="34" charset="0"/>
                <a:cs typeface="Arial" panose="020B0604020202020204" pitchFamily="34" charset="0"/>
              </a:rPr>
              <a:t>is a minimum order of three cupcakes. Then there is a fixed price for each cupcake. The graph shows the price structure, </a:t>
            </a:r>
            <a:endParaRPr lang="en-US" sz="2200" dirty="0" smtClean="0">
              <a:latin typeface="Arial" panose="020B0604020202020204" pitchFamily="34" charset="0"/>
              <a:cs typeface="Arial" panose="020B0604020202020204" pitchFamily="34" charset="0"/>
            </a:endParaRPr>
          </a:p>
          <a:p>
            <a:pPr marL="742950" lvl="1" indent="-342900">
              <a:buClr>
                <a:srgbClr val="C00000"/>
              </a:buClr>
              <a:buFont typeface="+mj-lt"/>
              <a:buAutoNum type="alphaLcPeriod"/>
            </a:pPr>
            <a:r>
              <a:rPr lang="en-US" sz="2200" dirty="0" smtClean="0">
                <a:latin typeface="Arial" panose="020B0604020202020204" pitchFamily="34" charset="0"/>
                <a:cs typeface="Arial" panose="020B0604020202020204" pitchFamily="34" charset="0"/>
              </a:rPr>
              <a:t>What </a:t>
            </a:r>
            <a:r>
              <a:rPr lang="en-US" sz="2200" dirty="0">
                <a:latin typeface="Arial" panose="020B0604020202020204" pitchFamily="34" charset="0"/>
                <a:cs typeface="Arial" panose="020B0604020202020204" pitchFamily="34" charset="0"/>
              </a:rPr>
              <a:t>does the gradient tell you? </a:t>
            </a:r>
            <a:endParaRPr lang="en-US" sz="2200" dirty="0" smtClean="0">
              <a:latin typeface="Arial" panose="020B0604020202020204" pitchFamily="34" charset="0"/>
              <a:cs typeface="Arial" panose="020B0604020202020204" pitchFamily="34" charset="0"/>
            </a:endParaRPr>
          </a:p>
          <a:p>
            <a:pPr marL="742950" lvl="1" indent="-342900">
              <a:buClr>
                <a:srgbClr val="C00000"/>
              </a:buClr>
              <a:buFont typeface="+mj-lt"/>
              <a:buAutoNum type="alphaLcPeriod"/>
            </a:pPr>
            <a:r>
              <a:rPr lang="en-US" sz="2200" dirty="0" smtClean="0">
                <a:latin typeface="Arial" panose="020B0604020202020204" pitchFamily="34" charset="0"/>
                <a:cs typeface="Arial" panose="020B0604020202020204" pitchFamily="34" charset="0"/>
              </a:rPr>
              <a:t>What </a:t>
            </a:r>
            <a:r>
              <a:rPr lang="en-US" sz="2200" dirty="0">
                <a:latin typeface="Arial" panose="020B0604020202020204" pitchFamily="34" charset="0"/>
                <a:cs typeface="Arial" panose="020B0604020202020204" pitchFamily="34" charset="0"/>
              </a:rPr>
              <a:t>does the </a:t>
            </a: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-intercept </a:t>
            </a:r>
            <a:r>
              <a:rPr lang="en-US" sz="2200" dirty="0">
                <a:latin typeface="Arial" panose="020B0604020202020204" pitchFamily="34" charset="0"/>
                <a:cs typeface="Arial" panose="020B0604020202020204" pitchFamily="34" charset="0"/>
              </a:rPr>
              <a:t>tell you? </a:t>
            </a:r>
            <a:endParaRPr lang="en-US" sz="2200" dirty="0" smtClean="0">
              <a:latin typeface="Arial" panose="020B0604020202020204" pitchFamily="34" charset="0"/>
              <a:cs typeface="Arial" panose="020B0604020202020204" pitchFamily="34" charset="0"/>
            </a:endParaRPr>
          </a:p>
          <a:p>
            <a:pPr marL="742950" lvl="1" indent="-342900">
              <a:buClr>
                <a:srgbClr val="C00000"/>
              </a:buClr>
              <a:buFont typeface="+mj-lt"/>
              <a:buAutoNum type="alphaLcPeriod"/>
            </a:pPr>
            <a:r>
              <a:rPr lang="en-US" sz="2200" dirty="0" smtClean="0">
                <a:latin typeface="Arial" panose="020B0604020202020204" pitchFamily="34" charset="0"/>
                <a:cs typeface="Arial" panose="020B0604020202020204" pitchFamily="34" charset="0"/>
              </a:rPr>
              <a:t>Are </a:t>
            </a:r>
            <a:r>
              <a:rPr lang="en-US" sz="2200" dirty="0">
                <a:latin typeface="Arial" panose="020B0604020202020204" pitchFamily="34" charset="0"/>
                <a:cs typeface="Arial" panose="020B0604020202020204" pitchFamily="34" charset="0"/>
              </a:rPr>
              <a:t>x and y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in </a:t>
            </a:r>
            <a:r>
              <a:rPr lang="en-US" sz="2200" dirty="0">
                <a:latin typeface="Arial" panose="020B0604020202020204" pitchFamily="34" charset="0"/>
                <a:cs typeface="Arial" panose="020B0604020202020204" pitchFamily="34" charset="0"/>
              </a:rPr>
              <a:t>direct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proportion?</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Explain </a:t>
            </a:r>
            <a:r>
              <a:rPr lang="en-US" sz="2200" dirty="0">
                <a:latin typeface="Arial" panose="020B0604020202020204" pitchFamily="34" charset="0"/>
                <a:cs typeface="Arial" panose="020B0604020202020204" pitchFamily="34" charset="0"/>
              </a:rPr>
              <a:t>your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answer</a:t>
            </a:r>
            <a:r>
              <a:rPr lang="en-US" sz="2200" dirty="0">
                <a:latin typeface="Arial" panose="020B0604020202020204" pitchFamily="34" charset="0"/>
                <a:cs typeface="Arial" panose="020B0604020202020204" pitchFamily="34" charset="0"/>
              </a:rPr>
              <a:t>.</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99793" y="4267768"/>
            <a:ext cx="2809428" cy="2257576"/>
          </a:xfrm>
          <a:prstGeom prst="rect">
            <a:avLst/>
          </a:prstGeom>
        </p:spPr>
      </p:pic>
    </p:spTree>
    <p:extLst>
      <p:ext uri="{BB962C8B-B14F-4D97-AF65-F5344CB8AC3E}">
        <p14:creationId xmlns:p14="http://schemas.microsoft.com/office/powerpoint/2010/main" val="817929113"/>
      </p:ext>
    </p:extLst>
  </p:cSld>
  <p:clrMapOvr>
    <a:masterClrMapping/>
  </p:clrMapOvr>
  <p:transition advClick="0"/>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a:t>6 – Check up</a:t>
            </a:r>
            <a:endParaRPr lang="en-GB" sz="36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187</a:t>
            </a:r>
            <a:endParaRPr lang="en-GB" sz="1300" b="1" dirty="0">
              <a:latin typeface="Calibri" panose="020F0502020204030204" pitchFamily="34" charset="0"/>
            </a:endParaRPr>
          </a:p>
        </p:txBody>
      </p:sp>
      <p:sp>
        <p:nvSpPr>
          <p:cNvPr id="8" name="Rectangle 7"/>
          <p:cNvSpPr/>
          <p:nvPr/>
        </p:nvSpPr>
        <p:spPr>
          <a:xfrm>
            <a:off x="238559" y="1236816"/>
            <a:ext cx="5269545" cy="4401205"/>
          </a:xfrm>
          <a:prstGeom prst="rect">
            <a:avLst/>
          </a:prstGeom>
        </p:spPr>
        <p:txBody>
          <a:bodyPr wrap="square">
            <a:spAutoFit/>
          </a:bodyPr>
          <a:lstStyle/>
          <a:p>
            <a:pPr marL="457200" indent="-457200">
              <a:buClr>
                <a:srgbClr val="C00000"/>
              </a:buClr>
              <a:buFont typeface="+mj-lt"/>
              <a:buAutoNum type="arabicPeriod" startAt="8"/>
            </a:pPr>
            <a:r>
              <a:rPr lang="en-US" sz="2800" b="1" dirty="0">
                <a:solidFill>
                  <a:srgbClr val="C00000"/>
                </a:solidFill>
                <a:latin typeface="Arial" panose="020B0604020202020204" pitchFamily="34" charset="0"/>
                <a:cs typeface="Arial" panose="020B0604020202020204" pitchFamily="34" charset="0"/>
              </a:rPr>
              <a:t>Reasoning</a:t>
            </a:r>
            <a:r>
              <a:rPr lang="en-US" sz="2800" dirty="0">
                <a:solidFill>
                  <a:srgbClr val="C00000"/>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The equation of a line is </a:t>
            </a:r>
            <a:r>
              <a:rPr lang="en-US" sz="2800" i="1" dirty="0">
                <a:latin typeface="Arial" panose="020B0604020202020204" pitchFamily="34" charset="0"/>
                <a:cs typeface="Arial" panose="020B0604020202020204" pitchFamily="34" charset="0"/>
              </a:rPr>
              <a:t>y</a:t>
            </a:r>
            <a:r>
              <a:rPr lang="en-US" sz="2800" dirty="0">
                <a:latin typeface="Arial" panose="020B0604020202020204" pitchFamily="34" charset="0"/>
                <a:cs typeface="Arial" panose="020B0604020202020204" pitchFamily="34" charset="0"/>
              </a:rPr>
              <a:t> = 3</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+ 1. Work out</a:t>
            </a:r>
          </a:p>
          <a:p>
            <a:pPr marL="914400" lvl="1" indent="-457200">
              <a:buClr>
                <a:srgbClr val="C00000"/>
              </a:buClr>
              <a:buFont typeface="+mj-lt"/>
              <a:buAutoNum type="alphaLcPeriod"/>
            </a:pPr>
            <a:r>
              <a:rPr lang="en-US" sz="2800" dirty="0" smtClean="0">
                <a:latin typeface="Arial" panose="020B0604020202020204" pitchFamily="34" charset="0"/>
                <a:cs typeface="Arial" panose="020B0604020202020204" pitchFamily="34" charset="0"/>
              </a:rPr>
              <a:t>the </a:t>
            </a:r>
            <a:r>
              <a:rPr lang="en-US" sz="2800" dirty="0">
                <a:latin typeface="Arial" panose="020B0604020202020204" pitchFamily="34" charset="0"/>
                <a:cs typeface="Arial" panose="020B0604020202020204" pitchFamily="34" charset="0"/>
              </a:rPr>
              <a:t>equation of a line parallel to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i="1" dirty="0" smtClean="0">
                <a:latin typeface="Arial" panose="020B0604020202020204" pitchFamily="34" charset="0"/>
                <a:cs typeface="Arial" panose="020B0604020202020204" pitchFamily="34" charset="0"/>
              </a:rPr>
              <a:t>y</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3</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+ 1 which goes through the point (2, -7). </a:t>
            </a:r>
            <a:endParaRPr lang="en-US" sz="28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pPr>
            <a:r>
              <a:rPr lang="en-US" sz="2800" dirty="0" smtClean="0">
                <a:latin typeface="Arial" panose="020B0604020202020204" pitchFamily="34" charset="0"/>
                <a:cs typeface="Arial" panose="020B0604020202020204" pitchFamily="34" charset="0"/>
              </a:rPr>
              <a:t>the </a:t>
            </a:r>
            <a:r>
              <a:rPr lang="en-US" sz="2800" dirty="0">
                <a:latin typeface="Arial" panose="020B0604020202020204" pitchFamily="34" charset="0"/>
                <a:cs typeface="Arial" panose="020B0604020202020204" pitchFamily="34" charset="0"/>
              </a:rPr>
              <a:t>equation of any line perpendicular to </a:t>
            </a:r>
            <a:r>
              <a:rPr lang="en-US" sz="2800" i="1" dirty="0">
                <a:latin typeface="Arial" panose="020B0604020202020204" pitchFamily="34" charset="0"/>
                <a:cs typeface="Arial" panose="020B0604020202020204" pitchFamily="34" charset="0"/>
              </a:rPr>
              <a:t>y</a:t>
            </a:r>
            <a:r>
              <a:rPr lang="en-US" sz="2800" dirty="0">
                <a:latin typeface="Arial" panose="020B0604020202020204" pitchFamily="34" charset="0"/>
                <a:cs typeface="Arial" panose="020B0604020202020204" pitchFamily="34" charset="0"/>
              </a:rPr>
              <a:t> = 3</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+ 1 that does not share its </a:t>
            </a:r>
            <a:r>
              <a:rPr lang="en-US" sz="2800" i="1" dirty="0" smtClean="0">
                <a:latin typeface="Arial" panose="020B0604020202020204" pitchFamily="34" charset="0"/>
                <a:cs typeface="Arial" panose="020B0604020202020204" pitchFamily="34" charset="0"/>
              </a:rPr>
              <a:t>y</a:t>
            </a:r>
            <a:r>
              <a:rPr lang="en-US" sz="2800" dirty="0" smtClean="0">
                <a:latin typeface="Arial" panose="020B0604020202020204" pitchFamily="34" charset="0"/>
                <a:cs typeface="Arial" panose="020B0604020202020204" pitchFamily="34" charset="0"/>
              </a:rPr>
              <a:t>-intercept</a:t>
            </a:r>
            <a:r>
              <a:rPr lang="en-US" sz="2800" dirty="0">
                <a:latin typeface="Arial" panose="020B0604020202020204" pitchFamily="34" charset="0"/>
                <a:cs typeface="Arial" panose="020B0604020202020204" pitchFamily="34" charset="0"/>
              </a:rPr>
              <a:t>.</a:t>
            </a:r>
          </a:p>
        </p:txBody>
      </p:sp>
      <p:sp>
        <p:nvSpPr>
          <p:cNvPr id="7" name="Rectangle 6"/>
          <p:cNvSpPr/>
          <p:nvPr/>
        </p:nvSpPr>
        <p:spPr>
          <a:xfrm flipH="1">
            <a:off x="179512" y="5733256"/>
            <a:ext cx="5268821" cy="830997"/>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i="1" dirty="0" err="1" smtClean="0">
                <a:solidFill>
                  <a:srgbClr val="C00000"/>
                </a:solidFill>
                <a:latin typeface="Arial" panose="020B0604020202020204" pitchFamily="34" charset="0"/>
                <a:cs typeface="Arial" panose="020B0604020202020204" pitchFamily="34" charset="0"/>
              </a:rPr>
              <a:t>Active</a:t>
            </a:r>
            <a:r>
              <a:rPr lang="en-US" sz="2400" b="1" dirty="0" err="1" smtClean="0">
                <a:solidFill>
                  <a:srgbClr val="C00000"/>
                </a:solidFill>
                <a:latin typeface="Arial" panose="020B0604020202020204" pitchFamily="34" charset="0"/>
                <a:cs typeface="Arial" panose="020B0604020202020204" pitchFamily="34" charset="0"/>
              </a:rPr>
              <a:t>Learn</a:t>
            </a:r>
            <a:r>
              <a:rPr lang="en-US" sz="2400" b="1" dirty="0" smtClean="0">
                <a:solidFill>
                  <a:srgbClr val="C00000"/>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 Homework, practice and support: Higher 6 Check up</a:t>
            </a: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37090"/>
          </a:xfrm>
          <a:prstGeom prst="rect">
            <a:avLst/>
          </a:prstGeom>
        </p:spPr>
      </p:pic>
    </p:spTree>
    <p:extLst>
      <p:ext uri="{BB962C8B-B14F-4D97-AF65-F5344CB8AC3E}">
        <p14:creationId xmlns:p14="http://schemas.microsoft.com/office/powerpoint/2010/main" val="1994696218"/>
      </p:ext>
    </p:extLst>
  </p:cSld>
  <p:clrMapOvr>
    <a:masterClrMapping/>
  </p:clrMapOvr>
  <p:transition advClick="0"/>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a:t>6 – Check up</a:t>
            </a:r>
            <a:endParaRPr lang="en-GB" sz="36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188</a:t>
            </a:r>
            <a:endParaRPr lang="en-GB" sz="13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8" name="Rectangle 7"/>
              <p:cNvSpPr/>
              <p:nvPr/>
            </p:nvSpPr>
            <p:spPr>
              <a:xfrm>
                <a:off x="179512" y="1124744"/>
                <a:ext cx="8697996" cy="2827056"/>
              </a:xfrm>
              <a:prstGeom prst="rect">
                <a:avLst/>
              </a:prstGeom>
            </p:spPr>
            <p:txBody>
              <a:bodyPr wrap="square">
                <a:spAutoFit/>
              </a:bodyPr>
              <a:lstStyle/>
              <a:p>
                <a:pPr marL="514350" indent="-514350">
                  <a:buClr>
                    <a:srgbClr val="C00000"/>
                  </a:buClr>
                  <a:buFont typeface="+mj-lt"/>
                  <a:buAutoNum type="arabicPeriod" startAt="9"/>
                </a:pPr>
                <a:r>
                  <a:rPr lang="en-US" sz="2600" b="1" dirty="0" smtClean="0">
                    <a:solidFill>
                      <a:srgbClr val="C00000"/>
                    </a:solidFill>
                    <a:latin typeface="Arial" panose="020B0604020202020204" pitchFamily="34" charset="0"/>
                    <a:cs typeface="Arial" panose="020B0604020202020204" pitchFamily="34" charset="0"/>
                  </a:rPr>
                  <a:t>Reasoning</a:t>
                </a:r>
                <a:r>
                  <a:rPr lang="en-US" sz="2600" dirty="0">
                    <a:solidFill>
                      <a:srgbClr val="C00000"/>
                    </a:solidFill>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Match </a:t>
                </a:r>
                <a:r>
                  <a:rPr lang="en-US" sz="2600" dirty="0">
                    <a:latin typeface="Arial" panose="020B0604020202020204" pitchFamily="34" charset="0"/>
                    <a:cs typeface="Arial" panose="020B0604020202020204" pitchFamily="34" charset="0"/>
                  </a:rPr>
                  <a:t>each equation to one of the </a:t>
                </a:r>
                <a:r>
                  <a:rPr lang="en-US" sz="2600" dirty="0" smtClean="0">
                    <a:latin typeface="Arial" panose="020B0604020202020204" pitchFamily="34" charset="0"/>
                    <a:cs typeface="Arial" panose="020B0604020202020204" pitchFamily="34" charset="0"/>
                  </a:rPr>
                  <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graphs below.</a:t>
                </a:r>
              </a:p>
              <a:p>
                <a:pPr marL="971550" lvl="1" indent="-514350">
                  <a:buClr>
                    <a:srgbClr val="C00000"/>
                  </a:buClr>
                  <a:buFont typeface="+mj-lt"/>
                  <a:buAutoNum type="alphaLcPeriod"/>
                </a:pPr>
                <a:r>
                  <a:rPr lang="en-US" sz="2600" i="1" dirty="0" smtClean="0">
                    <a:latin typeface="Arial" panose="020B0604020202020204" pitchFamily="34" charset="0"/>
                    <a:cs typeface="Arial" panose="020B0604020202020204" pitchFamily="34" charset="0"/>
                  </a:rPr>
                  <a:t>y = x</a:t>
                </a:r>
                <a:r>
                  <a:rPr lang="en-US" sz="2600" i="1" baseline="30000" dirty="0" smtClean="0">
                    <a:latin typeface="Arial" panose="020B0604020202020204" pitchFamily="34" charset="0"/>
                    <a:cs typeface="Arial" panose="020B0604020202020204" pitchFamily="34" charset="0"/>
                  </a:rPr>
                  <a:t>2</a:t>
                </a:r>
                <a:r>
                  <a:rPr lang="en-US" sz="2600" i="1" dirty="0" smtClean="0">
                    <a:latin typeface="Arial" panose="020B0604020202020204" pitchFamily="34" charset="0"/>
                    <a:cs typeface="Arial" panose="020B0604020202020204" pitchFamily="34" charset="0"/>
                  </a:rPr>
                  <a:t>		</a:t>
                </a:r>
                <a:r>
                  <a:rPr lang="en-US" sz="2600" dirty="0" smtClean="0">
                    <a:solidFill>
                      <a:srgbClr val="C00000"/>
                    </a:solidFill>
                    <a:latin typeface="Arial" panose="020B0604020202020204" pitchFamily="34" charset="0"/>
                    <a:cs typeface="Arial" panose="020B0604020202020204" pitchFamily="34" charset="0"/>
                  </a:rPr>
                  <a:t>b.</a:t>
                </a:r>
                <a:r>
                  <a:rPr lang="en-US" sz="2600" i="1" dirty="0" smtClean="0">
                    <a:latin typeface="Arial" panose="020B0604020202020204" pitchFamily="34" charset="0"/>
                    <a:cs typeface="Arial" panose="020B0604020202020204" pitchFamily="34" charset="0"/>
                  </a:rPr>
                  <a:t> y = </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1</m:t>
                        </m:r>
                      </m:num>
                      <m:den>
                        <m:r>
                          <a:rPr lang="en-US" sz="2600" b="0" i="1" smtClean="0">
                            <a:latin typeface="Cambria Math" panose="02040503050406030204" pitchFamily="18" charset="0"/>
                            <a:cs typeface="Arial" panose="020B0604020202020204" pitchFamily="34" charset="0"/>
                          </a:rPr>
                          <m:t>𝑥</m:t>
                        </m:r>
                      </m:den>
                    </m:f>
                  </m:oMath>
                </a14:m>
                <a:r>
                  <a:rPr lang="en-US" sz="2600" i="1" dirty="0" smtClean="0">
                    <a:latin typeface="Arial" panose="020B0604020202020204" pitchFamily="34" charset="0"/>
                    <a:cs typeface="Arial" panose="020B0604020202020204" pitchFamily="34" charset="0"/>
                  </a:rPr>
                  <a:t>	</a:t>
                </a:r>
                <a:r>
                  <a:rPr lang="en-US" sz="2600" dirty="0" smtClean="0">
                    <a:solidFill>
                      <a:srgbClr val="C00000"/>
                    </a:solidFill>
                    <a:latin typeface="Arial" panose="020B0604020202020204" pitchFamily="34" charset="0"/>
                    <a:cs typeface="Arial" panose="020B0604020202020204" pitchFamily="34" charset="0"/>
                  </a:rPr>
                  <a:t>c.</a:t>
                </a:r>
                <a:r>
                  <a:rPr lang="en-US" sz="2600" i="1" dirty="0" smtClean="0">
                    <a:latin typeface="Arial" panose="020B0604020202020204" pitchFamily="34" charset="0"/>
                    <a:cs typeface="Arial" panose="020B0604020202020204" pitchFamily="34" charset="0"/>
                  </a:rPr>
                  <a:t>  y = -x</a:t>
                </a:r>
                <a:r>
                  <a:rPr lang="en-US" sz="2600" i="1" baseline="30000" dirty="0" smtClean="0">
                    <a:latin typeface="Arial" panose="020B0604020202020204" pitchFamily="34" charset="0"/>
                    <a:cs typeface="Arial" panose="020B0604020202020204" pitchFamily="34" charset="0"/>
                  </a:rPr>
                  <a:t>2</a:t>
                </a:r>
                <a:r>
                  <a:rPr lang="en-US" sz="2600" i="1" dirty="0">
                    <a:latin typeface="Arial" panose="020B0604020202020204" pitchFamily="34" charset="0"/>
                    <a:cs typeface="Arial" panose="020B0604020202020204" pitchFamily="34" charset="0"/>
                  </a:rPr>
                  <a:t>	</a:t>
                </a:r>
                <a:r>
                  <a:rPr lang="en-US" sz="2600" dirty="0" smtClean="0">
                    <a:solidFill>
                      <a:srgbClr val="C00000"/>
                    </a:solidFill>
                    <a:latin typeface="Arial" panose="020B0604020202020204" pitchFamily="34" charset="0"/>
                    <a:cs typeface="Arial" panose="020B0604020202020204" pitchFamily="34" charset="0"/>
                  </a:rPr>
                  <a:t>d.</a:t>
                </a:r>
                <a:r>
                  <a:rPr lang="en-US" sz="2600" i="1" dirty="0" smtClean="0">
                    <a:latin typeface="Arial" panose="020B0604020202020204" pitchFamily="34" charset="0"/>
                    <a:cs typeface="Arial" panose="020B0604020202020204" pitchFamily="34" charset="0"/>
                  </a:rPr>
                  <a:t>  x</a:t>
                </a:r>
                <a:r>
                  <a:rPr lang="en-US" sz="2600" i="1" baseline="30000" dirty="0" smtClean="0">
                    <a:latin typeface="Arial" panose="020B0604020202020204" pitchFamily="34" charset="0"/>
                    <a:cs typeface="Arial" panose="020B0604020202020204" pitchFamily="34" charset="0"/>
                  </a:rPr>
                  <a:t>2</a:t>
                </a:r>
                <a:r>
                  <a:rPr lang="en-US" sz="2600" i="1" dirty="0" smtClean="0">
                    <a:latin typeface="Arial" panose="020B0604020202020204" pitchFamily="34" charset="0"/>
                    <a:cs typeface="Arial" panose="020B0604020202020204" pitchFamily="34" charset="0"/>
                  </a:rPr>
                  <a:t> + y</a:t>
                </a:r>
                <a:r>
                  <a:rPr lang="en-US" sz="2600" i="1" baseline="30000" dirty="0" smtClean="0">
                    <a:latin typeface="Arial" panose="020B0604020202020204" pitchFamily="34" charset="0"/>
                    <a:cs typeface="Arial" panose="020B0604020202020204" pitchFamily="34" charset="0"/>
                  </a:rPr>
                  <a:t>2</a:t>
                </a:r>
                <a:r>
                  <a:rPr lang="en-US" sz="2600" i="1" dirty="0" smtClean="0">
                    <a:latin typeface="Arial" panose="020B0604020202020204" pitchFamily="34" charset="0"/>
                    <a:cs typeface="Arial" panose="020B0604020202020204" pitchFamily="34" charset="0"/>
                  </a:rPr>
                  <a:t> = 9</a:t>
                </a:r>
              </a:p>
              <a:p>
                <a:pPr marL="971550" lvl="1" indent="-514350">
                  <a:buClr>
                    <a:srgbClr val="C00000"/>
                  </a:buClr>
                  <a:buFont typeface="+mj-lt"/>
                  <a:buAutoNum type="alphaLcPeriod" startAt="5"/>
                </a:pPr>
                <a:r>
                  <a:rPr lang="en-US" sz="2600" i="1" dirty="0" smtClean="0">
                    <a:latin typeface="Arial" panose="020B0604020202020204" pitchFamily="34" charset="0"/>
                    <a:cs typeface="Arial" panose="020B0604020202020204" pitchFamily="34" charset="0"/>
                  </a:rPr>
                  <a:t>y = x</a:t>
                </a:r>
                <a:r>
                  <a:rPr lang="en-US" sz="2600" i="1" baseline="30000" dirty="0" smtClean="0">
                    <a:latin typeface="Arial" panose="020B0604020202020204" pitchFamily="34" charset="0"/>
                    <a:cs typeface="Arial" panose="020B0604020202020204" pitchFamily="34" charset="0"/>
                  </a:rPr>
                  <a:t>3</a:t>
                </a:r>
              </a:p>
              <a:p>
                <a:pPr marL="971550" lvl="1" indent="-514350">
                  <a:buClr>
                    <a:srgbClr val="C00000"/>
                  </a:buClr>
                  <a:buFont typeface="+mj-lt"/>
                  <a:buAutoNum type="alphaLcPeriod" startAt="5"/>
                </a:pPr>
                <a:r>
                  <a:rPr lang="en-US" sz="2600" i="1" dirty="0" smtClean="0">
                    <a:latin typeface="Arial" panose="020B0604020202020204" pitchFamily="34" charset="0"/>
                    <a:cs typeface="Arial" panose="020B0604020202020204" pitchFamily="34" charset="0"/>
                  </a:rPr>
                  <a:t>y </a:t>
                </a:r>
                <a:r>
                  <a:rPr lang="en-US" sz="2600" i="1" dirty="0">
                    <a:latin typeface="Arial" panose="020B0604020202020204" pitchFamily="34" charset="0"/>
                    <a:cs typeface="Arial" panose="020B0604020202020204" pitchFamily="34" charset="0"/>
                  </a:rPr>
                  <a:t>= </a:t>
                </a:r>
                <a:r>
                  <a:rPr lang="en-US" sz="2600" i="1" dirty="0" smtClean="0">
                    <a:latin typeface="Arial" panose="020B0604020202020204" pitchFamily="34" charset="0"/>
                    <a:cs typeface="Arial" panose="020B0604020202020204" pitchFamily="34" charset="0"/>
                  </a:rPr>
                  <a:t>- </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i="1">
                            <a:latin typeface="Cambria Math" panose="02040503050406030204" pitchFamily="18" charset="0"/>
                            <a:cs typeface="Arial" panose="020B0604020202020204" pitchFamily="34" charset="0"/>
                          </a:rPr>
                          <m:t>1</m:t>
                        </m:r>
                      </m:num>
                      <m:den>
                        <m:r>
                          <a:rPr lang="en-US" sz="2600" i="1">
                            <a:latin typeface="Cambria Math" panose="02040503050406030204" pitchFamily="18" charset="0"/>
                            <a:cs typeface="Arial" panose="020B0604020202020204" pitchFamily="34" charset="0"/>
                          </a:rPr>
                          <m:t>𝑥</m:t>
                        </m:r>
                      </m:den>
                    </m:f>
                  </m:oMath>
                </a14:m>
                <a:endParaRPr lang="en-US" sz="2600" i="1"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5"/>
                </a:pPr>
                <a:r>
                  <a:rPr lang="en-US" sz="2600" i="1" dirty="0" smtClean="0">
                    <a:latin typeface="Arial" panose="020B0604020202020204" pitchFamily="34" charset="0"/>
                    <a:cs typeface="Arial" panose="020B0604020202020204" pitchFamily="34" charset="0"/>
                  </a:rPr>
                  <a:t>y = -x</a:t>
                </a:r>
                <a:r>
                  <a:rPr lang="en-US" sz="2600" i="1" baseline="30000" dirty="0" smtClean="0">
                    <a:latin typeface="Arial" panose="020B0604020202020204" pitchFamily="34" charset="0"/>
                    <a:cs typeface="Arial" panose="020B0604020202020204" pitchFamily="34" charset="0"/>
                  </a:rPr>
                  <a:t>3</a:t>
                </a:r>
                <a:endParaRPr lang="en-US" sz="2600" i="1" baseline="30000" dirty="0">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79512" y="1124744"/>
                <a:ext cx="8697996" cy="2827056"/>
              </a:xfrm>
              <a:prstGeom prst="rect">
                <a:avLst/>
              </a:prstGeom>
              <a:blipFill rotWithShape="0">
                <a:blip r:embed="rId4"/>
                <a:stretch>
                  <a:fillRect l="-1051" t="-2160" b="-4536"/>
                </a:stretch>
              </a:blipFill>
            </p:spPr>
            <p:txBody>
              <a:bodyPr/>
              <a:lstStyle/>
              <a:p>
                <a:r>
                  <a:rPr lang="en-US">
                    <a:noFill/>
                  </a:rPr>
                  <a:t> </a:t>
                </a:r>
              </a:p>
            </p:txBody>
          </p:sp>
        </mc:Fallback>
      </mc:AlternateContent>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15848" y="1080160"/>
            <a:ext cx="548640" cy="548640"/>
          </a:xfrm>
          <a:prstGeom prst="rect">
            <a:avLst/>
          </a:prstGeom>
        </p:spPr>
      </p:pic>
      <p:pic>
        <p:nvPicPr>
          <p:cNvPr id="2" name="Picture 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339752" y="2693479"/>
            <a:ext cx="6572375" cy="3975881"/>
          </a:xfrm>
          <a:prstGeom prst="rect">
            <a:avLst/>
          </a:prstGeom>
        </p:spPr>
      </p:pic>
    </p:spTree>
    <p:extLst>
      <p:ext uri="{BB962C8B-B14F-4D97-AF65-F5344CB8AC3E}">
        <p14:creationId xmlns:p14="http://schemas.microsoft.com/office/powerpoint/2010/main" val="3084335772"/>
      </p:ext>
    </p:extLst>
  </p:cSld>
  <p:clrMapOvr>
    <a:masterClrMapping/>
  </p:clrMapOvr>
  <p:transition advClick="0"/>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a:t>6 – Check up</a:t>
            </a:r>
            <a:endParaRPr lang="en-GB" sz="36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188</a:t>
            </a:r>
            <a:endParaRPr lang="en-GB" sz="1300" b="1" dirty="0">
              <a:latin typeface="Calibri" panose="020F0502020204030204" pitchFamily="34" charset="0"/>
            </a:endParaRPr>
          </a:p>
        </p:txBody>
      </p:sp>
      <p:sp>
        <p:nvSpPr>
          <p:cNvPr id="8" name="Rectangle 7"/>
          <p:cNvSpPr/>
          <p:nvPr/>
        </p:nvSpPr>
        <p:spPr>
          <a:xfrm>
            <a:off x="251520" y="1241885"/>
            <a:ext cx="5256584" cy="2092881"/>
          </a:xfrm>
          <a:prstGeom prst="rect">
            <a:avLst/>
          </a:prstGeom>
        </p:spPr>
        <p:txBody>
          <a:bodyPr wrap="square">
            <a:spAutoFit/>
          </a:bodyPr>
          <a:lstStyle/>
          <a:p>
            <a:pPr marL="514350" indent="-514350">
              <a:buClr>
                <a:srgbClr val="C00000"/>
              </a:buClr>
              <a:buFont typeface="+mj-lt"/>
              <a:buAutoNum type="arabicPeriod" startAt="10"/>
            </a:pPr>
            <a:r>
              <a:rPr lang="en-US" sz="2600" dirty="0">
                <a:latin typeface="Arial" panose="020B0604020202020204" pitchFamily="34" charset="0"/>
                <a:cs typeface="Arial" panose="020B0604020202020204" pitchFamily="34" charset="0"/>
              </a:rPr>
              <a:t>The equation -</a:t>
            </a:r>
            <a:r>
              <a:rPr lang="en-US" sz="2600" i="1" dirty="0">
                <a:latin typeface="Arial" panose="020B0604020202020204" pitchFamily="34" charset="0"/>
                <a:cs typeface="Arial" panose="020B0604020202020204" pitchFamily="34" charset="0"/>
              </a:rPr>
              <a:t>x</a:t>
            </a:r>
            <a:r>
              <a:rPr lang="en-US" sz="2600" baseline="30000" dirty="0">
                <a:latin typeface="Arial" panose="020B0604020202020204" pitchFamily="34" charset="0"/>
                <a:cs typeface="Arial" panose="020B0604020202020204" pitchFamily="34" charset="0"/>
              </a:rPr>
              <a:t>3</a:t>
            </a:r>
            <a:r>
              <a:rPr lang="en-US" sz="2600" dirty="0">
                <a:latin typeface="Arial" panose="020B0604020202020204" pitchFamily="34" charset="0"/>
                <a:cs typeface="Arial" panose="020B0604020202020204" pitchFamily="34" charset="0"/>
              </a:rPr>
              <a:t> + </a:t>
            </a:r>
            <a:r>
              <a:rPr lang="en-US" sz="2600" dirty="0" smtClean="0">
                <a:latin typeface="Arial" panose="020B0604020202020204" pitchFamily="34" charset="0"/>
                <a:cs typeface="Arial" panose="020B0604020202020204" pitchFamily="34" charset="0"/>
              </a:rPr>
              <a:t>3</a:t>
            </a:r>
            <a:r>
              <a:rPr lang="en-US" sz="2600" i="1" dirty="0" smtClean="0">
                <a:latin typeface="Arial" panose="020B0604020202020204" pitchFamily="34" charset="0"/>
                <a:cs typeface="Arial" panose="020B0604020202020204" pitchFamily="34" charset="0"/>
              </a:rPr>
              <a:t>x</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-1 = 0 has three </a:t>
            </a:r>
            <a:r>
              <a:rPr lang="en-US" sz="2600" dirty="0" smtClean="0">
                <a:latin typeface="Arial" panose="020B0604020202020204" pitchFamily="34" charset="0"/>
                <a:cs typeface="Arial" panose="020B0604020202020204" pitchFamily="34" charset="0"/>
              </a:rPr>
              <a:t>solutions.</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Use </a:t>
            </a:r>
            <a:r>
              <a:rPr lang="en-US" sz="2600" dirty="0">
                <a:latin typeface="Arial" panose="020B0604020202020204" pitchFamily="34" charset="0"/>
                <a:cs typeface="Arial" panose="020B0604020202020204" pitchFamily="34" charset="0"/>
              </a:rPr>
              <a:t>the graph of y = </a:t>
            </a:r>
            <a:r>
              <a:rPr lang="en-US" sz="2600" dirty="0" smtClean="0">
                <a:latin typeface="Arial" panose="020B0604020202020204" pitchFamily="34" charset="0"/>
                <a:cs typeface="Arial" panose="020B0604020202020204" pitchFamily="34" charset="0"/>
              </a:rPr>
              <a:t>-</a:t>
            </a:r>
            <a:r>
              <a:rPr lang="en-US" sz="2600" i="1" dirty="0" smtClean="0">
                <a:latin typeface="Arial" panose="020B0604020202020204" pitchFamily="34" charset="0"/>
                <a:cs typeface="Arial" panose="020B0604020202020204" pitchFamily="34" charset="0"/>
              </a:rPr>
              <a:t>x</a:t>
            </a:r>
            <a:r>
              <a:rPr lang="en-US" sz="2600" baseline="30000" dirty="0" smtClean="0">
                <a:latin typeface="Arial" panose="020B0604020202020204" pitchFamily="34" charset="0"/>
                <a:cs typeface="Arial" panose="020B0604020202020204" pitchFamily="34" charset="0"/>
              </a:rPr>
              <a:t>3</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3</a:t>
            </a:r>
            <a:r>
              <a:rPr lang="en-US" sz="2600" i="1" dirty="0" smtClean="0">
                <a:latin typeface="Arial" panose="020B0604020202020204" pitchFamily="34" charset="0"/>
                <a:cs typeface="Arial" panose="020B0604020202020204" pitchFamily="34" charset="0"/>
              </a:rPr>
              <a:t>x</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-1 to estimate all three solutions.</a:t>
            </a:r>
            <a:endParaRPr lang="en-US" sz="2600" i="1" baseline="300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44408" y="1241885"/>
            <a:ext cx="548640" cy="548640"/>
          </a:xfrm>
          <a:prstGeom prst="rect">
            <a:avLst/>
          </a:prstGeom>
        </p:spPr>
      </p:pic>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1520" y="3356992"/>
            <a:ext cx="5256584" cy="3190578"/>
          </a:xfrm>
          <a:prstGeom prst="rect">
            <a:avLst/>
          </a:prstGeom>
        </p:spPr>
      </p:pic>
    </p:spTree>
    <p:extLst>
      <p:ext uri="{BB962C8B-B14F-4D97-AF65-F5344CB8AC3E}">
        <p14:creationId xmlns:p14="http://schemas.microsoft.com/office/powerpoint/2010/main" val="1724056762"/>
      </p:ext>
    </p:extLst>
  </p:cSld>
  <p:clrMapOvr>
    <a:masterClrMapping/>
  </p:clrMapOvr>
  <p:transition advClick="0"/>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a:t>6 – Check up</a:t>
            </a:r>
            <a:endParaRPr lang="en-GB" sz="36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188</a:t>
            </a:r>
            <a:endParaRPr lang="en-GB" sz="1300" b="1" dirty="0">
              <a:latin typeface="Calibri" panose="020F0502020204030204" pitchFamily="34" charset="0"/>
            </a:endParaRPr>
          </a:p>
        </p:txBody>
      </p:sp>
      <p:sp>
        <p:nvSpPr>
          <p:cNvPr id="8" name="Rectangle 7"/>
          <p:cNvSpPr/>
          <p:nvPr/>
        </p:nvSpPr>
        <p:spPr>
          <a:xfrm>
            <a:off x="251520" y="1241885"/>
            <a:ext cx="8568952" cy="5047536"/>
          </a:xfrm>
          <a:prstGeom prst="rect">
            <a:avLst/>
          </a:prstGeom>
        </p:spPr>
        <p:txBody>
          <a:bodyPr wrap="square">
            <a:spAutoFit/>
          </a:bodyPr>
          <a:lstStyle/>
          <a:p>
            <a:pPr>
              <a:buClr>
                <a:srgbClr val="C00000"/>
              </a:buClr>
            </a:pPr>
            <a:r>
              <a:rPr lang="en-US" sz="2300" b="1" dirty="0" smtClean="0">
                <a:solidFill>
                  <a:srgbClr val="0070C0"/>
                </a:solidFill>
                <a:latin typeface="Arial" panose="020B0604020202020204" pitchFamily="34" charset="0"/>
                <a:cs typeface="Arial" panose="020B0604020202020204" pitchFamily="34" charset="0"/>
              </a:rPr>
              <a:t>Real-Life Graphs</a:t>
            </a:r>
          </a:p>
          <a:p>
            <a:pPr marL="514350" indent="-514350">
              <a:buClr>
                <a:srgbClr val="C00000"/>
              </a:buClr>
              <a:buFont typeface="+mj-lt"/>
              <a:buAutoNum type="arabicPeriod" startAt="11"/>
            </a:pPr>
            <a:r>
              <a:rPr lang="en-US" sz="2300" b="1" dirty="0" smtClean="0">
                <a:solidFill>
                  <a:srgbClr val="C00000"/>
                </a:solidFill>
                <a:latin typeface="Arial" panose="020B0604020202020204" pitchFamily="34" charset="0"/>
                <a:cs typeface="Arial" panose="020B0604020202020204" pitchFamily="34" charset="0"/>
              </a:rPr>
              <a:t>Real </a:t>
            </a:r>
            <a:r>
              <a:rPr lang="en-US" sz="2300" b="1" dirty="0">
                <a:solidFill>
                  <a:srgbClr val="C00000"/>
                </a:solidFill>
                <a:latin typeface="Arial" panose="020B0604020202020204" pitchFamily="34" charset="0"/>
                <a:cs typeface="Arial" panose="020B0604020202020204" pitchFamily="34" charset="0"/>
              </a:rPr>
              <a:t>/ Modelling </a:t>
            </a:r>
            <a:r>
              <a:rPr lang="en-US" sz="2300" dirty="0">
                <a:latin typeface="Arial" panose="020B0604020202020204" pitchFamily="34" charset="0"/>
                <a:cs typeface="Arial" panose="020B0604020202020204" pitchFamily="34" charset="0"/>
              </a:rPr>
              <a:t>Hannah is watering her </a:t>
            </a:r>
            <a:r>
              <a:rPr lang="en-US" sz="2300" dirty="0" smtClean="0">
                <a:latin typeface="Arial" panose="020B0604020202020204" pitchFamily="34" charset="0"/>
                <a:cs typeface="Arial" panose="020B0604020202020204" pitchFamily="34" charset="0"/>
              </a:rPr>
              <a:t>garden.</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The </a:t>
            </a:r>
            <a:r>
              <a:rPr lang="en-US" sz="2300" dirty="0">
                <a:latin typeface="Arial" panose="020B0604020202020204" pitchFamily="34" charset="0"/>
                <a:cs typeface="Arial" panose="020B0604020202020204" pitchFamily="34" charset="0"/>
              </a:rPr>
              <a:t>water coming out of the hosepipe forms a smooth </a:t>
            </a:r>
            <a:r>
              <a:rPr lang="en-US" sz="2300" dirty="0" smtClean="0">
                <a:latin typeface="Arial" panose="020B0604020202020204" pitchFamily="34" charset="0"/>
                <a:cs typeface="Arial" panose="020B0604020202020204" pitchFamily="34" charset="0"/>
              </a:rPr>
              <a:t>curve.</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This </a:t>
            </a:r>
            <a:r>
              <a:rPr lang="en-US" sz="2300" dirty="0">
                <a:latin typeface="Arial" panose="020B0604020202020204" pitchFamily="34" charset="0"/>
                <a:cs typeface="Arial" panose="020B0604020202020204" pitchFamily="34" charset="0"/>
              </a:rPr>
              <a:t>graph models the curve, </a:t>
            </a:r>
            <a:endParaRPr lang="en-US" sz="23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pPr>
            <a:r>
              <a:rPr lang="en-US" sz="2300" dirty="0" smtClean="0">
                <a:latin typeface="Arial" panose="020B0604020202020204" pitchFamily="34" charset="0"/>
                <a:cs typeface="Arial" panose="020B0604020202020204" pitchFamily="34" charset="0"/>
              </a:rPr>
              <a:t>Give </a:t>
            </a:r>
            <a:r>
              <a:rPr lang="en-US" sz="2300" dirty="0">
                <a:latin typeface="Arial" panose="020B0604020202020204" pitchFamily="34" charset="0"/>
                <a:cs typeface="Arial" panose="020B0604020202020204" pitchFamily="34" charset="0"/>
              </a:rPr>
              <a:t>the coordinates of the </a:t>
            </a:r>
            <a:r>
              <a:rPr lang="en-US" sz="2300" dirty="0" smtClean="0">
                <a:latin typeface="Arial" panose="020B0604020202020204" pitchFamily="34" charset="0"/>
                <a:cs typeface="Arial" panose="020B0604020202020204" pitchFamily="34" charset="0"/>
              </a:rPr>
              <a:t>maximum </a:t>
            </a:r>
            <a:r>
              <a:rPr lang="en-US" sz="2300" dirty="0">
                <a:latin typeface="Arial" panose="020B0604020202020204" pitchFamily="34" charset="0"/>
                <a:cs typeface="Arial" panose="020B0604020202020204" pitchFamily="34" charset="0"/>
              </a:rPr>
              <a:t>point of this graph.</a:t>
            </a:r>
          </a:p>
          <a:p>
            <a:pPr marL="857250" lvl="1" indent="-400050">
              <a:buClr>
                <a:srgbClr val="C00000"/>
              </a:buClr>
              <a:buFont typeface="+mj-lt"/>
              <a:buAutoNum type="alphaLcPeriod"/>
            </a:pP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was the maximum height that the water reached?</a:t>
            </a:r>
          </a:p>
          <a:p>
            <a:pPr marL="857250" lvl="1" indent="-400050">
              <a:buClr>
                <a:srgbClr val="C00000"/>
              </a:buClr>
              <a:buFont typeface="+mj-lt"/>
              <a:buAutoNum type="alphaLcPeriod"/>
            </a:pPr>
            <a:r>
              <a:rPr lang="en-US" sz="2300" dirty="0" smtClean="0">
                <a:latin typeface="Arial" panose="020B0604020202020204" pitchFamily="34" charset="0"/>
                <a:cs typeface="Arial" panose="020B0604020202020204" pitchFamily="34" charset="0"/>
              </a:rPr>
              <a:t>How </a:t>
            </a:r>
            <a:r>
              <a:rPr lang="en-US" sz="2300" dirty="0">
                <a:latin typeface="Arial" panose="020B0604020202020204" pitchFamily="34" charset="0"/>
                <a:cs typeface="Arial" panose="020B0604020202020204" pitchFamily="34" charset="0"/>
              </a:rPr>
              <a:t>long did the water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take </a:t>
            </a:r>
            <a:r>
              <a:rPr lang="en-US" sz="2300" dirty="0">
                <a:latin typeface="Arial" panose="020B0604020202020204" pitchFamily="34" charset="0"/>
                <a:cs typeface="Arial" panose="020B0604020202020204" pitchFamily="34" charset="0"/>
              </a:rPr>
              <a:t>to hit the </a:t>
            </a:r>
            <a:r>
              <a:rPr lang="en-US" sz="2300" dirty="0" smtClean="0">
                <a:latin typeface="Arial" panose="020B0604020202020204" pitchFamily="34" charset="0"/>
                <a:cs typeface="Arial" panose="020B0604020202020204" pitchFamily="34" charset="0"/>
              </a:rPr>
              <a:t>ground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after </a:t>
            </a:r>
            <a:r>
              <a:rPr lang="en-US" sz="2300" dirty="0">
                <a:latin typeface="Arial" panose="020B0604020202020204" pitchFamily="34" charset="0"/>
                <a:cs typeface="Arial" panose="020B0604020202020204" pitchFamily="34" charset="0"/>
              </a:rPr>
              <a:t>leaving the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hosepipe</a:t>
            </a:r>
            <a:r>
              <a:rPr lang="en-US" sz="2300" dirty="0">
                <a:latin typeface="Arial" panose="020B0604020202020204" pitchFamily="34" charset="0"/>
                <a:cs typeface="Arial" panose="020B0604020202020204" pitchFamily="34" charset="0"/>
              </a:rPr>
              <a:t>? Time (s)</a:t>
            </a:r>
          </a:p>
          <a:p>
            <a:pPr marL="857250" lvl="1" indent="-400050">
              <a:buClr>
                <a:srgbClr val="C00000"/>
              </a:buClr>
              <a:buFont typeface="+mj-lt"/>
              <a:buAutoNum type="alphaLcPeriod"/>
            </a:pP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is the practical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meaning of </a:t>
            </a:r>
            <a:r>
              <a:rPr lang="en-US" sz="2300" dirty="0">
                <a:latin typeface="Arial" panose="020B0604020202020204" pitchFamily="34" charset="0"/>
                <a:cs typeface="Arial" panose="020B0604020202020204" pitchFamily="34" charset="0"/>
              </a:rPr>
              <a:t>the start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point </a:t>
            </a:r>
            <a:r>
              <a:rPr lang="en-US" sz="2300" dirty="0">
                <a:latin typeface="Arial" panose="020B0604020202020204" pitchFamily="34" charset="0"/>
                <a:cs typeface="Arial" panose="020B0604020202020204" pitchFamily="34" charset="0"/>
              </a:rPr>
              <a:t>of the graph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a:t>
            </a:r>
            <a:r>
              <a:rPr lang="en-US" sz="2300" dirty="0">
                <a:latin typeface="Arial" panose="020B0604020202020204" pitchFamily="34" charset="0"/>
                <a:cs typeface="Arial" panose="020B0604020202020204" pitchFamily="34" charset="0"/>
              </a:rPr>
              <a:t>the </a:t>
            </a:r>
            <a:r>
              <a:rPr lang="en-US" sz="2300" i="1" dirty="0" smtClean="0">
                <a:latin typeface="Arial" panose="020B0604020202020204" pitchFamily="34" charset="0"/>
                <a:cs typeface="Arial" panose="020B0604020202020204" pitchFamily="34" charset="0"/>
              </a:rPr>
              <a:t>y</a:t>
            </a:r>
            <a:r>
              <a:rPr lang="en-US" sz="2300" dirty="0" smtClean="0">
                <a:latin typeface="Arial" panose="020B0604020202020204" pitchFamily="34" charset="0"/>
                <a:cs typeface="Arial" panose="020B0604020202020204" pitchFamily="34" charset="0"/>
              </a:rPr>
              <a:t>-intercept</a:t>
            </a:r>
            <a:r>
              <a:rPr lang="en-US" sz="2300" dirty="0">
                <a:latin typeface="Arial" panose="020B0604020202020204" pitchFamily="34" charset="0"/>
                <a:cs typeface="Arial" panose="020B0604020202020204" pitchFamily="34" charset="0"/>
              </a:rPr>
              <a:t>)?</a:t>
            </a:r>
            <a:endParaRPr lang="en-US" sz="2300" i="1" baseline="30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6416" y="1196752"/>
            <a:ext cx="548640" cy="548640"/>
          </a:xfrm>
          <a:prstGeom prst="rect">
            <a:avLst/>
          </a:prstGeom>
        </p:spPr>
      </p:pic>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70643" y="3501008"/>
            <a:ext cx="4249829" cy="3069322"/>
          </a:xfrm>
          <a:prstGeom prst="rect">
            <a:avLst/>
          </a:prstGeom>
        </p:spPr>
      </p:pic>
    </p:spTree>
    <p:extLst>
      <p:ext uri="{BB962C8B-B14F-4D97-AF65-F5344CB8AC3E}">
        <p14:creationId xmlns:p14="http://schemas.microsoft.com/office/powerpoint/2010/main" val="764806758"/>
      </p:ext>
    </p:extLst>
  </p:cSld>
  <p:clrMapOvr>
    <a:masterClrMapping/>
  </p:clrMapOvr>
  <p:transition advClick="0"/>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a:t>6 – Check up</a:t>
            </a:r>
            <a:endParaRPr lang="en-GB" sz="36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189</a:t>
            </a:r>
            <a:endParaRPr lang="en-GB" sz="1300" b="1" dirty="0">
              <a:latin typeface="Calibri" panose="020F0502020204030204" pitchFamily="34" charset="0"/>
            </a:endParaRPr>
          </a:p>
        </p:txBody>
      </p:sp>
      <p:sp>
        <p:nvSpPr>
          <p:cNvPr id="8" name="Rectangle 7"/>
          <p:cNvSpPr/>
          <p:nvPr/>
        </p:nvSpPr>
        <p:spPr>
          <a:xfrm>
            <a:off x="251520" y="1241885"/>
            <a:ext cx="8568952" cy="5463034"/>
          </a:xfrm>
          <a:prstGeom prst="rect">
            <a:avLst/>
          </a:prstGeom>
        </p:spPr>
        <p:txBody>
          <a:bodyPr wrap="square">
            <a:spAutoFit/>
          </a:bodyPr>
          <a:lstStyle/>
          <a:p>
            <a:pPr marL="514350" indent="-514350">
              <a:buClr>
                <a:srgbClr val="C00000"/>
              </a:buClr>
              <a:buFont typeface="+mj-lt"/>
              <a:buAutoNum type="arabicPeriod" startAt="12"/>
            </a:pPr>
            <a:r>
              <a:rPr lang="en-US" sz="2300" b="1" dirty="0" smtClean="0">
                <a:solidFill>
                  <a:srgbClr val="C00000"/>
                </a:solidFill>
                <a:latin typeface="Arial" panose="020B0604020202020204" pitchFamily="34" charset="0"/>
                <a:cs typeface="Arial" panose="020B0604020202020204" pitchFamily="34" charset="0"/>
              </a:rPr>
              <a:t>Reasoning</a:t>
            </a:r>
            <a:r>
              <a:rPr lang="en-US" sz="2300" dirty="0" smtClean="0">
                <a:solidFill>
                  <a:srgbClr val="C00000"/>
                </a:solidFill>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Mike fills these containers with water at a constant rate. Match each container to a graph</a:t>
            </a:r>
            <a:r>
              <a:rPr lang="en-US" sz="2300" dirty="0" smtClean="0">
                <a:latin typeface="Arial" panose="020B0604020202020204" pitchFamily="34" charset="0"/>
                <a:cs typeface="Arial" panose="020B0604020202020204" pitchFamily="34" charset="0"/>
              </a:rPr>
              <a:t>.</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
            </a:r>
            <a:br>
              <a:rPr lang="en-US" sz="800" dirty="0" smtClean="0">
                <a:latin typeface="Arial" panose="020B0604020202020204" pitchFamily="34" charset="0"/>
                <a:cs typeface="Arial" panose="020B0604020202020204" pitchFamily="34" charset="0"/>
              </a:rPr>
            </a:br>
            <a:endParaRPr lang="en-US" sz="1100" dirty="0" smtClean="0">
              <a:latin typeface="Arial" panose="020B0604020202020204" pitchFamily="34" charset="0"/>
              <a:cs typeface="Arial" panose="020B0604020202020204" pitchFamily="34" charset="0"/>
            </a:endParaRPr>
          </a:p>
          <a:p>
            <a:pPr marL="514350" indent="-514350">
              <a:buClr>
                <a:srgbClr val="C00000"/>
              </a:buClr>
              <a:buFont typeface="+mj-lt"/>
              <a:buAutoNum type="arabicPeriod" startAt="12"/>
            </a:pPr>
            <a:r>
              <a:rPr lang="en-US" sz="2300" dirty="0">
                <a:latin typeface="Arial" panose="020B0604020202020204" pitchFamily="34" charset="0"/>
                <a:cs typeface="Arial" panose="020B0604020202020204" pitchFamily="34" charset="0"/>
              </a:rPr>
              <a:t>How sure are you of your answers? Were you </a:t>
            </a:r>
            <a:r>
              <a:rPr lang="en-US" sz="2300" dirty="0" smtClean="0">
                <a:latin typeface="Arial" panose="020B0604020202020204" pitchFamily="34" charset="0"/>
                <a:cs typeface="Arial" panose="020B0604020202020204" pitchFamily="34" charset="0"/>
              </a:rPr>
              <a:t>mostly</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Just </a:t>
            </a:r>
            <a:r>
              <a:rPr lang="en-US" sz="2300" dirty="0">
                <a:latin typeface="Arial" panose="020B0604020202020204" pitchFamily="34" charset="0"/>
                <a:cs typeface="Arial" panose="020B0604020202020204" pitchFamily="34" charset="0"/>
              </a:rPr>
              <a:t>guessing </a:t>
            </a:r>
            <a:r>
              <a:rPr lang="en-US" sz="2300" dirty="0" smtClean="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sym typeface="Wingdings" panose="05000000000000000000" pitchFamily="2" charset="2"/>
              </a:rPr>
              <a:t></a:t>
            </a:r>
            <a:r>
              <a:rPr lang="en-US" sz="2300" dirty="0" smtClean="0">
                <a:latin typeface="Arial" panose="020B0604020202020204" pitchFamily="34" charset="0"/>
                <a:cs typeface="Arial" panose="020B0604020202020204" pitchFamily="34" charset="0"/>
              </a:rPr>
              <a:t>   Feeling </a:t>
            </a:r>
            <a:r>
              <a:rPr lang="en-US" sz="2300" dirty="0">
                <a:latin typeface="Arial" panose="020B0604020202020204" pitchFamily="34" charset="0"/>
                <a:cs typeface="Arial" panose="020B0604020202020204" pitchFamily="34" charset="0"/>
              </a:rPr>
              <a:t>doubtful </a:t>
            </a:r>
            <a:r>
              <a:rPr lang="en-US" sz="23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sym typeface="Wingdings" panose="05000000000000000000" pitchFamily="2" charset="2"/>
              </a:rPr>
              <a:t></a:t>
            </a:r>
            <a:r>
              <a:rPr lang="en-US" sz="2300" dirty="0" smtClean="0">
                <a:latin typeface="Arial" panose="020B0604020202020204" pitchFamily="34" charset="0"/>
                <a:cs typeface="Arial" panose="020B0604020202020204" pitchFamily="34" charset="0"/>
              </a:rPr>
              <a:t>    Confident   </a:t>
            </a:r>
            <a:r>
              <a:rPr lang="en-US" sz="3200" dirty="0">
                <a:latin typeface="Arial" panose="020B0604020202020204" pitchFamily="34" charset="0"/>
                <a:cs typeface="Arial" panose="020B0604020202020204" pitchFamily="34" charset="0"/>
                <a:sym typeface="Wingdings" panose="05000000000000000000" pitchFamily="2" charset="2"/>
              </a:rPr>
              <a:t></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next? Use your results to decide whether to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strengthen </a:t>
            </a:r>
            <a:r>
              <a:rPr lang="en-US" sz="2300" dirty="0">
                <a:latin typeface="Arial" panose="020B0604020202020204" pitchFamily="34" charset="0"/>
                <a:cs typeface="Arial" panose="020B0604020202020204" pitchFamily="34" charset="0"/>
              </a:rPr>
              <a:t>or extend your learning.</a:t>
            </a: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6416" y="1196752"/>
            <a:ext cx="548640" cy="548640"/>
          </a:xfrm>
          <a:prstGeom prst="rect">
            <a:avLst/>
          </a:prstGeom>
        </p:spPr>
      </p:pic>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123728" y="2060849"/>
            <a:ext cx="4968551" cy="3036342"/>
          </a:xfrm>
          <a:prstGeom prst="rect">
            <a:avLst/>
          </a:prstGeom>
        </p:spPr>
      </p:pic>
      <p:sp>
        <p:nvSpPr>
          <p:cNvPr id="10" name="Flowchart: Delay 9"/>
          <p:cNvSpPr/>
          <p:nvPr/>
        </p:nvSpPr>
        <p:spPr>
          <a:xfrm flipH="1">
            <a:off x="8604448" y="4941168"/>
            <a:ext cx="288032" cy="1728191"/>
          </a:xfrm>
          <a:prstGeom prst="flowChartDelay">
            <a:avLst/>
          </a:prstGeom>
          <a:solidFill>
            <a:srgbClr val="C00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600" dirty="0" smtClean="0">
                <a:latin typeface="Arial" panose="020B0604020202020204" pitchFamily="34" charset="0"/>
                <a:cs typeface="Arial" panose="020B0604020202020204" pitchFamily="34" charset="0"/>
              </a:rPr>
              <a:t>Reflect</a:t>
            </a:r>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0693894"/>
      </p:ext>
    </p:extLst>
  </p:cSld>
  <p:clrMapOvr>
    <a:masterClrMapping/>
  </p:clrMapOvr>
  <p:transition advClick="0"/>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a:t>6 – Check up</a:t>
            </a:r>
            <a:endParaRPr lang="en-GB" sz="36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189</a:t>
            </a:r>
            <a:endParaRPr lang="en-GB" sz="1300" b="1" dirty="0">
              <a:latin typeface="Calibri" panose="020F0502020204030204" pitchFamily="34" charset="0"/>
            </a:endParaRPr>
          </a:p>
        </p:txBody>
      </p:sp>
      <p:sp>
        <p:nvSpPr>
          <p:cNvPr id="8" name="Rectangle 7"/>
          <p:cNvSpPr/>
          <p:nvPr/>
        </p:nvSpPr>
        <p:spPr>
          <a:xfrm>
            <a:off x="251520" y="1241885"/>
            <a:ext cx="8568952" cy="707886"/>
          </a:xfrm>
          <a:prstGeom prst="rect">
            <a:avLst/>
          </a:prstGeom>
        </p:spPr>
        <p:txBody>
          <a:bodyPr wrap="square">
            <a:spAutoFit/>
          </a:bodyPr>
          <a:lstStyle/>
          <a:p>
            <a:pPr marL="514350" indent="-514350">
              <a:buClr>
                <a:srgbClr val="C00000"/>
              </a:buClr>
              <a:buFont typeface="+mj-lt"/>
              <a:buAutoNum type="arabicPeriod" startAt="14"/>
            </a:pPr>
            <a:r>
              <a:rPr lang="en-US" sz="2000" b="1" dirty="0">
                <a:solidFill>
                  <a:srgbClr val="C00000"/>
                </a:solidFill>
                <a:latin typeface="Arial" panose="020B0604020202020204" pitchFamily="34" charset="0"/>
                <a:cs typeface="Arial" panose="020B0604020202020204" pitchFamily="34" charset="0"/>
              </a:rPr>
              <a:t>* </a:t>
            </a:r>
            <a:r>
              <a:rPr lang="en-US" sz="2000" b="1" dirty="0" smtClean="0">
                <a:solidFill>
                  <a:srgbClr val="C00000"/>
                </a:solidFill>
                <a:latin typeface="Arial" panose="020B0604020202020204" pitchFamily="34" charset="0"/>
                <a:cs typeface="Arial" panose="020B0604020202020204" pitchFamily="34" charset="0"/>
              </a:rPr>
              <a:t>Challenge </a:t>
            </a:r>
            <a:r>
              <a:rPr lang="en-US" sz="2000" dirty="0" smtClean="0">
                <a:latin typeface="Arial" panose="020B0604020202020204" pitchFamily="34" charset="0"/>
                <a:cs typeface="Arial" panose="020B0604020202020204" pitchFamily="34" charset="0"/>
              </a:rPr>
              <a:t>- Design </a:t>
            </a:r>
            <a:r>
              <a:rPr lang="en-US" sz="2000" dirty="0">
                <a:latin typeface="Arial" panose="020B0604020202020204" pitchFamily="34" charset="0"/>
                <a:cs typeface="Arial" panose="020B0604020202020204" pitchFamily="34" charset="0"/>
              </a:rPr>
              <a:t>a game where you have to get from the start to the finish, collecting all the gold coins and avoiding all the obstacles.</a:t>
            </a:r>
          </a:p>
        </p:txBody>
      </p:sp>
      <p:sp>
        <p:nvSpPr>
          <p:cNvPr id="4" name="Rectangle 3"/>
          <p:cNvSpPr/>
          <p:nvPr/>
        </p:nvSpPr>
        <p:spPr>
          <a:xfrm>
            <a:off x="251520" y="1988840"/>
            <a:ext cx="4248472" cy="4708981"/>
          </a:xfrm>
          <a:prstGeom prst="rect">
            <a:avLst/>
          </a:prstGeom>
        </p:spPr>
        <p:txBody>
          <a:bodyPr wrap="square">
            <a:spAutoFit/>
          </a:bodyPr>
          <a:lstStyle/>
          <a:p>
            <a:pPr marL="342900" indent="-342900">
              <a:buFont typeface="+mj-lt"/>
              <a:buAutoNum type="alphaLcPeriod"/>
            </a:pPr>
            <a:r>
              <a:rPr lang="en-US" sz="2000" dirty="0"/>
              <a:t>Design your game within a border.</a:t>
            </a:r>
          </a:p>
          <a:p>
            <a:pPr marL="342900" indent="-342900">
              <a:buFont typeface="+mj-lt"/>
              <a:buAutoNum type="alphaLcPeriod"/>
            </a:pPr>
            <a:r>
              <a:rPr lang="en-US" sz="2000" dirty="0"/>
              <a:t>There must be at least 10 obstacles and 5 gold coins. You cannot touch the borders of your grid to escape your obstacles. Record your moves.</a:t>
            </a:r>
          </a:p>
          <a:p>
            <a:pPr marL="342900" indent="-342900">
              <a:buFont typeface="+mj-lt"/>
              <a:buAutoNum type="alphaLcPeriod"/>
            </a:pPr>
            <a:r>
              <a:rPr lang="en-US" sz="2000" dirty="0"/>
              <a:t>Here are two examples of a possible first move for this game:</a:t>
            </a:r>
          </a:p>
          <a:p>
            <a:pPr marL="342900" indent="-342900">
              <a:buFont typeface="+mj-lt"/>
              <a:buAutoNum type="alphaLcPeriod"/>
            </a:pPr>
            <a:r>
              <a:rPr lang="en-US" sz="2000" dirty="0"/>
              <a:t>Walk 7 units south, or walk 7 units down the line a: = -12.</a:t>
            </a:r>
          </a:p>
          <a:p>
            <a:pPr marL="342900" indent="-342900">
              <a:buFont typeface="+mj-lt"/>
              <a:buAutoNum type="alphaLcPeriod"/>
            </a:pPr>
            <a:r>
              <a:rPr lang="en-US" sz="2000" dirty="0"/>
              <a:t>After everyone has finished Check up, challenge a friend to complete your game in fewer moves.</a:t>
            </a: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49427" y="3068960"/>
            <a:ext cx="4288587" cy="3417469"/>
          </a:xfrm>
          <a:prstGeom prst="rect">
            <a:avLst/>
          </a:prstGeom>
        </p:spPr>
      </p:pic>
    </p:spTree>
    <p:extLst>
      <p:ext uri="{BB962C8B-B14F-4D97-AF65-F5344CB8AC3E}">
        <p14:creationId xmlns:p14="http://schemas.microsoft.com/office/powerpoint/2010/main" val="3403832470"/>
      </p:ext>
    </p:extLst>
  </p:cSld>
  <p:clrMapOvr>
    <a:masterClrMapping/>
  </p:clrMapOvr>
  <p:transition advClick="0"/>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GB" sz="4000" dirty="0" smtClean="0"/>
              <a:t>6 </a:t>
            </a:r>
            <a:r>
              <a:rPr lang="en-GB" sz="4000" dirty="0"/>
              <a:t>– </a:t>
            </a:r>
            <a:r>
              <a:rPr lang="en-GB" sz="4000" dirty="0" smtClean="0"/>
              <a:t>Strengthen</a:t>
            </a:r>
            <a:endParaRPr lang="en-GB" sz="4000" b="1" dirty="0" smtClean="0"/>
          </a:p>
        </p:txBody>
      </p:sp>
      <p:graphicFrame>
        <p:nvGraphicFramePr>
          <p:cNvPr id="16" name="Table 15"/>
          <p:cNvGraphicFramePr>
            <a:graphicFrameLocks noGrp="1"/>
          </p:cNvGraphicFramePr>
          <p:nvPr>
            <p:extLst>
              <p:ext uri="{D42A27DB-BD31-4B8C-83A1-F6EECF244321}">
                <p14:modId xmlns:p14="http://schemas.microsoft.com/office/powerpoint/2010/main" val="2547975501"/>
              </p:ext>
            </p:extLst>
          </p:nvPr>
        </p:nvGraphicFramePr>
        <p:xfrm>
          <a:off x="251094" y="1268761"/>
          <a:ext cx="8568952" cy="518160"/>
        </p:xfrm>
        <a:graphic>
          <a:graphicData uri="http://schemas.openxmlformats.org/drawingml/2006/table">
            <a:tbl>
              <a:tblPr firstRow="1" bandRow="1">
                <a:effectLst/>
                <a:tableStyleId>{5940675A-B579-460E-94D1-54222C63F5DA}</a:tableStyleId>
              </a:tblPr>
              <a:tblGrid>
                <a:gridCol w="8568952"/>
              </a:tblGrid>
              <a:tr h="475707">
                <a:tc>
                  <a:txBody>
                    <a:bodyPr/>
                    <a:lstStyle/>
                    <a:p>
                      <a:r>
                        <a:rPr lang="en-US" sz="2800" b="1" dirty="0" smtClean="0">
                          <a:latin typeface="Arial" panose="020B0604020202020204" pitchFamily="34" charset="0"/>
                          <a:cs typeface="Arial" panose="020B0604020202020204" pitchFamily="34" charset="0"/>
                        </a:rPr>
                        <a:t>6. Strengthen</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r>
            </a:tbl>
          </a:graphicData>
        </a:graphic>
      </p:graphicFrame>
      <p:sp>
        <p:nvSpPr>
          <p:cNvPr id="8" name="Rectangle 7"/>
          <p:cNvSpPr/>
          <p:nvPr/>
        </p:nvSpPr>
        <p:spPr>
          <a:xfrm>
            <a:off x="6012160" y="1811091"/>
            <a:ext cx="2880320" cy="483409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ame Side Corner Rectangle 8">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190</a:t>
            </a:r>
            <a:endParaRPr lang="en-GB" sz="1400" b="1" dirty="0">
              <a:latin typeface="Calibri" panose="020F0502020204030204" pitchFamily="34" charset="0"/>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6416" y="1872248"/>
            <a:ext cx="548640" cy="548640"/>
          </a:xfrm>
          <a:prstGeom prst="rect">
            <a:avLst/>
          </a:prstGeom>
        </p:spPr>
      </p:pic>
      <p:sp>
        <p:nvSpPr>
          <p:cNvPr id="2" name="Rectangle 1"/>
          <p:cNvSpPr/>
          <p:nvPr/>
        </p:nvSpPr>
        <p:spPr>
          <a:xfrm>
            <a:off x="267362" y="1844824"/>
            <a:ext cx="5672790" cy="4555093"/>
          </a:xfrm>
          <a:prstGeom prst="rect">
            <a:avLst/>
          </a:prstGeom>
        </p:spPr>
        <p:txBody>
          <a:bodyPr wrap="square">
            <a:spAutoFit/>
          </a:bodyPr>
          <a:lstStyle/>
          <a:p>
            <a:pPr>
              <a:buClr>
                <a:srgbClr val="C00000"/>
              </a:buClr>
            </a:pPr>
            <a:r>
              <a:rPr lang="en-US" sz="2900" b="1" dirty="0">
                <a:solidFill>
                  <a:srgbClr val="C00000"/>
                </a:solidFill>
                <a:latin typeface="Arial" panose="020B0604020202020204" pitchFamily="34" charset="0"/>
                <a:cs typeface="Arial" panose="020B0604020202020204" pitchFamily="34" charset="0"/>
              </a:rPr>
              <a:t>Linear Graphs</a:t>
            </a:r>
          </a:p>
          <a:p>
            <a:pPr marL="457200" indent="-457200">
              <a:buClr>
                <a:srgbClr val="C00000"/>
              </a:buClr>
              <a:buFont typeface="+mj-lt"/>
              <a:buAutoNum type="arabicPeriod"/>
            </a:pPr>
            <a:r>
              <a:rPr lang="en-US" sz="2900" dirty="0" smtClean="0">
                <a:solidFill>
                  <a:srgbClr val="C00000"/>
                </a:solidFill>
                <a:latin typeface="Arial" panose="020B0604020202020204" pitchFamily="34" charset="0"/>
                <a:cs typeface="Arial" panose="020B0604020202020204" pitchFamily="34" charset="0"/>
              </a:rPr>
              <a:t>a.</a:t>
            </a:r>
            <a:r>
              <a:rPr lang="en-US" sz="2900" dirty="0" smtClean="0">
                <a:latin typeface="Arial" panose="020B0604020202020204" pitchFamily="34" charset="0"/>
                <a:cs typeface="Arial" panose="020B0604020202020204" pitchFamily="34" charset="0"/>
              </a:rPr>
              <a:t> Which </a:t>
            </a:r>
            <a:r>
              <a:rPr lang="en-US" sz="2900" dirty="0">
                <a:latin typeface="Arial" panose="020B0604020202020204" pitchFamily="34" charset="0"/>
                <a:cs typeface="Arial" panose="020B0604020202020204" pitchFamily="34" charset="0"/>
              </a:rPr>
              <a:t>of these equations of lines are in the form y = mx </a:t>
            </a:r>
            <a:r>
              <a:rPr lang="en-US" sz="2900" dirty="0" smtClean="0">
                <a:latin typeface="Arial" panose="020B0604020202020204" pitchFamily="34" charset="0"/>
                <a:cs typeface="Arial" panose="020B0604020202020204" pitchFamily="34" charset="0"/>
              </a:rPr>
              <a:t>+ </a:t>
            </a:r>
            <a:r>
              <a:rPr lang="en-US" sz="2900" dirty="0">
                <a:latin typeface="Arial" panose="020B0604020202020204" pitchFamily="34" charset="0"/>
                <a:cs typeface="Arial" panose="020B0604020202020204" pitchFamily="34" charset="0"/>
              </a:rPr>
              <a:t>c? </a:t>
            </a:r>
            <a:endParaRPr lang="en-US" sz="2900" dirty="0" smtClean="0">
              <a:latin typeface="Arial" panose="020B0604020202020204" pitchFamily="34" charset="0"/>
              <a:cs typeface="Arial" panose="020B0604020202020204" pitchFamily="34" charset="0"/>
            </a:endParaRPr>
          </a:p>
          <a:p>
            <a:pPr marL="1371600" lvl="2" indent="-457200">
              <a:buClr>
                <a:srgbClr val="C00000"/>
              </a:buClr>
              <a:buFont typeface="+mj-lt"/>
              <a:buAutoNum type="romanLcPeriod"/>
              <a:tabLst>
                <a:tab pos="3200400" algn="l"/>
              </a:tabLst>
            </a:pPr>
            <a:r>
              <a:rPr lang="en-US" sz="2900" i="1" dirty="0" smtClean="0">
                <a:latin typeface="Arial" panose="020B0604020202020204" pitchFamily="34" charset="0"/>
                <a:cs typeface="Arial" panose="020B0604020202020204" pitchFamily="34" charset="0"/>
              </a:rPr>
              <a:t>y</a:t>
            </a:r>
            <a:r>
              <a:rPr lang="en-US" sz="2900" dirty="0" smtClean="0">
                <a:latin typeface="Arial" panose="020B0604020202020204" pitchFamily="34" charset="0"/>
                <a:cs typeface="Arial" panose="020B0604020202020204" pitchFamily="34" charset="0"/>
              </a:rPr>
              <a:t> </a:t>
            </a:r>
            <a:r>
              <a:rPr lang="en-US" sz="2900" dirty="0">
                <a:latin typeface="Arial" panose="020B0604020202020204" pitchFamily="34" charset="0"/>
                <a:cs typeface="Arial" panose="020B0604020202020204" pitchFamily="34" charset="0"/>
              </a:rPr>
              <a:t>= 3</a:t>
            </a:r>
            <a:r>
              <a:rPr lang="en-US" sz="2900" i="1" dirty="0">
                <a:latin typeface="Arial" panose="020B0604020202020204" pitchFamily="34" charset="0"/>
                <a:cs typeface="Arial" panose="020B0604020202020204" pitchFamily="34" charset="0"/>
              </a:rPr>
              <a:t>x</a:t>
            </a:r>
            <a:r>
              <a:rPr lang="en-US" sz="2900" dirty="0">
                <a:latin typeface="Arial" panose="020B0604020202020204" pitchFamily="34" charset="0"/>
                <a:cs typeface="Arial" panose="020B0604020202020204" pitchFamily="34" charset="0"/>
              </a:rPr>
              <a:t> + 1 </a:t>
            </a:r>
            <a:r>
              <a:rPr lang="en-US" sz="2900" dirty="0" smtClean="0">
                <a:latin typeface="Arial" panose="020B0604020202020204" pitchFamily="34" charset="0"/>
                <a:cs typeface="Arial" panose="020B0604020202020204" pitchFamily="34" charset="0"/>
              </a:rPr>
              <a:t>	</a:t>
            </a:r>
            <a:r>
              <a:rPr lang="en-US" sz="2900" dirty="0" smtClean="0">
                <a:solidFill>
                  <a:srgbClr val="C00000"/>
                </a:solidFill>
                <a:latin typeface="Arial" panose="020B0604020202020204" pitchFamily="34" charset="0"/>
                <a:cs typeface="Arial" panose="020B0604020202020204" pitchFamily="34" charset="0"/>
              </a:rPr>
              <a:t>ii.</a:t>
            </a:r>
            <a:r>
              <a:rPr lang="en-US" sz="2900" dirty="0" smtClean="0">
                <a:latin typeface="Arial" panose="020B0604020202020204" pitchFamily="34" charset="0"/>
                <a:cs typeface="Arial" panose="020B0604020202020204" pitchFamily="34" charset="0"/>
              </a:rPr>
              <a:t>  2</a:t>
            </a:r>
            <a:r>
              <a:rPr lang="en-US" sz="2900" i="1" dirty="0" smtClean="0">
                <a:latin typeface="Arial" panose="020B0604020202020204" pitchFamily="34" charset="0"/>
                <a:cs typeface="Arial" panose="020B0604020202020204" pitchFamily="34" charset="0"/>
              </a:rPr>
              <a:t>y</a:t>
            </a:r>
            <a:r>
              <a:rPr lang="en-US" sz="2900" dirty="0" smtClean="0">
                <a:latin typeface="Arial" panose="020B0604020202020204" pitchFamily="34" charset="0"/>
                <a:cs typeface="Arial" panose="020B0604020202020204" pitchFamily="34" charset="0"/>
              </a:rPr>
              <a:t> </a:t>
            </a:r>
            <a:r>
              <a:rPr lang="en-US" sz="2900" dirty="0">
                <a:latin typeface="Arial" panose="020B0604020202020204" pitchFamily="34" charset="0"/>
                <a:cs typeface="Arial" panose="020B0604020202020204" pitchFamily="34" charset="0"/>
              </a:rPr>
              <a:t>= </a:t>
            </a:r>
            <a:r>
              <a:rPr lang="en-US" sz="2900" dirty="0" smtClean="0">
                <a:latin typeface="Arial" panose="020B0604020202020204" pitchFamily="34" charset="0"/>
                <a:cs typeface="Arial" panose="020B0604020202020204" pitchFamily="34" charset="0"/>
              </a:rPr>
              <a:t>4</a:t>
            </a:r>
            <a:r>
              <a:rPr lang="en-US" sz="2900" i="1" dirty="0" smtClean="0">
                <a:latin typeface="Arial" panose="020B0604020202020204" pitchFamily="34" charset="0"/>
                <a:cs typeface="Arial" panose="020B0604020202020204" pitchFamily="34" charset="0"/>
              </a:rPr>
              <a:t>x</a:t>
            </a:r>
            <a:r>
              <a:rPr lang="en-US" sz="2900" dirty="0" smtClean="0">
                <a:latin typeface="Arial" panose="020B0604020202020204" pitchFamily="34" charset="0"/>
                <a:cs typeface="Arial" panose="020B0604020202020204" pitchFamily="34" charset="0"/>
              </a:rPr>
              <a:t> </a:t>
            </a:r>
            <a:r>
              <a:rPr lang="en-US" sz="2900" dirty="0">
                <a:latin typeface="Arial" panose="020B0604020202020204" pitchFamily="34" charset="0"/>
                <a:cs typeface="Arial" panose="020B0604020202020204" pitchFamily="34" charset="0"/>
              </a:rPr>
              <a:t>+ 6 </a:t>
            </a:r>
            <a:endParaRPr lang="en-US" sz="2900" dirty="0" smtClean="0">
              <a:latin typeface="Arial" panose="020B0604020202020204" pitchFamily="34" charset="0"/>
              <a:cs typeface="Arial" panose="020B0604020202020204" pitchFamily="34" charset="0"/>
            </a:endParaRPr>
          </a:p>
          <a:p>
            <a:pPr marL="1485900" lvl="2" indent="-571500">
              <a:buClr>
                <a:srgbClr val="C00000"/>
              </a:buClr>
              <a:buFont typeface="+mj-lt"/>
              <a:buAutoNum type="romanLcPeriod" startAt="3"/>
              <a:tabLst>
                <a:tab pos="3200400" algn="l"/>
              </a:tabLst>
            </a:pPr>
            <a:r>
              <a:rPr lang="en-US" sz="2900" i="1" dirty="0" smtClean="0">
                <a:latin typeface="Arial" panose="020B0604020202020204" pitchFamily="34" charset="0"/>
                <a:cs typeface="Arial" panose="020B0604020202020204" pitchFamily="34" charset="0"/>
              </a:rPr>
              <a:t>x</a:t>
            </a:r>
            <a:r>
              <a:rPr lang="en-US" sz="2900" dirty="0" smtClean="0">
                <a:latin typeface="Arial" panose="020B0604020202020204" pitchFamily="34" charset="0"/>
                <a:cs typeface="Arial" panose="020B0604020202020204" pitchFamily="34" charset="0"/>
              </a:rPr>
              <a:t> </a:t>
            </a:r>
            <a:r>
              <a:rPr lang="en-US" sz="2900" dirty="0">
                <a:latin typeface="Arial" panose="020B0604020202020204" pitchFamily="34" charset="0"/>
                <a:cs typeface="Arial" panose="020B0604020202020204" pitchFamily="34" charset="0"/>
              </a:rPr>
              <a:t>+ </a:t>
            </a:r>
            <a:r>
              <a:rPr lang="en-US" sz="2900" i="1" dirty="0">
                <a:latin typeface="Arial" panose="020B0604020202020204" pitchFamily="34" charset="0"/>
                <a:cs typeface="Arial" panose="020B0604020202020204" pitchFamily="34" charset="0"/>
              </a:rPr>
              <a:t>y</a:t>
            </a:r>
            <a:r>
              <a:rPr lang="en-US" sz="2900" dirty="0">
                <a:latin typeface="Arial" panose="020B0604020202020204" pitchFamily="34" charset="0"/>
                <a:cs typeface="Arial" panose="020B0604020202020204" pitchFamily="34" charset="0"/>
              </a:rPr>
              <a:t> = </a:t>
            </a:r>
            <a:r>
              <a:rPr lang="en-US" sz="2900" dirty="0" smtClean="0">
                <a:latin typeface="Arial" panose="020B0604020202020204" pitchFamily="34" charset="0"/>
                <a:cs typeface="Arial" panose="020B0604020202020204" pitchFamily="34" charset="0"/>
              </a:rPr>
              <a:t>4	</a:t>
            </a:r>
            <a:r>
              <a:rPr lang="en-US" sz="2900" dirty="0" smtClean="0">
                <a:solidFill>
                  <a:srgbClr val="C00000"/>
                </a:solidFill>
                <a:latin typeface="Arial" panose="020B0604020202020204" pitchFamily="34" charset="0"/>
                <a:cs typeface="Arial" panose="020B0604020202020204" pitchFamily="34" charset="0"/>
              </a:rPr>
              <a:t>iv.</a:t>
            </a:r>
            <a:r>
              <a:rPr lang="en-US" sz="2900" dirty="0" smtClean="0">
                <a:latin typeface="Arial" panose="020B0604020202020204" pitchFamily="34" charset="0"/>
                <a:cs typeface="Arial" panose="020B0604020202020204" pitchFamily="34" charset="0"/>
              </a:rPr>
              <a:t>  </a:t>
            </a:r>
            <a:r>
              <a:rPr lang="en-US" sz="2900" i="1" dirty="0" smtClean="0">
                <a:latin typeface="Arial" panose="020B0604020202020204" pitchFamily="34" charset="0"/>
                <a:cs typeface="Arial" panose="020B0604020202020204" pitchFamily="34" charset="0"/>
              </a:rPr>
              <a:t>y</a:t>
            </a:r>
            <a:r>
              <a:rPr lang="en-US" sz="2900" dirty="0" smtClean="0">
                <a:latin typeface="Arial" panose="020B0604020202020204" pitchFamily="34" charset="0"/>
                <a:cs typeface="Arial" panose="020B0604020202020204" pitchFamily="34" charset="0"/>
              </a:rPr>
              <a:t> </a:t>
            </a:r>
            <a:r>
              <a:rPr lang="en-US" sz="2900" dirty="0">
                <a:latin typeface="Arial" panose="020B0604020202020204" pitchFamily="34" charset="0"/>
                <a:cs typeface="Arial" panose="020B0604020202020204" pitchFamily="34" charset="0"/>
              </a:rPr>
              <a:t>= </a:t>
            </a:r>
            <a:r>
              <a:rPr lang="en-US" sz="2900" dirty="0" smtClean="0">
                <a:latin typeface="Arial" panose="020B0604020202020204" pitchFamily="34" charset="0"/>
                <a:cs typeface="Arial" panose="020B0604020202020204" pitchFamily="34" charset="0"/>
              </a:rPr>
              <a:t>2</a:t>
            </a:r>
            <a:r>
              <a:rPr lang="en-US" sz="2900" i="1" dirty="0" smtClean="0">
                <a:latin typeface="Arial" panose="020B0604020202020204" pitchFamily="34" charset="0"/>
                <a:cs typeface="Arial" panose="020B0604020202020204" pitchFamily="34" charset="0"/>
              </a:rPr>
              <a:t>x</a:t>
            </a:r>
            <a:r>
              <a:rPr lang="en-US" sz="2900" dirty="0" smtClean="0">
                <a:latin typeface="Arial" panose="020B0604020202020204" pitchFamily="34" charset="0"/>
                <a:cs typeface="Arial" panose="020B0604020202020204" pitchFamily="34" charset="0"/>
              </a:rPr>
              <a:t> </a:t>
            </a:r>
            <a:r>
              <a:rPr lang="en-US" sz="2900" dirty="0">
                <a:latin typeface="Arial" panose="020B0604020202020204" pitchFamily="34" charset="0"/>
                <a:cs typeface="Arial" panose="020B0604020202020204" pitchFamily="34" charset="0"/>
              </a:rPr>
              <a:t>- 1 </a:t>
            </a:r>
            <a:endParaRPr lang="en-US" sz="2900" dirty="0" smtClean="0">
              <a:latin typeface="Arial" panose="020B0604020202020204" pitchFamily="34" charset="0"/>
              <a:cs typeface="Arial" panose="020B0604020202020204" pitchFamily="34" charset="0"/>
            </a:endParaRPr>
          </a:p>
          <a:p>
            <a:pPr marL="1485900" lvl="2" indent="-571500">
              <a:buClr>
                <a:srgbClr val="C00000"/>
              </a:buClr>
              <a:buFont typeface="+mj-lt"/>
              <a:buAutoNum type="romanLcPeriod" startAt="5"/>
            </a:pPr>
            <a:r>
              <a:rPr lang="en-US" sz="2900" dirty="0" smtClean="0">
                <a:latin typeface="Arial" panose="020B0604020202020204" pitchFamily="34" charset="0"/>
                <a:cs typeface="Arial" panose="020B0604020202020204" pitchFamily="34" charset="0"/>
              </a:rPr>
              <a:t>10</a:t>
            </a:r>
            <a:r>
              <a:rPr lang="en-US" sz="2900" i="1" dirty="0" smtClean="0">
                <a:latin typeface="Arial" panose="020B0604020202020204" pitchFamily="34" charset="0"/>
                <a:cs typeface="Arial" panose="020B0604020202020204" pitchFamily="34" charset="0"/>
              </a:rPr>
              <a:t>x</a:t>
            </a:r>
            <a:r>
              <a:rPr lang="en-US" sz="2900" dirty="0" smtClean="0">
                <a:latin typeface="Arial" panose="020B0604020202020204" pitchFamily="34" charset="0"/>
                <a:cs typeface="Arial" panose="020B0604020202020204" pitchFamily="34" charset="0"/>
              </a:rPr>
              <a:t> </a:t>
            </a:r>
            <a:r>
              <a:rPr lang="en-US" sz="2900" dirty="0">
                <a:latin typeface="Arial" panose="020B0604020202020204" pitchFamily="34" charset="0"/>
                <a:cs typeface="Arial" panose="020B0604020202020204" pitchFamily="34" charset="0"/>
              </a:rPr>
              <a:t>+ </a:t>
            </a:r>
            <a:r>
              <a:rPr lang="en-US" sz="2900" dirty="0" smtClean="0">
                <a:latin typeface="Arial" panose="020B0604020202020204" pitchFamily="34" charset="0"/>
                <a:cs typeface="Arial" panose="020B0604020202020204" pitchFamily="34" charset="0"/>
              </a:rPr>
              <a:t>2</a:t>
            </a:r>
            <a:r>
              <a:rPr lang="en-US" sz="2900" i="1" dirty="0" smtClean="0">
                <a:latin typeface="Arial" panose="020B0604020202020204" pitchFamily="34" charset="0"/>
                <a:cs typeface="Arial" panose="020B0604020202020204" pitchFamily="34" charset="0"/>
              </a:rPr>
              <a:t>y</a:t>
            </a:r>
            <a:r>
              <a:rPr lang="en-US" sz="2900" dirty="0" smtClean="0">
                <a:latin typeface="Arial" panose="020B0604020202020204" pitchFamily="34" charset="0"/>
                <a:cs typeface="Arial" panose="020B0604020202020204" pitchFamily="34" charset="0"/>
              </a:rPr>
              <a:t> </a:t>
            </a:r>
            <a:r>
              <a:rPr lang="en-US" sz="2900" dirty="0">
                <a:latin typeface="Arial" panose="020B0604020202020204" pitchFamily="34" charset="0"/>
                <a:cs typeface="Arial" panose="020B0604020202020204" pitchFamily="34" charset="0"/>
              </a:rPr>
              <a:t>= 1</a:t>
            </a:r>
          </a:p>
          <a:p>
            <a:pPr marL="857250" lvl="1" indent="-400050">
              <a:buClr>
                <a:srgbClr val="C00000"/>
              </a:buClr>
              <a:buFont typeface="+mj-lt"/>
              <a:buAutoNum type="alphaLcPeriod" startAt="2"/>
            </a:pPr>
            <a:r>
              <a:rPr lang="en-US" sz="2900" dirty="0" smtClean="0">
                <a:latin typeface="Arial" panose="020B0604020202020204" pitchFamily="34" charset="0"/>
                <a:cs typeface="Arial" panose="020B0604020202020204" pitchFamily="34" charset="0"/>
              </a:rPr>
              <a:t>Rearrange </a:t>
            </a:r>
            <a:r>
              <a:rPr lang="en-US" sz="2900" dirty="0">
                <a:latin typeface="Arial" panose="020B0604020202020204" pitchFamily="34" charset="0"/>
                <a:cs typeface="Arial" panose="020B0604020202020204" pitchFamily="34" charset="0"/>
              </a:rPr>
              <a:t>the other equations in the form </a:t>
            </a:r>
            <a:r>
              <a:rPr lang="en-US" sz="2900" i="1" dirty="0">
                <a:latin typeface="Arial" panose="020B0604020202020204" pitchFamily="34" charset="0"/>
                <a:cs typeface="Arial" panose="020B0604020202020204" pitchFamily="34" charset="0"/>
              </a:rPr>
              <a:t>y</a:t>
            </a:r>
            <a:r>
              <a:rPr lang="en-US" sz="2900" dirty="0">
                <a:latin typeface="Arial" panose="020B0604020202020204" pitchFamily="34" charset="0"/>
                <a:cs typeface="Arial" panose="020B0604020202020204" pitchFamily="34" charset="0"/>
              </a:rPr>
              <a:t> = </a:t>
            </a:r>
            <a:r>
              <a:rPr lang="en-US" sz="2900" i="1" dirty="0">
                <a:latin typeface="Arial" panose="020B0604020202020204" pitchFamily="34" charset="0"/>
                <a:cs typeface="Arial" panose="020B0604020202020204" pitchFamily="34" charset="0"/>
              </a:rPr>
              <a:t>mx</a:t>
            </a:r>
            <a:r>
              <a:rPr lang="en-US" sz="2900" dirty="0">
                <a:latin typeface="Arial" panose="020B0604020202020204" pitchFamily="34" charset="0"/>
                <a:cs typeface="Arial" panose="020B0604020202020204" pitchFamily="34" charset="0"/>
              </a:rPr>
              <a:t> + </a:t>
            </a:r>
            <a:r>
              <a:rPr lang="en-US" sz="2900" i="1" dirty="0">
                <a:latin typeface="Arial" panose="020B0604020202020204" pitchFamily="34" charset="0"/>
                <a:cs typeface="Arial" panose="020B0604020202020204" pitchFamily="34" charset="0"/>
              </a:rPr>
              <a:t>c</a:t>
            </a:r>
            <a:r>
              <a:rPr lang="en-US" sz="2900" dirty="0">
                <a:latin typeface="Arial" panose="020B0604020202020204" pitchFamily="34" charset="0"/>
                <a:cs typeface="Arial" panose="020B0604020202020204" pitchFamily="34" charset="0"/>
              </a:rPr>
              <a:t>.</a:t>
            </a:r>
            <a:endParaRPr lang="en-US" sz="29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6823457"/>
      </p:ext>
    </p:extLst>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 </a:t>
            </a:r>
            <a:r>
              <a:rPr lang="en-GB" sz="4000" dirty="0"/>
              <a:t>– </a:t>
            </a:r>
            <a:r>
              <a:rPr lang="en-GB" sz="4000" dirty="0" smtClean="0"/>
              <a:t>Prior Knowledge Check</a:t>
            </a:r>
            <a:endParaRPr lang="en-GB" sz="4000" b="1"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160</a:t>
            </a:r>
            <a:endParaRPr lang="en-GB" sz="1400" b="1" dirty="0">
              <a:latin typeface="Calibri" panose="020F0502020204030204" pitchFamily="34" charset="0"/>
            </a:endParaRPr>
          </a:p>
        </p:txBody>
      </p:sp>
      <p:sp>
        <p:nvSpPr>
          <p:cNvPr id="3" name="Rectangle 2"/>
          <p:cNvSpPr/>
          <p:nvPr/>
        </p:nvSpPr>
        <p:spPr>
          <a:xfrm>
            <a:off x="251520" y="1196752"/>
            <a:ext cx="5256584" cy="3539430"/>
          </a:xfrm>
          <a:prstGeom prst="rect">
            <a:avLst/>
          </a:prstGeom>
        </p:spPr>
        <p:txBody>
          <a:bodyPr wrap="square">
            <a:spAutoFit/>
          </a:bodyPr>
          <a:lstStyle/>
          <a:p>
            <a:pPr>
              <a:buClr>
                <a:srgbClr val="C00000"/>
              </a:buClr>
              <a:tabLst>
                <a:tab pos="800100" algn="l"/>
                <a:tab pos="2743200" algn="l"/>
              </a:tabLst>
            </a:pPr>
            <a:r>
              <a:rPr lang="en-US" sz="2800" b="1" dirty="0">
                <a:solidFill>
                  <a:srgbClr val="C00000"/>
                </a:solidFill>
              </a:rPr>
              <a:t>* Challenge</a:t>
            </a:r>
          </a:p>
          <a:p>
            <a:pPr marL="742950" indent="-742950">
              <a:buClr>
                <a:srgbClr val="C00000"/>
              </a:buClr>
              <a:buFont typeface="+mj-lt"/>
              <a:buAutoNum type="arabicPeriod" startAt="10"/>
              <a:tabLst>
                <a:tab pos="800100" algn="l"/>
                <a:tab pos="2743200" algn="l"/>
              </a:tabLst>
            </a:pPr>
            <a:r>
              <a:rPr lang="en-US" sz="2800" dirty="0" smtClean="0"/>
              <a:t>The </a:t>
            </a:r>
            <a:r>
              <a:rPr lang="en-US" sz="2800" dirty="0"/>
              <a:t>graphs of </a:t>
            </a:r>
            <a:r>
              <a:rPr lang="en-US" sz="2800" i="1" dirty="0"/>
              <a:t>y</a:t>
            </a:r>
            <a:r>
              <a:rPr lang="en-US" sz="2800" dirty="0"/>
              <a:t> = </a:t>
            </a:r>
            <a:r>
              <a:rPr lang="en-US" sz="2800" dirty="0" smtClean="0"/>
              <a:t>x</a:t>
            </a:r>
            <a:r>
              <a:rPr lang="en-US" sz="2800" baseline="30000" dirty="0" smtClean="0"/>
              <a:t>2</a:t>
            </a:r>
            <a:r>
              <a:rPr lang="en-US" sz="2800" dirty="0" smtClean="0"/>
              <a:t> </a:t>
            </a:r>
            <a:r>
              <a:rPr lang="en-US" sz="2800" dirty="0"/>
              <a:t>+ 2 and </a:t>
            </a:r>
            <a:r>
              <a:rPr lang="en-US" sz="2800" dirty="0" smtClean="0"/>
              <a:t/>
            </a:r>
            <a:br>
              <a:rPr lang="en-US" sz="2800" dirty="0" smtClean="0"/>
            </a:br>
            <a:r>
              <a:rPr lang="en-US" sz="2800" i="1" dirty="0" smtClean="0"/>
              <a:t>y</a:t>
            </a:r>
            <a:r>
              <a:rPr lang="en-US" sz="2800" dirty="0" smtClean="0"/>
              <a:t> </a:t>
            </a:r>
            <a:r>
              <a:rPr lang="en-US" sz="2800" dirty="0"/>
              <a:t>= </a:t>
            </a:r>
            <a:r>
              <a:rPr lang="en-US" sz="2800" dirty="0" smtClean="0"/>
              <a:t>2x </a:t>
            </a:r>
            <a:r>
              <a:rPr lang="en-US" sz="2800" dirty="0"/>
              <a:t>+ 5 are plotted on the </a:t>
            </a:r>
            <a:r>
              <a:rPr lang="en-US" sz="2800" dirty="0" smtClean="0"/>
              <a:t>grid.</a:t>
            </a:r>
            <a:br>
              <a:rPr lang="en-US" sz="2800" dirty="0" smtClean="0"/>
            </a:br>
            <a:r>
              <a:rPr lang="en-US" sz="2800" dirty="0" smtClean="0"/>
              <a:t>Give </a:t>
            </a:r>
            <a:r>
              <a:rPr lang="en-US" sz="2800" dirty="0"/>
              <a:t>the coordinates of the two points of intersection of these graphs.</a:t>
            </a:r>
          </a:p>
        </p:txBody>
      </p:sp>
      <p:sp>
        <p:nvSpPr>
          <p:cNvPr id="8" name="Rectangle 7"/>
          <p:cNvSpPr/>
          <p:nvPr/>
        </p:nvSpPr>
        <p:spPr>
          <a:xfrm>
            <a:off x="251520" y="5229200"/>
            <a:ext cx="8528628" cy="132468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5379" t="24800" r="17545" b="4851"/>
          <a:stretch/>
        </p:blipFill>
        <p:spPr>
          <a:xfrm>
            <a:off x="5838865" y="1230295"/>
            <a:ext cx="2971925" cy="3904293"/>
          </a:xfrm>
          <a:prstGeom prst="rect">
            <a:avLst/>
          </a:prstGeom>
        </p:spPr>
      </p:pic>
    </p:spTree>
    <p:extLst>
      <p:ext uri="{BB962C8B-B14F-4D97-AF65-F5344CB8AC3E}">
        <p14:creationId xmlns:p14="http://schemas.microsoft.com/office/powerpoint/2010/main" val="3084975435"/>
      </p:ext>
    </p:extLst>
  </p:cSld>
  <p:clrMapOvr>
    <a:masterClrMapping/>
  </p:clrMapOvr>
  <p:transition advClick="0"/>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GB" sz="4000" dirty="0" smtClean="0"/>
              <a:t>6 </a:t>
            </a:r>
            <a:r>
              <a:rPr lang="en-GB" sz="4000" dirty="0"/>
              <a:t>– </a:t>
            </a:r>
            <a:r>
              <a:rPr lang="en-GB" sz="4000" dirty="0" smtClean="0"/>
              <a:t>Strengthen</a:t>
            </a:r>
            <a:endParaRPr lang="en-GB" sz="4000" b="1" dirty="0" smtClean="0"/>
          </a:p>
        </p:txBody>
      </p:sp>
      <p:sp>
        <p:nvSpPr>
          <p:cNvPr id="9" name="Round Same Side Corner Rectangle 8">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190</a:t>
            </a:r>
            <a:endParaRPr lang="en-GB" sz="1400" b="1" dirty="0">
              <a:latin typeface="Calibri" panose="020F0502020204030204" pitchFamily="34" charset="0"/>
            </a:endParaRPr>
          </a:p>
        </p:txBody>
      </p:sp>
      <p:sp>
        <p:nvSpPr>
          <p:cNvPr id="2" name="Rectangle 1"/>
          <p:cNvSpPr/>
          <p:nvPr/>
        </p:nvSpPr>
        <p:spPr>
          <a:xfrm>
            <a:off x="267362" y="1264399"/>
            <a:ext cx="5240742" cy="5324535"/>
          </a:xfrm>
          <a:prstGeom prst="rect">
            <a:avLst/>
          </a:prstGeom>
        </p:spPr>
        <p:txBody>
          <a:bodyPr wrap="square">
            <a:spAutoFit/>
          </a:bodyPr>
          <a:lstStyle/>
          <a:p>
            <a:pPr marL="457200" indent="-457200">
              <a:buClr>
                <a:srgbClr val="C00000"/>
              </a:buClr>
              <a:buFont typeface="+mj-lt"/>
              <a:buAutoNum type="arabicPeriod" startAt="2"/>
            </a:pPr>
            <a:r>
              <a:rPr lang="en-US" sz="2000" dirty="0">
                <a:latin typeface="Arial" panose="020B0604020202020204" pitchFamily="34" charset="0"/>
                <a:cs typeface="Arial" panose="020B0604020202020204" pitchFamily="34" charset="0"/>
              </a:rPr>
              <a:t>The graph shows four straight-line graphs, </a:t>
            </a:r>
            <a:endParaRPr lang="en-US" sz="20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pPr>
            <a:r>
              <a:rPr lang="en-US" sz="2000" dirty="0" smtClean="0">
                <a:latin typeface="Arial" panose="020B0604020202020204" pitchFamily="34" charset="0"/>
                <a:cs typeface="Arial" panose="020B0604020202020204" pitchFamily="34" charset="0"/>
              </a:rPr>
              <a:t>Which </a:t>
            </a:r>
            <a:r>
              <a:rPr lang="en-US" sz="2000" dirty="0">
                <a:latin typeface="Arial" panose="020B0604020202020204" pitchFamily="34" charset="0"/>
                <a:cs typeface="Arial" panose="020B0604020202020204" pitchFamily="34" charset="0"/>
              </a:rPr>
              <a:t>lines have </a:t>
            </a:r>
            <a:r>
              <a:rPr lang="en-US" sz="2000" i="1" dirty="0" smtClean="0">
                <a:latin typeface="Arial" panose="020B0604020202020204" pitchFamily="34" charset="0"/>
                <a:cs typeface="Arial" panose="020B0604020202020204" pitchFamily="34" charset="0"/>
              </a:rPr>
              <a:t>y</a:t>
            </a:r>
            <a:r>
              <a:rPr lang="en-US" sz="2000" dirty="0" smtClean="0">
                <a:latin typeface="Arial" panose="020B0604020202020204" pitchFamily="34" charset="0"/>
                <a:cs typeface="Arial" panose="020B0604020202020204" pitchFamily="34" charset="0"/>
              </a:rPr>
              <a:t>-intercept </a:t>
            </a:r>
            <a:r>
              <a:rPr lang="en-US" sz="2000" dirty="0">
                <a:latin typeface="Arial" panose="020B0604020202020204" pitchFamily="34" charset="0"/>
                <a:cs typeface="Arial" panose="020B0604020202020204" pitchFamily="34" charset="0"/>
              </a:rPr>
              <a:t>(0,1)? </a:t>
            </a:r>
            <a:endParaRPr lang="en-US" sz="20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pPr>
            <a:r>
              <a:rPr lang="en-US" sz="2000" dirty="0" smtClean="0">
                <a:latin typeface="Arial" panose="020B0604020202020204" pitchFamily="34" charset="0"/>
                <a:cs typeface="Arial" panose="020B0604020202020204" pitchFamily="34" charset="0"/>
              </a:rPr>
              <a:t>Which </a:t>
            </a:r>
            <a:r>
              <a:rPr lang="en-US" sz="2000" dirty="0">
                <a:latin typeface="Arial" panose="020B0604020202020204" pitchFamily="34" charset="0"/>
                <a:cs typeface="Arial" panose="020B0604020202020204" pitchFamily="34" charset="0"/>
              </a:rPr>
              <a:t>graphs have a positive gradient? </a:t>
            </a:r>
            <a:endParaRPr lang="en-US" sz="20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pPr>
            <a:r>
              <a:rPr lang="en-US" sz="2000" dirty="0" smtClean="0">
                <a:latin typeface="Arial" panose="020B0604020202020204" pitchFamily="34" charset="0"/>
                <a:cs typeface="Arial" panose="020B0604020202020204" pitchFamily="34" charset="0"/>
              </a:rPr>
              <a:t>Which </a:t>
            </a:r>
            <a:r>
              <a:rPr lang="en-US" sz="2000" dirty="0">
                <a:latin typeface="Arial" panose="020B0604020202020204" pitchFamily="34" charset="0"/>
                <a:cs typeface="Arial" panose="020B0604020202020204" pitchFamily="34" charset="0"/>
              </a:rPr>
              <a:t>graphs have a negative </a:t>
            </a:r>
            <a:r>
              <a:rPr lang="en-US" sz="2000" dirty="0" smtClean="0">
                <a:latin typeface="Arial" panose="020B0604020202020204" pitchFamily="34" charset="0"/>
                <a:cs typeface="Arial" panose="020B0604020202020204" pitchFamily="34" charset="0"/>
              </a:rPr>
              <a:t>gradient?</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endParaRPr lang="en-US" sz="20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pPr>
            <a:r>
              <a:rPr lang="en-US" sz="2000" dirty="0" smtClean="0">
                <a:latin typeface="Arial" panose="020B0604020202020204" pitchFamily="34" charset="0"/>
                <a:cs typeface="Arial" panose="020B0604020202020204" pitchFamily="34" charset="0"/>
              </a:rPr>
              <a:t>Which </a:t>
            </a:r>
            <a:r>
              <a:rPr lang="en-US" sz="2000" dirty="0">
                <a:latin typeface="Arial" panose="020B0604020202020204" pitchFamily="34" charset="0"/>
                <a:cs typeface="Arial" panose="020B0604020202020204" pitchFamily="34" charset="0"/>
              </a:rPr>
              <a:t>equation matches which line</a:t>
            </a:r>
            <a:r>
              <a:rPr lang="en-US" sz="2000" dirty="0" smtClean="0">
                <a:latin typeface="Arial" panose="020B0604020202020204" pitchFamily="34" charset="0"/>
                <a:cs typeface="Arial" panose="020B0604020202020204" pitchFamily="34" charset="0"/>
              </a:rPr>
              <a:t>?</a:t>
            </a:r>
          </a:p>
          <a:p>
            <a:pPr marL="1428750" lvl="2" indent="-514350">
              <a:buClr>
                <a:srgbClr val="C00000"/>
              </a:buClr>
              <a:buFont typeface="+mj-lt"/>
              <a:buAutoNum type="romanLcPeriod"/>
              <a:tabLst>
                <a:tab pos="2971800" algn="l"/>
              </a:tabLst>
            </a:pPr>
            <a:r>
              <a:rPr lang="en-US" sz="2000" i="1" dirty="0" smtClean="0">
                <a:latin typeface="Arial" panose="020B0604020202020204" pitchFamily="34" charset="0"/>
                <a:cs typeface="Arial" panose="020B0604020202020204" pitchFamily="34" charset="0"/>
              </a:rPr>
              <a:t>y</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en-US" sz="2000" i="1" dirty="0" smtClean="0">
                <a:latin typeface="Arial" panose="020B0604020202020204" pitchFamily="34" charset="0"/>
                <a:cs typeface="Arial" panose="020B0604020202020204" pitchFamily="34" charset="0"/>
              </a:rPr>
              <a:t>x </a:t>
            </a:r>
            <a:r>
              <a:rPr lang="en-US" sz="2000" dirty="0" smtClean="0">
                <a:latin typeface="Arial" panose="020B0604020202020204" pitchFamily="34" charset="0"/>
                <a:cs typeface="Arial" panose="020B0604020202020204" pitchFamily="34" charset="0"/>
              </a:rPr>
              <a:t>- 3 	</a:t>
            </a:r>
            <a:r>
              <a:rPr lang="en-US" sz="2000" dirty="0" smtClean="0">
                <a:solidFill>
                  <a:srgbClr val="C00000"/>
                </a:solidFill>
                <a:latin typeface="Arial" panose="020B0604020202020204" pitchFamily="34" charset="0"/>
                <a:cs typeface="Arial" panose="020B0604020202020204" pitchFamily="34" charset="0"/>
              </a:rPr>
              <a:t>ii.</a:t>
            </a:r>
            <a:r>
              <a:rPr lang="en-US" sz="2000" dirty="0" smtClean="0">
                <a:latin typeface="Arial" panose="020B0604020202020204" pitchFamily="34" charset="0"/>
                <a:cs typeface="Arial" panose="020B0604020202020204" pitchFamily="34" charset="0"/>
              </a:rPr>
              <a:t>  </a:t>
            </a:r>
            <a:r>
              <a:rPr lang="en-US" sz="2000" i="1" dirty="0" smtClean="0">
                <a:latin typeface="Arial" panose="020B0604020202020204" pitchFamily="34" charset="0"/>
                <a:cs typeface="Arial" panose="020B0604020202020204" pitchFamily="34" charset="0"/>
              </a:rPr>
              <a:t>y</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3</a:t>
            </a:r>
            <a:r>
              <a:rPr lang="en-US" sz="2000" i="1" dirty="0" smtClean="0">
                <a:latin typeface="Arial" panose="020B0604020202020204" pitchFamily="34" charset="0"/>
                <a:cs typeface="Arial" panose="020B0604020202020204" pitchFamily="34" charset="0"/>
              </a:rPr>
              <a:t>x</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1</a:t>
            </a:r>
          </a:p>
          <a:p>
            <a:pPr marL="1428750" lvl="2" indent="-514350">
              <a:buClr>
                <a:srgbClr val="C00000"/>
              </a:buClr>
              <a:buFont typeface="+mj-lt"/>
              <a:buAutoNum type="romanLcPeriod" startAt="3"/>
              <a:tabLst>
                <a:tab pos="2971800" algn="l"/>
              </a:tabLst>
            </a:pPr>
            <a:r>
              <a:rPr lang="en-US" sz="2000" i="1" dirty="0" smtClean="0">
                <a:latin typeface="Arial" panose="020B0604020202020204" pitchFamily="34" charset="0"/>
                <a:cs typeface="Arial" panose="020B0604020202020204" pitchFamily="34" charset="0"/>
              </a:rPr>
              <a:t>y</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2</a:t>
            </a:r>
            <a:r>
              <a:rPr lang="en-US" sz="2000" i="1" dirty="0">
                <a:latin typeface="Arial" panose="020B0604020202020204" pitchFamily="34" charset="0"/>
                <a:cs typeface="Arial" panose="020B0604020202020204" pitchFamily="34" charset="0"/>
              </a:rPr>
              <a:t>x</a:t>
            </a:r>
            <a:r>
              <a:rPr lang="en-US" sz="2000" dirty="0">
                <a:latin typeface="Arial" panose="020B0604020202020204" pitchFamily="34" charset="0"/>
                <a:cs typeface="Arial" panose="020B0604020202020204" pitchFamily="34" charset="0"/>
              </a:rPr>
              <a:t> + 1 </a:t>
            </a:r>
            <a:r>
              <a:rPr lang="en-US" sz="2000" dirty="0" smtClean="0">
                <a:latin typeface="Arial" panose="020B0604020202020204" pitchFamily="34" charset="0"/>
                <a:cs typeface="Arial" panose="020B0604020202020204" pitchFamily="34" charset="0"/>
              </a:rPr>
              <a:t>	</a:t>
            </a:r>
            <a:r>
              <a:rPr lang="en-US" sz="2000" dirty="0" smtClean="0">
                <a:solidFill>
                  <a:srgbClr val="C00000"/>
                </a:solidFill>
                <a:latin typeface="Arial" panose="020B0604020202020204" pitchFamily="34" charset="0"/>
                <a:cs typeface="Arial" panose="020B0604020202020204" pitchFamily="34" charset="0"/>
              </a:rPr>
              <a:t>iv.</a:t>
            </a:r>
            <a:r>
              <a:rPr lang="en-US" sz="2000" dirty="0" smtClean="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y</a:t>
            </a:r>
            <a:r>
              <a:rPr lang="en-US" sz="2000" dirty="0">
                <a:latin typeface="Arial" panose="020B0604020202020204" pitchFamily="34" charset="0"/>
                <a:cs typeface="Arial" panose="020B0604020202020204" pitchFamily="34" charset="0"/>
              </a:rPr>
              <a:t> = </a:t>
            </a:r>
            <a:r>
              <a:rPr lang="en-US" sz="2000" i="1" dirty="0" smtClean="0">
                <a:latin typeface="Arial" panose="020B0604020202020204" pitchFamily="34" charset="0"/>
                <a:cs typeface="Arial" panose="020B0604020202020204" pitchFamily="34" charset="0"/>
              </a:rPr>
              <a:t>x</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+ 2</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
        <p:nvSpPr>
          <p:cNvPr id="13" name="Rectangle 12"/>
          <p:cNvSpPr/>
          <p:nvPr/>
        </p:nvSpPr>
        <p:spPr>
          <a:xfrm flipH="1">
            <a:off x="285462" y="3501589"/>
            <a:ext cx="2520280" cy="193899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Q2b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a:t>
            </a:r>
            <a:r>
              <a:rPr lang="en-US" sz="2000" dirty="0" smtClean="0">
                <a:solidFill>
                  <a:schemeClr val="tx1"/>
                </a:solidFill>
                <a:latin typeface="Arial" panose="020B0604020202020204" pitchFamily="34" charset="0"/>
                <a:cs typeface="Arial" panose="020B0604020202020204" pitchFamily="34" charset="0"/>
              </a:rPr>
              <a:t>– Positive gradients look like this:</a:t>
            </a:r>
          </a:p>
          <a:p>
            <a:r>
              <a:rPr lang="en-US" sz="2000" dirty="0" smtClean="0">
                <a:solidFill>
                  <a:schemeClr val="tx1"/>
                </a:solidFill>
                <a:latin typeface="Arial" panose="020B0604020202020204" pitchFamily="34" charset="0"/>
                <a:cs typeface="Arial" panose="020B0604020202020204" pitchFamily="34" charset="0"/>
              </a:rPr>
              <a:t/>
            </a:r>
            <a:br>
              <a:rPr lang="en-US" sz="2000" dirty="0" smtClean="0">
                <a:solidFill>
                  <a:schemeClr val="tx1"/>
                </a:solidFill>
                <a:latin typeface="Arial" panose="020B0604020202020204" pitchFamily="34" charset="0"/>
                <a:cs typeface="Arial" panose="020B0604020202020204" pitchFamily="34" charset="0"/>
              </a:rPr>
            </a:br>
            <a:endParaRPr lang="en-US" sz="2000" dirty="0">
              <a:solidFill>
                <a:schemeClr val="tx1"/>
              </a:solidFill>
              <a:latin typeface="Arial" panose="020B0604020202020204" pitchFamily="34" charset="0"/>
              <a:cs typeface="Arial" panose="020B0604020202020204" pitchFamily="34" charset="0"/>
            </a:endParaRPr>
          </a:p>
          <a:p>
            <a:r>
              <a:rPr lang="en-US" sz="2000" dirty="0" smtClean="0">
                <a:solidFill>
                  <a:schemeClr val="tx1"/>
                </a:solidFill>
                <a:latin typeface="Arial" panose="020B0604020202020204" pitchFamily="34" charset="0"/>
                <a:cs typeface="Arial" panose="020B0604020202020204" pitchFamily="34" charset="0"/>
              </a:rPr>
              <a:t>Think </a:t>
            </a:r>
            <a:r>
              <a:rPr lang="en-US" sz="2000" i="1" dirty="0" smtClean="0">
                <a:solidFill>
                  <a:schemeClr val="tx1"/>
                </a:solidFill>
                <a:latin typeface="Arial" panose="020B0604020202020204" pitchFamily="34" charset="0"/>
                <a:cs typeface="Arial" panose="020B0604020202020204" pitchFamily="34" charset="0"/>
              </a:rPr>
              <a:t>uphill</a:t>
            </a:r>
            <a:endParaRPr lang="en-US" sz="2000" dirty="0" smtClean="0">
              <a:solidFill>
                <a:schemeClr val="tx1"/>
              </a:solidFill>
              <a:latin typeface="Arial" panose="020B0604020202020204" pitchFamily="34" charset="0"/>
              <a:cs typeface="Arial" panose="020B0604020202020204" pitchFamily="34" charset="0"/>
            </a:endParaRPr>
          </a:p>
        </p:txBody>
      </p:sp>
      <p:sp>
        <p:nvSpPr>
          <p:cNvPr id="14" name="Rectangle 13"/>
          <p:cNvSpPr/>
          <p:nvPr/>
        </p:nvSpPr>
        <p:spPr>
          <a:xfrm flipH="1">
            <a:off x="2915816" y="3501008"/>
            <a:ext cx="2520280" cy="193899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Q2c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a:t>
            </a:r>
            <a:r>
              <a:rPr lang="en-US" sz="2000" dirty="0" smtClean="0">
                <a:solidFill>
                  <a:schemeClr val="tx1"/>
                </a:solidFill>
                <a:latin typeface="Arial" panose="020B0604020202020204" pitchFamily="34" charset="0"/>
                <a:cs typeface="Arial" panose="020B0604020202020204" pitchFamily="34" charset="0"/>
              </a:rPr>
              <a:t>– Negative gradients look like this:</a:t>
            </a:r>
          </a:p>
          <a:p>
            <a:r>
              <a:rPr lang="en-US" sz="2000" dirty="0" smtClean="0">
                <a:solidFill>
                  <a:schemeClr val="tx1"/>
                </a:solidFill>
                <a:latin typeface="Arial" panose="020B0604020202020204" pitchFamily="34" charset="0"/>
                <a:cs typeface="Arial" panose="020B0604020202020204" pitchFamily="34" charset="0"/>
              </a:rPr>
              <a:t/>
            </a:r>
            <a:br>
              <a:rPr lang="en-US" sz="2000" dirty="0" smtClean="0">
                <a:solidFill>
                  <a:schemeClr val="tx1"/>
                </a:solidFill>
                <a:latin typeface="Arial" panose="020B0604020202020204" pitchFamily="34" charset="0"/>
                <a:cs typeface="Arial" panose="020B0604020202020204" pitchFamily="34" charset="0"/>
              </a:rPr>
            </a:br>
            <a:endParaRPr lang="en-US" sz="2000" dirty="0">
              <a:solidFill>
                <a:schemeClr val="tx1"/>
              </a:solidFill>
              <a:latin typeface="Arial" panose="020B0604020202020204" pitchFamily="34" charset="0"/>
              <a:cs typeface="Arial" panose="020B0604020202020204" pitchFamily="34" charset="0"/>
            </a:endParaRPr>
          </a:p>
          <a:p>
            <a:r>
              <a:rPr lang="en-US" sz="2000" dirty="0" smtClean="0">
                <a:solidFill>
                  <a:schemeClr val="tx1"/>
                </a:solidFill>
                <a:latin typeface="Arial" panose="020B0604020202020204" pitchFamily="34" charset="0"/>
                <a:cs typeface="Arial" panose="020B0604020202020204" pitchFamily="34" charset="0"/>
              </a:rPr>
              <a:t>Think </a:t>
            </a:r>
            <a:r>
              <a:rPr lang="en-US" sz="2000" i="1" dirty="0" smtClean="0">
                <a:solidFill>
                  <a:schemeClr val="tx1"/>
                </a:solidFill>
                <a:latin typeface="Arial" panose="020B0604020202020204" pitchFamily="34" charset="0"/>
                <a:cs typeface="Arial" panose="020B0604020202020204" pitchFamily="34" charset="0"/>
              </a:rPr>
              <a:t>downhill</a:t>
            </a:r>
            <a:endParaRPr lang="en-US" sz="2000" dirty="0" smtClean="0">
              <a:solidFill>
                <a:schemeClr val="tx1"/>
              </a:solidFill>
              <a:latin typeface="Arial" panose="020B0604020202020204" pitchFamily="34" charset="0"/>
              <a:cs typeface="Arial" panose="020B0604020202020204" pitchFamily="34" charset="0"/>
            </a:endParaRPr>
          </a:p>
        </p:txBody>
      </p:sp>
      <p:cxnSp>
        <p:nvCxnSpPr>
          <p:cNvPr id="4" name="Straight Connector 3"/>
          <p:cNvCxnSpPr/>
          <p:nvPr/>
        </p:nvCxnSpPr>
        <p:spPr>
          <a:xfrm flipV="1">
            <a:off x="1187624" y="4221088"/>
            <a:ext cx="1008112" cy="79208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635896" y="4221088"/>
            <a:ext cx="1332148" cy="79208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34295" y="3620539"/>
            <a:ext cx="3114169" cy="2868313"/>
          </a:xfrm>
          <a:prstGeom prst="rect">
            <a:avLst/>
          </a:prstGeom>
        </p:spPr>
      </p:pic>
    </p:spTree>
    <p:extLst>
      <p:ext uri="{BB962C8B-B14F-4D97-AF65-F5344CB8AC3E}">
        <p14:creationId xmlns:p14="http://schemas.microsoft.com/office/powerpoint/2010/main" val="3525711237"/>
      </p:ext>
    </p:extLst>
  </p:cSld>
  <p:clrMapOvr>
    <a:masterClrMapping/>
  </p:clrMapOvr>
  <p:transition advClick="0"/>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GB" sz="4000" dirty="0" smtClean="0"/>
              <a:t>6 </a:t>
            </a:r>
            <a:r>
              <a:rPr lang="en-GB" sz="4000" dirty="0"/>
              <a:t>– </a:t>
            </a:r>
            <a:r>
              <a:rPr lang="en-GB" sz="4000" dirty="0" smtClean="0"/>
              <a:t>Strengthen</a:t>
            </a:r>
            <a:endParaRPr lang="en-GB" sz="4000" b="1" dirty="0" smtClean="0"/>
          </a:p>
        </p:txBody>
      </p:sp>
      <p:sp>
        <p:nvSpPr>
          <p:cNvPr id="9" name="Round Same Side Corner Rectangle 8">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190</a:t>
            </a:r>
            <a:endParaRPr lang="en-GB" sz="1400" b="1" dirty="0">
              <a:latin typeface="Calibri" panose="020F0502020204030204" pitchFamily="34" charset="0"/>
            </a:endParaRPr>
          </a:p>
        </p:txBody>
      </p:sp>
      <p:sp>
        <p:nvSpPr>
          <p:cNvPr id="2" name="Rectangle 1"/>
          <p:cNvSpPr/>
          <p:nvPr/>
        </p:nvSpPr>
        <p:spPr>
          <a:xfrm>
            <a:off x="267362" y="1264399"/>
            <a:ext cx="5240742" cy="5386090"/>
          </a:xfrm>
          <a:prstGeom prst="rect">
            <a:avLst/>
          </a:prstGeom>
        </p:spPr>
        <p:txBody>
          <a:bodyPr wrap="square">
            <a:spAutoFit/>
          </a:bodyPr>
          <a:lstStyle/>
          <a:p>
            <a:pPr marL="457200" indent="-457200">
              <a:buClr>
                <a:srgbClr val="C00000"/>
              </a:buClr>
              <a:buFont typeface="+mj-lt"/>
              <a:buAutoNum type="arabicPeriod" startAt="3"/>
            </a:pPr>
            <a:r>
              <a:rPr lang="en-US" sz="2400" dirty="0" smtClean="0">
                <a:latin typeface="Arial" panose="020B0604020202020204" pitchFamily="34" charset="0"/>
                <a:cs typeface="Arial" panose="020B0604020202020204" pitchFamily="34" charset="0"/>
              </a:rPr>
              <a:t>Match each graph to an equation:</a:t>
            </a:r>
          </a:p>
          <a:p>
            <a:pPr marL="914400" lvl="1" indent="-457200">
              <a:buClr>
                <a:srgbClr val="C00000"/>
              </a:buClr>
              <a:buFont typeface="+mj-lt"/>
              <a:buAutoNum type="alphaLcPeriod"/>
              <a:tabLst>
                <a:tab pos="2800350" algn="l"/>
              </a:tabLst>
            </a:pPr>
            <a:r>
              <a:rPr lang="en-US" sz="2400" i="1" dirty="0" smtClean="0">
                <a:latin typeface="Arial" panose="020B0604020202020204" pitchFamily="34" charset="0"/>
                <a:cs typeface="Arial" panose="020B0604020202020204" pitchFamily="34" charset="0"/>
              </a:rPr>
              <a:t>y</a:t>
            </a:r>
            <a:r>
              <a:rPr lang="en-US" sz="2400" dirty="0" smtClean="0">
                <a:latin typeface="Arial" panose="020B0604020202020204" pitchFamily="34" charset="0"/>
                <a:cs typeface="Arial" panose="020B0604020202020204" pitchFamily="34" charset="0"/>
              </a:rPr>
              <a:t> = -2</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a:t>
            </a:r>
            <a:r>
              <a:rPr lang="en-US" sz="2400" dirty="0" smtClean="0">
                <a:solidFill>
                  <a:srgbClr val="C00000"/>
                </a:solidFill>
                <a:latin typeface="Arial" panose="020B0604020202020204" pitchFamily="34" charset="0"/>
                <a:cs typeface="Arial" panose="020B0604020202020204" pitchFamily="34" charset="0"/>
              </a:rPr>
              <a:t>b.</a:t>
            </a:r>
            <a:r>
              <a:rPr lang="en-US" sz="2400" dirty="0" smtClean="0">
                <a:latin typeface="Arial" panose="020B0604020202020204" pitchFamily="34" charset="0"/>
                <a:cs typeface="Arial" panose="020B0604020202020204" pitchFamily="34" charset="0"/>
              </a:rPr>
              <a:t>  </a:t>
            </a:r>
            <a:r>
              <a:rPr lang="en-US" sz="2400" i="1" dirty="0" smtClean="0">
                <a:latin typeface="Arial" panose="020B0604020202020204" pitchFamily="34" charset="0"/>
                <a:cs typeface="Arial" panose="020B0604020202020204" pitchFamily="34" charset="0"/>
              </a:rPr>
              <a:t>y</a:t>
            </a:r>
            <a:r>
              <a:rPr lang="en-US" sz="2400" dirty="0" smtClean="0">
                <a:latin typeface="Arial" panose="020B0604020202020204" pitchFamily="34" charset="0"/>
                <a:cs typeface="Arial" panose="020B0604020202020204" pitchFamily="34" charset="0"/>
              </a:rPr>
              <a:t> = 3</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 2</a:t>
            </a:r>
          </a:p>
          <a:p>
            <a:pPr marL="914400" lvl="1" indent="-457200">
              <a:buClr>
                <a:srgbClr val="C00000"/>
              </a:buClr>
              <a:buFont typeface="+mj-lt"/>
              <a:buAutoNum type="alphaLcPeriod" startAt="3"/>
              <a:tabLst>
                <a:tab pos="2800350" algn="l"/>
              </a:tabLst>
            </a:pPr>
            <a:r>
              <a:rPr lang="en-US" sz="2400" i="1" dirty="0" smtClean="0">
                <a:latin typeface="Arial" panose="020B0604020202020204" pitchFamily="34" charset="0"/>
                <a:cs typeface="Arial" panose="020B0604020202020204" pitchFamily="34" charset="0"/>
              </a:rPr>
              <a:t>y</a:t>
            </a:r>
            <a:r>
              <a:rPr lang="en-US" sz="2400" dirty="0" smtClean="0">
                <a:latin typeface="Arial" panose="020B0604020202020204" pitchFamily="34" charset="0"/>
                <a:cs typeface="Arial" panose="020B0604020202020204" pitchFamily="34" charset="0"/>
              </a:rPr>
              <a:t> = -</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+2</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3"/>
              <a:tabLst>
                <a:tab pos="2800350" algn="l"/>
              </a:tabLst>
            </a:pPr>
            <a:r>
              <a:rPr lang="en-US" sz="2400" dirty="0" smtClean="0">
                <a:latin typeface="Arial" panose="020B0604020202020204" pitchFamily="34" charset="0"/>
                <a:cs typeface="Arial" panose="020B0604020202020204" pitchFamily="34" charset="0"/>
              </a:rPr>
              <a:t>On squared paper, draw lines with these gradients:</a:t>
            </a:r>
          </a:p>
          <a:p>
            <a:pPr marL="914400" lvl="1" indent="-457200">
              <a:buClr>
                <a:srgbClr val="C00000"/>
              </a:buClr>
              <a:buFont typeface="+mj-lt"/>
              <a:buAutoNum type="alphaLcPeriod"/>
              <a:tabLst>
                <a:tab pos="2114550" algn="l"/>
                <a:tab pos="2800350" algn="l"/>
              </a:tabLst>
            </a:pPr>
            <a:r>
              <a:rPr lang="en-US" sz="2400" dirty="0" smtClean="0">
                <a:latin typeface="Arial" panose="020B0604020202020204" pitchFamily="34" charset="0"/>
                <a:cs typeface="Arial" panose="020B0604020202020204" pitchFamily="34" charset="0"/>
              </a:rPr>
              <a:t>4	</a:t>
            </a:r>
            <a:r>
              <a:rPr lang="en-US" sz="2400" dirty="0" smtClean="0">
                <a:solidFill>
                  <a:srgbClr val="C00000"/>
                </a:solidFill>
                <a:latin typeface="Arial" panose="020B0604020202020204" pitchFamily="34" charset="0"/>
                <a:cs typeface="Arial" panose="020B0604020202020204" pitchFamily="34" charset="0"/>
              </a:rPr>
              <a:t>b.</a:t>
            </a:r>
            <a:r>
              <a:rPr lang="en-US" sz="2400" dirty="0" smtClean="0">
                <a:latin typeface="Arial" panose="020B0604020202020204" pitchFamily="34" charset="0"/>
                <a:cs typeface="Arial" panose="020B0604020202020204" pitchFamily="34" charset="0"/>
              </a:rPr>
              <a:t>  -3	  </a:t>
            </a:r>
            <a:r>
              <a:rPr lang="en-US" sz="2400" dirty="0" smtClean="0">
                <a:solidFill>
                  <a:srgbClr val="C00000"/>
                </a:solidFill>
                <a:latin typeface="Arial" panose="020B0604020202020204" pitchFamily="34" charset="0"/>
                <a:cs typeface="Arial" panose="020B0604020202020204" pitchFamily="34" charset="0"/>
              </a:rPr>
              <a:t>c.</a:t>
            </a:r>
            <a:r>
              <a:rPr lang="en-US" sz="2400" dirty="0" smtClean="0">
                <a:latin typeface="Arial" panose="020B0604020202020204" pitchFamily="34" charset="0"/>
                <a:cs typeface="Arial" panose="020B0604020202020204" pitchFamily="34" charset="0"/>
              </a:rPr>
              <a:t>  ½</a:t>
            </a:r>
            <a:endParaRPr lang="en-US" sz="24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44408" y="5427557"/>
            <a:ext cx="548640" cy="548640"/>
          </a:xfrm>
          <a:prstGeom prst="rect">
            <a:avLst/>
          </a:prstGeom>
        </p:spPr>
      </p:pic>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705212" y="2514398"/>
            <a:ext cx="2997272" cy="2903609"/>
          </a:xfrm>
          <a:prstGeom prst="rect">
            <a:avLst/>
          </a:prstGeom>
        </p:spPr>
      </p:pic>
      <p:pic>
        <p:nvPicPr>
          <p:cNvPr id="16" name="Pictur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2543963756"/>
      </p:ext>
    </p:extLst>
  </p:cSld>
  <p:clrMapOvr>
    <a:masterClrMapping/>
  </p:clrMapOvr>
  <p:transition advClick="0"/>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GB" sz="4000" dirty="0" smtClean="0"/>
              <a:t>6 </a:t>
            </a:r>
            <a:r>
              <a:rPr lang="en-GB" sz="4000" dirty="0"/>
              <a:t>– </a:t>
            </a:r>
            <a:r>
              <a:rPr lang="en-GB" sz="4000" dirty="0" smtClean="0"/>
              <a:t>Strengthen</a:t>
            </a:r>
            <a:endParaRPr lang="en-GB" sz="4000" b="1" dirty="0" smtClean="0"/>
          </a:p>
        </p:txBody>
      </p:sp>
      <p:sp>
        <p:nvSpPr>
          <p:cNvPr id="9" name="Round Same Side Corner Rectangle 8">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190</a:t>
            </a:r>
            <a:endParaRPr lang="en-GB" sz="1400" b="1" dirty="0">
              <a:latin typeface="Calibri" panose="020F0502020204030204" pitchFamily="34" charset="0"/>
            </a:endParaRPr>
          </a:p>
        </p:txBody>
      </p:sp>
      <p:sp>
        <p:nvSpPr>
          <p:cNvPr id="2" name="Rectangle 1"/>
          <p:cNvSpPr/>
          <p:nvPr/>
        </p:nvSpPr>
        <p:spPr>
          <a:xfrm>
            <a:off x="267362" y="1264399"/>
            <a:ext cx="5240742" cy="1292662"/>
          </a:xfrm>
          <a:prstGeom prst="rect">
            <a:avLst/>
          </a:prstGeom>
        </p:spPr>
        <p:txBody>
          <a:bodyPr wrap="square">
            <a:spAutoFit/>
          </a:bodyPr>
          <a:lstStyle/>
          <a:p>
            <a:pPr marL="457200" indent="-457200">
              <a:buClr>
                <a:srgbClr val="C00000"/>
              </a:buClr>
              <a:buFont typeface="+mj-lt"/>
              <a:buAutoNum type="arabicPeriod" startAt="5"/>
            </a:pPr>
            <a:r>
              <a:rPr lang="en-US" sz="2600" dirty="0">
                <a:latin typeface="Arial" panose="020B0604020202020204" pitchFamily="34" charset="0"/>
                <a:cs typeface="Arial" panose="020B0604020202020204" pitchFamily="34" charset="0"/>
              </a:rPr>
              <a:t>Draw </a:t>
            </a:r>
            <a:r>
              <a:rPr lang="en-US" sz="2600" dirty="0" smtClean="0">
                <a:latin typeface="Arial" panose="020B0604020202020204" pitchFamily="34" charset="0"/>
                <a:cs typeface="Arial" panose="020B0604020202020204" pitchFamily="34" charset="0"/>
              </a:rPr>
              <a:t>lines </a:t>
            </a:r>
            <a:r>
              <a:rPr lang="en-US" sz="2600" dirty="0">
                <a:latin typeface="Arial" panose="020B0604020202020204" pitchFamily="34" charset="0"/>
                <a:cs typeface="Arial" panose="020B0604020202020204" pitchFamily="34" charset="0"/>
              </a:rPr>
              <a:t>for these </a:t>
            </a:r>
            <a:r>
              <a:rPr lang="en-US" sz="2600" dirty="0" smtClean="0">
                <a:latin typeface="Arial" panose="020B0604020202020204" pitchFamily="34" charset="0"/>
                <a:cs typeface="Arial" panose="020B0604020202020204" pitchFamily="34" charset="0"/>
              </a:rPr>
              <a:t>equations</a:t>
            </a:r>
            <a:r>
              <a:rPr lang="en-US" sz="2600" dirty="0">
                <a:latin typeface="Arial" panose="020B0604020202020204" pitchFamily="34" charset="0"/>
                <a:cs typeface="Arial" panose="020B0604020202020204" pitchFamily="34" charset="0"/>
              </a:rPr>
              <a:t>. </a:t>
            </a:r>
            <a:endParaRPr lang="en-US" sz="26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pPr>
            <a:r>
              <a:rPr lang="en-US" sz="2600" i="1" dirty="0" smtClean="0">
                <a:latin typeface="Arial" panose="020B0604020202020204" pitchFamily="34" charset="0"/>
                <a:cs typeface="Arial" panose="020B0604020202020204" pitchFamily="34" charset="0"/>
              </a:rPr>
              <a:t>y</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4</a:t>
            </a:r>
            <a:r>
              <a:rPr lang="en-US" sz="2600" i="1" dirty="0">
                <a:latin typeface="Arial" panose="020B0604020202020204" pitchFamily="34" charset="0"/>
                <a:cs typeface="Arial" panose="020B0604020202020204" pitchFamily="34" charset="0"/>
              </a:rPr>
              <a:t>x</a:t>
            </a:r>
            <a:r>
              <a:rPr lang="en-US" sz="2600" dirty="0">
                <a:latin typeface="Arial" panose="020B0604020202020204" pitchFamily="34" charset="0"/>
                <a:cs typeface="Arial" panose="020B0604020202020204" pitchFamily="34" charset="0"/>
              </a:rPr>
              <a:t> - 3 </a:t>
            </a:r>
            <a:r>
              <a:rPr lang="en-US" sz="2600" dirty="0" smtClean="0">
                <a:latin typeface="Arial" panose="020B0604020202020204" pitchFamily="34" charset="0"/>
                <a:cs typeface="Arial" panose="020B0604020202020204" pitchFamily="34" charset="0"/>
              </a:rPr>
              <a:t>	</a:t>
            </a:r>
            <a:r>
              <a:rPr lang="en-US" sz="2600" dirty="0" smtClean="0">
                <a:solidFill>
                  <a:srgbClr val="C00000"/>
                </a:solidFill>
                <a:latin typeface="Arial" panose="020B0604020202020204" pitchFamily="34" charset="0"/>
                <a:cs typeface="Arial" panose="020B0604020202020204" pitchFamily="34" charset="0"/>
              </a:rPr>
              <a:t>b.</a:t>
            </a:r>
            <a:r>
              <a:rPr lang="en-US" sz="2600" dirty="0" smtClean="0">
                <a:latin typeface="Arial" panose="020B0604020202020204" pitchFamily="34" charset="0"/>
                <a:cs typeface="Arial" panose="020B0604020202020204" pitchFamily="34" charset="0"/>
              </a:rPr>
              <a:t> </a:t>
            </a:r>
            <a:r>
              <a:rPr lang="en-US" sz="2600" i="1" dirty="0">
                <a:latin typeface="Arial" panose="020B0604020202020204" pitchFamily="34" charset="0"/>
                <a:cs typeface="Arial" panose="020B0604020202020204" pitchFamily="34" charset="0"/>
              </a:rPr>
              <a:t>y</a:t>
            </a:r>
            <a:r>
              <a:rPr lang="en-US" sz="2600" dirty="0">
                <a:latin typeface="Arial" panose="020B0604020202020204" pitchFamily="34" charset="0"/>
                <a:cs typeface="Arial" panose="020B0604020202020204" pitchFamily="34" charset="0"/>
              </a:rPr>
              <a:t> = -</a:t>
            </a:r>
            <a:r>
              <a:rPr lang="en-US" sz="2600" i="1" dirty="0" smtClean="0">
                <a:latin typeface="Arial" panose="020B0604020202020204" pitchFamily="34" charset="0"/>
                <a:cs typeface="Arial" panose="020B0604020202020204" pitchFamily="34" charset="0"/>
              </a:rPr>
              <a:t>x </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2 </a:t>
            </a:r>
            <a:endParaRPr lang="en-US" sz="26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startAt="3"/>
            </a:pPr>
            <a:r>
              <a:rPr lang="en-US" sz="2600" i="1" dirty="0" smtClean="0">
                <a:latin typeface="Arial" panose="020B0604020202020204" pitchFamily="34" charset="0"/>
                <a:cs typeface="Arial" panose="020B0604020202020204" pitchFamily="34" charset="0"/>
              </a:rPr>
              <a:t>y</a:t>
            </a:r>
            <a:r>
              <a:rPr lang="en-US" sz="2600" dirty="0" smtClean="0">
                <a:latin typeface="Arial" panose="020B0604020202020204" pitchFamily="34" charset="0"/>
                <a:cs typeface="Arial" panose="020B0604020202020204" pitchFamily="34" charset="0"/>
              </a:rPr>
              <a:t> = ½</a:t>
            </a:r>
            <a:r>
              <a:rPr lang="en-US" sz="2600" i="1" dirty="0" smtClean="0">
                <a:latin typeface="Arial" panose="020B0604020202020204" pitchFamily="34" charset="0"/>
                <a:cs typeface="Arial" panose="020B0604020202020204" pitchFamily="34" charset="0"/>
              </a:rPr>
              <a:t>x</a:t>
            </a:r>
            <a:endParaRPr lang="en-US" sz="2600" i="1" dirty="0">
              <a:latin typeface="Arial" panose="020B0604020202020204" pitchFamily="34" charset="0"/>
              <a:cs typeface="Arial" panose="020B0604020202020204" pitchFamily="34" charset="0"/>
            </a:endParaRPr>
          </a:p>
        </p:txBody>
      </p:sp>
      <p:sp>
        <p:nvSpPr>
          <p:cNvPr id="8" name="Rectangle 7"/>
          <p:cNvSpPr/>
          <p:nvPr/>
        </p:nvSpPr>
        <p:spPr>
          <a:xfrm flipH="1">
            <a:off x="223753" y="2714144"/>
            <a:ext cx="5204539" cy="193899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Q5a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Identify the intercept from the equation. Mark this on the </a:t>
            </a:r>
            <a:r>
              <a:rPr lang="en-US" sz="2400" i="1" dirty="0" smtClean="0">
                <a:solidFill>
                  <a:schemeClr val="tx1"/>
                </a:solidFill>
                <a:latin typeface="Arial" panose="020B0604020202020204" pitchFamily="34" charset="0"/>
                <a:cs typeface="Arial" panose="020B0604020202020204" pitchFamily="34" charset="0"/>
              </a:rPr>
              <a:t>y</a:t>
            </a:r>
            <a:r>
              <a:rPr lang="en-US" sz="2400" dirty="0" smtClean="0">
                <a:solidFill>
                  <a:schemeClr val="tx1"/>
                </a:solidFill>
                <a:latin typeface="Arial" panose="020B0604020202020204" pitchFamily="34" charset="0"/>
                <a:cs typeface="Arial" panose="020B0604020202020204" pitchFamily="34" charset="0"/>
              </a:rPr>
              <a:t>-axis </a:t>
            </a:r>
            <a:r>
              <a:rPr lang="en-US" sz="2400" dirty="0">
                <a:solidFill>
                  <a:schemeClr val="tx1"/>
                </a:solidFill>
                <a:latin typeface="Arial" panose="020B0604020202020204" pitchFamily="34" charset="0"/>
                <a:cs typeface="Arial" panose="020B0604020202020204" pitchFamily="34" charset="0"/>
              </a:rPr>
              <a:t>first.</a:t>
            </a:r>
          </a:p>
          <a:p>
            <a:r>
              <a:rPr lang="en-US" sz="2400" dirty="0">
                <a:solidFill>
                  <a:schemeClr val="tx1"/>
                </a:solidFill>
                <a:latin typeface="Arial" panose="020B0604020202020204" pitchFamily="34" charset="0"/>
                <a:cs typeface="Arial" panose="020B0604020202020204" pitchFamily="34" charset="0"/>
              </a:rPr>
              <a:t>Then draw the gradient. Use </a:t>
            </a:r>
            <a:r>
              <a:rPr lang="en-US" sz="2400" b="1" dirty="0" smtClean="0">
                <a:solidFill>
                  <a:schemeClr val="tx1"/>
                </a:solidFill>
                <a:latin typeface="Arial" panose="020B0604020202020204" pitchFamily="34" charset="0"/>
                <a:cs typeface="Arial" panose="020B0604020202020204" pitchFamily="34" charset="0"/>
              </a:rPr>
              <a:t>Q4</a:t>
            </a:r>
            <a:r>
              <a:rPr lang="en-US" sz="2400" dirty="0" smtClean="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to help you</a:t>
            </a:r>
            <a:r>
              <a:rPr lang="en-US" sz="2400" dirty="0" smtClean="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p:txBody>
      </p:sp>
      <p:sp>
        <p:nvSpPr>
          <p:cNvPr id="10" name="Rectangle 9"/>
          <p:cNvSpPr/>
          <p:nvPr/>
        </p:nvSpPr>
        <p:spPr>
          <a:xfrm flipH="1">
            <a:off x="231557" y="4767535"/>
            <a:ext cx="5204539" cy="461665"/>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Q5b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a:t>
            </a:r>
            <a:r>
              <a:rPr lang="en-US" sz="2400" dirty="0" smtClean="0">
                <a:solidFill>
                  <a:schemeClr val="tx1"/>
                </a:solidFill>
                <a:latin typeface="Arial" panose="020B0604020202020204" pitchFamily="34" charset="0"/>
                <a:cs typeface="Arial" panose="020B0604020202020204" pitchFamily="34" charset="0"/>
              </a:rPr>
              <a:t>-</a:t>
            </a:r>
            <a:r>
              <a:rPr lang="en-US" sz="2400" i="1" dirty="0" smtClean="0">
                <a:solidFill>
                  <a:schemeClr val="tx1"/>
                </a:solidFill>
                <a:latin typeface="Arial" panose="020B0604020202020204" pitchFamily="34" charset="0"/>
                <a:cs typeface="Arial" panose="020B0604020202020204" pitchFamily="34" charset="0"/>
              </a:rPr>
              <a:t>x</a:t>
            </a:r>
            <a:r>
              <a:rPr lang="en-US" sz="2400" dirty="0" smtClean="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means </a:t>
            </a:r>
            <a:r>
              <a:rPr lang="en-US" sz="2400" dirty="0" smtClean="0">
                <a:solidFill>
                  <a:schemeClr val="tx1"/>
                </a:solidFill>
                <a:latin typeface="Arial" panose="020B0604020202020204" pitchFamily="34" charset="0"/>
                <a:cs typeface="Arial" panose="020B0604020202020204" pitchFamily="34" charset="0"/>
              </a:rPr>
              <a:t>‘-</a:t>
            </a:r>
            <a:r>
              <a:rPr lang="en-US" sz="2400" dirty="0">
                <a:solidFill>
                  <a:schemeClr val="tx1"/>
                </a:solidFill>
                <a:latin typeface="Arial" panose="020B0604020202020204" pitchFamily="34" charset="0"/>
                <a:cs typeface="Arial" panose="020B0604020202020204" pitchFamily="34" charset="0"/>
              </a:rPr>
              <a:t>1 lot of </a:t>
            </a:r>
            <a:r>
              <a:rPr lang="en-US" sz="2400" dirty="0" smtClean="0">
                <a:solidFill>
                  <a:schemeClr val="tx1"/>
                </a:solidFill>
                <a:latin typeface="Arial" panose="020B0604020202020204" pitchFamily="34" charset="0"/>
                <a:cs typeface="Arial" panose="020B0604020202020204" pitchFamily="34" charset="0"/>
              </a:rPr>
              <a:t>x'.</a:t>
            </a:r>
            <a:endParaRPr lang="en-US" sz="2400" dirty="0">
              <a:solidFill>
                <a:schemeClr val="tx1"/>
              </a:solidFill>
              <a:latin typeface="Arial" panose="020B0604020202020204" pitchFamily="34" charset="0"/>
              <a:cs typeface="Arial" panose="020B0604020202020204" pitchFamily="34" charset="0"/>
            </a:endParaRPr>
          </a:p>
        </p:txBody>
      </p:sp>
      <p:sp>
        <p:nvSpPr>
          <p:cNvPr id="13" name="Rectangle 12"/>
          <p:cNvSpPr/>
          <p:nvPr/>
        </p:nvSpPr>
        <p:spPr>
          <a:xfrm flipH="1">
            <a:off x="231557" y="5325015"/>
            <a:ext cx="5204539" cy="120032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Q5c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What does it mean if there is not a number on the end of the equation?</a:t>
            </a: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1046768021"/>
      </p:ext>
    </p:extLst>
  </p:cSld>
  <p:clrMapOvr>
    <a:masterClrMapping/>
  </p:clrMapOvr>
  <p:transition advClick="0"/>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GB" sz="4000" dirty="0" smtClean="0"/>
              <a:t>6 </a:t>
            </a:r>
            <a:r>
              <a:rPr lang="en-GB" sz="4000" dirty="0"/>
              <a:t>– </a:t>
            </a:r>
            <a:r>
              <a:rPr lang="en-GB" sz="4000" dirty="0" smtClean="0"/>
              <a:t>Strengthen</a:t>
            </a:r>
            <a:endParaRPr lang="en-GB" sz="4000" b="1" dirty="0" smtClean="0"/>
          </a:p>
        </p:txBody>
      </p:sp>
      <p:sp>
        <p:nvSpPr>
          <p:cNvPr id="9" name="Round Same Side Corner Rectangle 8">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191</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267362" y="1264399"/>
                <a:ext cx="5240742" cy="2873222"/>
              </a:xfrm>
              <a:prstGeom prst="rect">
                <a:avLst/>
              </a:prstGeom>
            </p:spPr>
            <p:txBody>
              <a:bodyPr wrap="square">
                <a:spAutoFit/>
              </a:bodyPr>
              <a:lstStyle/>
              <a:p>
                <a:pPr marL="400050" indent="-400050">
                  <a:buClr>
                    <a:srgbClr val="C00000"/>
                  </a:buClr>
                  <a:buFont typeface="+mj-lt"/>
                  <a:buAutoNum type="arabicPeriod" startAt="6"/>
                </a:pPr>
                <a:r>
                  <a:rPr lang="en-US" sz="2400" dirty="0" smtClean="0">
                    <a:latin typeface="Arial" panose="020B0604020202020204" pitchFamily="34" charset="0"/>
                    <a:cs typeface="Arial" panose="020B0604020202020204" pitchFamily="34" charset="0"/>
                  </a:rPr>
                  <a:t>The sketch graph shows the points A (-3,1) and B (2,6). From the sketch, work out </a:t>
                </a:r>
              </a:p>
              <a:p>
                <a:pPr marL="971550" lvl="1" indent="-514350">
                  <a:buClr>
                    <a:srgbClr val="C00000"/>
                  </a:buClr>
                  <a:buFont typeface="+mj-lt"/>
                  <a:buAutoNum type="alphaLcPeriod"/>
                </a:pP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change in x </a:t>
                </a:r>
                <a:endParaRPr lang="en-US" sz="24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pP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change in </a:t>
                </a:r>
                <a:r>
                  <a:rPr lang="en-US" sz="2400" dirty="0" smtClean="0">
                    <a:latin typeface="Arial" panose="020B0604020202020204" pitchFamily="34" charset="0"/>
                    <a:cs typeface="Arial" panose="020B0604020202020204" pitchFamily="34" charset="0"/>
                  </a:rPr>
                  <a:t>y</a:t>
                </a:r>
              </a:p>
              <a:p>
                <a:pPr marL="971550" lvl="1" indent="-514350">
                  <a:buClr>
                    <a:srgbClr val="C00000"/>
                  </a:buClr>
                  <a:buFont typeface="+mj-lt"/>
                  <a:buAutoNum type="alphaLcPeriod"/>
                </a:pP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gradient of this line segment, </a:t>
                </a:r>
                <a:r>
                  <a:rPr lang="en-US" sz="2400" dirty="0" smtClean="0">
                    <a:latin typeface="Arial" panose="020B0604020202020204" pitchFamily="34" charset="0"/>
                    <a:cs typeface="Arial" panose="020B0604020202020204" pitchFamily="34" charset="0"/>
                  </a:rPr>
                  <a:t>using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𝑐h𝑎𝑛𝑔𝑒</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𝑖𝑛</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𝑦</m:t>
                        </m:r>
                      </m:num>
                      <m:den>
                        <m:r>
                          <a:rPr lang="en-US" sz="2400" b="0" i="1" smtClean="0">
                            <a:latin typeface="Cambria Math" panose="02040503050406030204" pitchFamily="18" charset="0"/>
                            <a:cs typeface="Arial" panose="020B0604020202020204" pitchFamily="34" charset="0"/>
                          </a:rPr>
                          <m:t>𝑐h𝑎𝑛𝑔𝑒</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𝑖𝑛</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𝑥</m:t>
                        </m:r>
                      </m:den>
                    </m:f>
                  </m:oMath>
                </a14:m>
                <a:endParaRPr lang="en-US" sz="2400" i="1" dirty="0">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67362" y="1264399"/>
                <a:ext cx="5240742" cy="2873222"/>
              </a:xfrm>
              <a:prstGeom prst="rect">
                <a:avLst/>
              </a:prstGeom>
              <a:blipFill rotWithShape="0">
                <a:blip r:embed="rId4"/>
                <a:stretch>
                  <a:fillRect l="-1628" t="-1483"/>
                </a:stretch>
              </a:blipFill>
            </p:spPr>
            <p:txBody>
              <a:bodyPr/>
              <a:lstStyle/>
              <a:p>
                <a:r>
                  <a:rPr lang="en-US">
                    <a:noFill/>
                  </a:rPr>
                  <a:t> </a:t>
                </a:r>
              </a:p>
            </p:txBody>
          </p:sp>
        </mc:Fallback>
      </mc:AlternateContent>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pic>
        <p:nvPicPr>
          <p:cNvPr id="3" name="Picture 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9044" y="4027399"/>
            <a:ext cx="2925793" cy="2560071"/>
          </a:xfrm>
          <a:prstGeom prst="rect">
            <a:avLst/>
          </a:prstGeom>
        </p:spPr>
      </p:pic>
    </p:spTree>
    <p:extLst>
      <p:ext uri="{BB962C8B-B14F-4D97-AF65-F5344CB8AC3E}">
        <p14:creationId xmlns:p14="http://schemas.microsoft.com/office/powerpoint/2010/main" val="3565087791"/>
      </p:ext>
    </p:extLst>
  </p:cSld>
  <p:clrMapOvr>
    <a:masterClrMapping/>
  </p:clrMapOvr>
  <p:transition advClick="0"/>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GB" sz="4000" dirty="0" smtClean="0"/>
              <a:t>6 </a:t>
            </a:r>
            <a:r>
              <a:rPr lang="en-GB" sz="4000" dirty="0"/>
              <a:t>– </a:t>
            </a:r>
            <a:r>
              <a:rPr lang="en-GB" sz="4000" dirty="0" smtClean="0"/>
              <a:t>Strengthen</a:t>
            </a:r>
            <a:endParaRPr lang="en-GB" sz="4000" b="1" dirty="0" smtClean="0"/>
          </a:p>
        </p:txBody>
      </p:sp>
      <p:sp>
        <p:nvSpPr>
          <p:cNvPr id="9" name="Round Same Side Corner Rectangle 8">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191</a:t>
            </a:r>
            <a:endParaRPr lang="en-GB" sz="1400" b="1" dirty="0">
              <a:latin typeface="Calibri" panose="020F0502020204030204" pitchFamily="34" charset="0"/>
            </a:endParaRPr>
          </a:p>
        </p:txBody>
      </p:sp>
      <p:sp>
        <p:nvSpPr>
          <p:cNvPr id="2" name="Rectangle 1"/>
          <p:cNvSpPr/>
          <p:nvPr/>
        </p:nvSpPr>
        <p:spPr>
          <a:xfrm>
            <a:off x="267362" y="1264399"/>
            <a:ext cx="5240742" cy="4524315"/>
          </a:xfrm>
          <a:prstGeom prst="rect">
            <a:avLst/>
          </a:prstGeom>
        </p:spPr>
        <p:txBody>
          <a:bodyPr wrap="square">
            <a:spAutoFit/>
          </a:bodyPr>
          <a:lstStyle/>
          <a:p>
            <a:pPr marL="457200" indent="-457200">
              <a:buClr>
                <a:srgbClr val="C00000"/>
              </a:buClr>
              <a:buFont typeface="+mj-lt"/>
              <a:buAutoNum type="arabicPeriod" startAt="7"/>
            </a:pPr>
            <a:r>
              <a:rPr lang="en-US" sz="2400" dirty="0">
                <a:latin typeface="Arial" panose="020B0604020202020204" pitchFamily="34" charset="0"/>
                <a:cs typeface="Arial" panose="020B0604020202020204" pitchFamily="34" charset="0"/>
              </a:rPr>
              <a:t>Work out the gradient of the line segment between each pair of points.</a:t>
            </a:r>
          </a:p>
          <a:p>
            <a:pPr marL="914400" lvl="1" indent="-457200">
              <a:buClr>
                <a:srgbClr val="C00000"/>
              </a:buClr>
              <a:buFont typeface="+mj-lt"/>
              <a:buAutoNum type="alphaLcPeriod"/>
            </a:pPr>
            <a:r>
              <a:rPr lang="en-US" sz="2400" b="1" dirty="0" smtClean="0">
                <a:latin typeface="Arial" panose="020B0604020202020204" pitchFamily="34" charset="0"/>
                <a:cs typeface="Arial" panose="020B0604020202020204" pitchFamily="34" charset="0"/>
              </a:rPr>
              <a:t>C</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(-2, 3) and </a:t>
            </a:r>
            <a:r>
              <a:rPr lang="en-US" sz="2400" b="1"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(1, 5</a:t>
            </a:r>
            <a:r>
              <a:rPr lang="en-US" sz="2400" dirty="0" smtClean="0">
                <a:latin typeface="Arial" panose="020B0604020202020204" pitchFamily="34" charset="0"/>
                <a:cs typeface="Arial" panose="020B0604020202020204" pitchFamily="34" charset="0"/>
              </a:rPr>
              <a:t>)</a:t>
            </a:r>
          </a:p>
          <a:p>
            <a:pPr marL="914400" lvl="1" indent="-457200">
              <a:buClr>
                <a:srgbClr val="C00000"/>
              </a:buClr>
              <a:buFont typeface="+mj-lt"/>
              <a:buAutoNum type="alphaLcPeriod"/>
            </a:pPr>
            <a:r>
              <a:rPr lang="en-US" sz="2400" b="1" dirty="0" smtClean="0">
                <a:latin typeface="Arial" panose="020B0604020202020204" pitchFamily="34" charset="0"/>
                <a:cs typeface="Arial" panose="020B0604020202020204" pitchFamily="34" charset="0"/>
              </a:rPr>
              <a:t>E</a:t>
            </a:r>
            <a:r>
              <a:rPr lang="en-US" sz="2400" dirty="0" smtClean="0">
                <a:latin typeface="Arial" panose="020B0604020202020204" pitchFamily="34" charset="0"/>
                <a:cs typeface="Arial" panose="020B0604020202020204" pitchFamily="34" charset="0"/>
              </a:rPr>
              <a:t> (-4, -1) </a:t>
            </a:r>
            <a:r>
              <a:rPr lang="en-US" sz="2400" dirty="0">
                <a:latin typeface="Arial" panose="020B0604020202020204" pitchFamily="34" charset="0"/>
                <a:cs typeface="Arial" panose="020B0604020202020204" pitchFamily="34" charset="0"/>
              </a:rPr>
              <a:t>and </a:t>
            </a:r>
            <a:r>
              <a:rPr lang="en-US" sz="2400" b="1" dirty="0" smtClean="0">
                <a:latin typeface="Arial" panose="020B0604020202020204" pitchFamily="34" charset="0"/>
                <a:cs typeface="Arial" panose="020B0604020202020204" pitchFamily="34" charset="0"/>
              </a:rPr>
              <a:t>F</a:t>
            </a:r>
            <a:r>
              <a:rPr lang="en-US" sz="2400" dirty="0" smtClean="0">
                <a:latin typeface="Arial" panose="020B0604020202020204" pitchFamily="34" charset="0"/>
                <a:cs typeface="Arial" panose="020B0604020202020204" pitchFamily="34" charset="0"/>
              </a:rPr>
              <a:t> (0, 4)</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7"/>
            </a:pPr>
            <a:r>
              <a:rPr lang="en-US" sz="2400" dirty="0">
                <a:latin typeface="Arial" panose="020B0604020202020204" pitchFamily="34" charset="0"/>
                <a:cs typeface="Arial" panose="020B0604020202020204" pitchFamily="34" charset="0"/>
              </a:rPr>
              <a:t>For the same pairs of points as </a:t>
            </a:r>
            <a:r>
              <a:rPr lang="en-US" sz="2400" b="1" dirty="0">
                <a:latin typeface="Arial" panose="020B0604020202020204" pitchFamily="34" charset="0"/>
                <a:cs typeface="Arial" panose="020B0604020202020204" pitchFamily="34" charset="0"/>
              </a:rPr>
              <a:t>Q7</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and </a:t>
            </a:r>
            <a:r>
              <a:rPr lang="en-US" sz="2400" dirty="0">
                <a:latin typeface="Arial" panose="020B0604020202020204" pitchFamily="34" charset="0"/>
                <a:cs typeface="Arial" panose="020B0604020202020204" pitchFamily="34" charset="0"/>
              </a:rPr>
              <a:t>the length of each line segment. Leave your answers in surd form.</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
        <p:nvSpPr>
          <p:cNvPr id="7" name="Rectangle 6"/>
          <p:cNvSpPr/>
          <p:nvPr/>
        </p:nvSpPr>
        <p:spPr>
          <a:xfrm flipH="1">
            <a:off x="267362" y="3284984"/>
            <a:ext cx="5204539" cy="83099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Q7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Use the same method as </a:t>
            </a:r>
            <a:r>
              <a:rPr lang="en-US" sz="2400" b="1" dirty="0">
                <a:solidFill>
                  <a:schemeClr val="tx1"/>
                </a:solidFill>
                <a:latin typeface="Arial" panose="020B0604020202020204" pitchFamily="34" charset="0"/>
                <a:cs typeface="Arial" panose="020B0604020202020204" pitchFamily="34" charset="0"/>
              </a:rPr>
              <a:t>Q6</a:t>
            </a:r>
            <a:r>
              <a:rPr lang="en-US" sz="2400" dirty="0">
                <a:solidFill>
                  <a:schemeClr val="tx1"/>
                </a:solidFill>
                <a:latin typeface="Arial" panose="020B0604020202020204" pitchFamily="34" charset="0"/>
                <a:cs typeface="Arial" panose="020B0604020202020204" pitchFamily="34" charset="0"/>
              </a:rPr>
              <a:t> Draw </a:t>
            </a:r>
            <a:r>
              <a:rPr lang="en-US" sz="2400" dirty="0" smtClean="0">
                <a:solidFill>
                  <a:schemeClr val="tx1"/>
                </a:solidFill>
                <a:latin typeface="Arial" panose="020B0604020202020204" pitchFamily="34" charset="0"/>
                <a:cs typeface="Arial" panose="020B0604020202020204" pitchFamily="34" charset="0"/>
              </a:rPr>
              <a:t>a sketch</a:t>
            </a:r>
            <a:endParaRPr lang="en-US" sz="2400" dirty="0">
              <a:solidFill>
                <a:schemeClr val="tx1"/>
              </a:solidFill>
              <a:latin typeface="Arial" panose="020B0604020202020204" pitchFamily="34" charset="0"/>
              <a:cs typeface="Arial" panose="020B0604020202020204" pitchFamily="34" charset="0"/>
            </a:endParaRPr>
          </a:p>
        </p:txBody>
      </p:sp>
      <p:sp>
        <p:nvSpPr>
          <p:cNvPr id="8" name="Rectangle 7"/>
          <p:cNvSpPr/>
          <p:nvPr/>
        </p:nvSpPr>
        <p:spPr>
          <a:xfrm flipH="1">
            <a:off x="251520" y="5766355"/>
            <a:ext cx="5204539" cy="83099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Q8 hint</a:t>
            </a:r>
            <a:r>
              <a:rPr lang="en-US" sz="2400" dirty="0" smtClean="0">
                <a:solidFill>
                  <a:schemeClr val="tx1"/>
                </a:solidFill>
                <a:latin typeface="Arial" panose="020B0604020202020204" pitchFamily="34" charset="0"/>
                <a:cs typeface="Arial" panose="020B0604020202020204" pitchFamily="34" charset="0"/>
              </a:rPr>
              <a:t> - </a:t>
            </a:r>
            <a:r>
              <a:rPr lang="en-US" sz="2400" dirty="0">
                <a:solidFill>
                  <a:schemeClr val="tx1"/>
                </a:solidFill>
                <a:latin typeface="Arial" panose="020B0604020202020204" pitchFamily="34" charset="0"/>
                <a:cs typeface="Arial" panose="020B0604020202020204" pitchFamily="34" charset="0"/>
              </a:rPr>
              <a:t>Sketch the line segment. Use Pythagoras' theorem.</a:t>
            </a:r>
          </a:p>
        </p:txBody>
      </p:sp>
    </p:spTree>
    <p:extLst>
      <p:ext uri="{BB962C8B-B14F-4D97-AF65-F5344CB8AC3E}">
        <p14:creationId xmlns:p14="http://schemas.microsoft.com/office/powerpoint/2010/main" val="1960398123"/>
      </p:ext>
    </p:extLst>
  </p:cSld>
  <p:clrMapOvr>
    <a:masterClrMapping/>
  </p:clrMapOvr>
  <p:transition advClick="0"/>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GB" sz="4000" dirty="0" smtClean="0"/>
              <a:t>6 </a:t>
            </a:r>
            <a:r>
              <a:rPr lang="en-GB" sz="4000" dirty="0"/>
              <a:t>– </a:t>
            </a:r>
            <a:r>
              <a:rPr lang="en-GB" sz="4000" dirty="0" smtClean="0"/>
              <a:t>Strengthen</a:t>
            </a:r>
            <a:endParaRPr lang="en-GB" sz="4000" b="1" dirty="0" smtClean="0"/>
          </a:p>
        </p:txBody>
      </p:sp>
      <p:sp>
        <p:nvSpPr>
          <p:cNvPr id="9" name="Round Same Side Corner Rectangle 8">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191</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267362" y="1264399"/>
                <a:ext cx="5240742" cy="4596066"/>
              </a:xfrm>
              <a:prstGeom prst="rect">
                <a:avLst/>
              </a:prstGeom>
            </p:spPr>
            <p:txBody>
              <a:bodyPr wrap="square">
                <a:spAutoFit/>
              </a:bodyPr>
              <a:lstStyle/>
              <a:p>
                <a:pPr marL="457200" indent="-457200">
                  <a:buClr>
                    <a:srgbClr val="C00000"/>
                  </a:buClr>
                  <a:buFont typeface="+mj-lt"/>
                  <a:buAutoNum type="arabicPeriod" startAt="9"/>
                </a:pPr>
                <a:r>
                  <a:rPr lang="en-US" sz="2100" dirty="0" smtClean="0">
                    <a:latin typeface="Arial" panose="020B0604020202020204" pitchFamily="34" charset="0"/>
                    <a:cs typeface="Arial" panose="020B0604020202020204" pitchFamily="34" charset="0"/>
                  </a:rPr>
                  <a:t>For the same pairs of points as </a:t>
                </a:r>
                <a:r>
                  <a:rPr lang="en-US" sz="2100" b="1" dirty="0">
                    <a:latin typeface="Arial" panose="020B0604020202020204" pitchFamily="34" charset="0"/>
                    <a:cs typeface="Arial" panose="020B0604020202020204" pitchFamily="34" charset="0"/>
                  </a:rPr>
                  <a:t>Q7</a:t>
                </a:r>
                <a:r>
                  <a:rPr lang="en-US" sz="2100" dirty="0">
                    <a:latin typeface="Arial" panose="020B0604020202020204" pitchFamily="34" charset="0"/>
                    <a:cs typeface="Arial" panose="020B0604020202020204" pitchFamily="34" charset="0"/>
                  </a:rPr>
                  <a:t>, find the midpoint of each line segment</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t>
                </a:r>
                <a:r>
                  <a:rPr lang="en-US" sz="2100" i="1" dirty="0" smtClean="0">
                    <a:latin typeface="Arial" panose="020B0604020202020204" pitchFamily="34" charset="0"/>
                    <a:cs typeface="Arial" panose="020B0604020202020204" pitchFamily="34" charset="0"/>
                  </a:rPr>
                  <a:t>x</a:t>
                </a:r>
                <a:r>
                  <a:rPr lang="en-US" sz="2100" dirty="0" smtClean="0">
                    <a:latin typeface="Arial" panose="020B0604020202020204" pitchFamily="34" charset="0"/>
                    <a:cs typeface="Arial" panose="020B0604020202020204" pitchFamily="34" charset="0"/>
                  </a:rPr>
                  <a:t>   , </a:t>
                </a:r>
                <a:r>
                  <a:rPr lang="en-US" sz="2100" i="1" dirty="0" smtClean="0">
                    <a:latin typeface="Arial" panose="020B0604020202020204" pitchFamily="34" charset="0"/>
                    <a:cs typeface="Arial" panose="020B0604020202020204" pitchFamily="34" charset="0"/>
                  </a:rPr>
                  <a:t>y</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C   (-2  , 3</a:t>
                </a: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D   ( 1  , 5)</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M  ( </a:t>
                </a:r>
                <a:r>
                  <a:rPr lang="en-US" sz="2100" dirty="0" smtClean="0">
                    <a:latin typeface="Arial" panose="020B0604020202020204" pitchFamily="34" charset="0"/>
                    <a:cs typeface="Arial" panose="020B0604020202020204" pitchFamily="34" charset="0"/>
                    <a:sym typeface="Wingdings" panose="05000000000000000000" pitchFamily="2" charset="2"/>
                  </a:rPr>
                  <a:t> , )</a:t>
                </a:r>
                <a:br>
                  <a:rPr lang="en-US" sz="2100" dirty="0" smtClean="0">
                    <a:latin typeface="Arial" panose="020B0604020202020204" pitchFamily="34" charset="0"/>
                    <a:cs typeface="Arial" panose="020B0604020202020204" pitchFamily="34" charset="0"/>
                    <a:sym typeface="Wingdings" panose="05000000000000000000" pitchFamily="2" charset="2"/>
                  </a:rPr>
                </a:br>
                <a:r>
                  <a:rPr lang="en-US" sz="2100" dirty="0" smtClean="0">
                    <a:latin typeface="Arial" panose="020B0604020202020204" pitchFamily="34" charset="0"/>
                    <a:cs typeface="Arial" panose="020B0604020202020204" pitchFamily="34" charset="0"/>
                    <a:sym typeface="Wingdings" panose="05000000000000000000" pitchFamily="2" charset="2"/>
                  </a:rPr>
                  <a:t/>
                </a:r>
                <a:br>
                  <a:rPr lang="en-US" sz="2100" dirty="0" smtClean="0">
                    <a:latin typeface="Arial" panose="020B0604020202020204" pitchFamily="34" charset="0"/>
                    <a:cs typeface="Arial" panose="020B0604020202020204" pitchFamily="34" charset="0"/>
                    <a:sym typeface="Wingdings" panose="05000000000000000000" pitchFamily="2" charset="2"/>
                  </a:rPr>
                </a:b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(−2 + 1)</m:t>
                        </m:r>
                      </m:num>
                      <m:den>
                        <m:r>
                          <a:rPr lang="en-US" sz="2800" b="0" i="1" smtClean="0">
                            <a:latin typeface="Cambria Math" panose="02040503050406030204" pitchFamily="18" charset="0"/>
                            <a:cs typeface="Arial" panose="020B0604020202020204" pitchFamily="34" charset="0"/>
                          </a:rPr>
                          <m:t>2</m:t>
                        </m:r>
                      </m:den>
                    </m:f>
                  </m:oMath>
                </a14:m>
                <a:r>
                  <a:rPr lang="en-US" sz="2800" dirty="0" smtClean="0">
                    <a:latin typeface="Arial" panose="020B060402020202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i="1">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3 </m:t>
                        </m:r>
                        <m:r>
                          <a:rPr lang="en-US" sz="2800" i="1">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 5</m:t>
                        </m:r>
                        <m:r>
                          <a:rPr lang="en-US" sz="2800" i="1">
                            <a:latin typeface="Cambria Math" panose="02040503050406030204" pitchFamily="18" charset="0"/>
                            <a:cs typeface="Arial" panose="020B0604020202020204" pitchFamily="34" charset="0"/>
                          </a:rPr>
                          <m:t>)</m:t>
                        </m:r>
                      </m:num>
                      <m:den>
                        <m:r>
                          <a:rPr lang="en-US" sz="2800" i="1">
                            <a:latin typeface="Cambria Math" panose="02040503050406030204" pitchFamily="18" charset="0"/>
                            <a:cs typeface="Arial" panose="020B0604020202020204" pitchFamily="34" charset="0"/>
                          </a:rPr>
                          <m:t>2</m:t>
                        </m:r>
                      </m:den>
                    </m:f>
                  </m:oMath>
                </a14:m>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1200" dirty="0" smtClean="0">
                    <a:latin typeface="Arial" panose="020B0604020202020204" pitchFamily="34" charset="0"/>
                    <a:cs typeface="Arial" panose="020B0604020202020204" pitchFamily="34" charset="0"/>
                  </a:rPr>
                  <a:t/>
                </a:r>
                <a:br>
                  <a:rPr lang="en-US" sz="12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endParaRPr lang="en-US" sz="2100" dirty="0" smtClean="0">
                  <a:latin typeface="Arial" panose="020B0604020202020204" pitchFamily="34" charset="0"/>
                  <a:cs typeface="Arial" panose="020B0604020202020204" pitchFamily="34" charset="0"/>
                </a:endParaRPr>
              </a:p>
              <a:p>
                <a:pPr marL="571500" indent="-571500">
                  <a:buClr>
                    <a:srgbClr val="C00000"/>
                  </a:buClr>
                  <a:buFont typeface="+mj-lt"/>
                  <a:buAutoNum type="arabicPeriod" startAt="11"/>
                </a:pPr>
                <a:r>
                  <a:rPr lang="en-US" sz="2100" dirty="0">
                    <a:latin typeface="Arial" panose="020B0604020202020204" pitchFamily="34" charset="0"/>
                    <a:cs typeface="Arial" panose="020B0604020202020204" pitchFamily="34" charset="0"/>
                  </a:rPr>
                  <a:t>Find the negative reciprocal of:</a:t>
                </a:r>
              </a:p>
              <a:p>
                <a:pPr marL="1028700" lvl="1" indent="-571500">
                  <a:buClr>
                    <a:srgbClr val="C00000"/>
                  </a:buClr>
                  <a:buFont typeface="+mj-lt"/>
                  <a:buAutoNum type="alphaLcPeriod"/>
                </a:pPr>
                <a:r>
                  <a:rPr lang="en-US" sz="2100" dirty="0">
                    <a:latin typeface="Arial" panose="020B0604020202020204" pitchFamily="34" charset="0"/>
                    <a:cs typeface="Arial" panose="020B0604020202020204" pitchFamily="34" charset="0"/>
                  </a:rPr>
                  <a:t>4	</a:t>
                </a:r>
                <a:r>
                  <a:rPr lang="en-US" sz="2100" dirty="0">
                    <a:solidFill>
                      <a:srgbClr val="C00000"/>
                    </a:solidFill>
                    <a:latin typeface="Arial" panose="020B0604020202020204" pitchFamily="34" charset="0"/>
                    <a:cs typeface="Arial" panose="020B0604020202020204" pitchFamily="34" charset="0"/>
                  </a:rPr>
                  <a:t>b. </a:t>
                </a:r>
                <a:r>
                  <a:rPr lang="en-US" sz="2100" dirty="0">
                    <a:latin typeface="Arial" panose="020B0604020202020204" pitchFamily="34" charset="0"/>
                    <a:cs typeface="Arial" panose="020B0604020202020204" pitchFamily="34" charset="0"/>
                  </a:rPr>
                  <a:t> </a:t>
                </a:r>
                <a14:m>
                  <m:oMath xmlns:m="http://schemas.openxmlformats.org/officeDocument/2006/math">
                    <m:f>
                      <m:fPr>
                        <m:ctrlPr>
                          <a:rPr lang="en-US" sz="2100" i="1">
                            <a:latin typeface="Cambria Math" panose="02040503050406030204" pitchFamily="18" charset="0"/>
                            <a:cs typeface="Arial" panose="020B0604020202020204" pitchFamily="34" charset="0"/>
                          </a:rPr>
                        </m:ctrlPr>
                      </m:fPr>
                      <m:num>
                        <m:r>
                          <a:rPr lang="en-US" sz="2100" i="1">
                            <a:latin typeface="Cambria Math" panose="02040503050406030204" pitchFamily="18" charset="0"/>
                            <a:cs typeface="Arial" panose="020B0604020202020204" pitchFamily="34" charset="0"/>
                          </a:rPr>
                          <m:t>1</m:t>
                        </m:r>
                      </m:num>
                      <m:den>
                        <m:r>
                          <a:rPr lang="en-US" sz="2100" i="1">
                            <a:latin typeface="Cambria Math" panose="02040503050406030204" pitchFamily="18" charset="0"/>
                            <a:cs typeface="Arial" panose="020B0604020202020204" pitchFamily="34" charset="0"/>
                          </a:rPr>
                          <m:t>3</m:t>
                        </m:r>
                      </m:den>
                    </m:f>
                  </m:oMath>
                </a14:m>
                <a:r>
                  <a:rPr lang="en-US" sz="2100" dirty="0" smtClean="0"/>
                  <a:t>	c.  </a:t>
                </a:r>
                <a:r>
                  <a:rPr lang="en-US" sz="2100" dirty="0" smtClean="0">
                    <a:latin typeface="Arial" panose="020B0604020202020204" pitchFamily="34" charset="0"/>
                    <a:cs typeface="Arial" panose="020B0604020202020204" pitchFamily="34" charset="0"/>
                  </a:rPr>
                  <a:t>-10   </a:t>
                </a:r>
                <a:r>
                  <a:rPr lang="en-US" sz="2100" dirty="0" smtClean="0">
                    <a:solidFill>
                      <a:srgbClr val="C00000"/>
                    </a:solidFill>
                    <a:latin typeface="Arial" panose="020B0604020202020204" pitchFamily="34" charset="0"/>
                    <a:cs typeface="Arial" panose="020B0604020202020204" pitchFamily="34" charset="0"/>
                  </a:rPr>
                  <a:t>d</a:t>
                </a:r>
                <a:r>
                  <a:rPr lang="en-US" sz="2100" dirty="0">
                    <a:solidFill>
                      <a:srgbClr val="C00000"/>
                    </a:solidFill>
                    <a:latin typeface="Arial" panose="020B0604020202020204" pitchFamily="34" charset="0"/>
                    <a:cs typeface="Arial" panose="020B0604020202020204" pitchFamily="34" charset="0"/>
                  </a:rPr>
                  <a:t>.</a:t>
                </a:r>
                <a:r>
                  <a:rPr lang="en-US" sz="2100" dirty="0">
                    <a:latin typeface="Arial" panose="020B0604020202020204" pitchFamily="34" charset="0"/>
                    <a:cs typeface="Arial" panose="020B0604020202020204" pitchFamily="34" charset="0"/>
                  </a:rPr>
                  <a:t>  -</a:t>
                </a:r>
                <a14:m>
                  <m:oMath xmlns:m="http://schemas.openxmlformats.org/officeDocument/2006/math">
                    <m:r>
                      <a:rPr lang="en-US" sz="2100">
                        <a:latin typeface="Cambria Math" panose="02040503050406030204" pitchFamily="18" charset="0"/>
                        <a:cs typeface="Arial" panose="020B0604020202020204" pitchFamily="34" charset="0"/>
                      </a:rPr>
                      <m:t> </m:t>
                    </m:r>
                    <m:f>
                      <m:fPr>
                        <m:ctrlPr>
                          <a:rPr lang="en-US" sz="2100" i="1">
                            <a:latin typeface="Cambria Math" panose="02040503050406030204" pitchFamily="18" charset="0"/>
                            <a:cs typeface="Arial" panose="020B0604020202020204" pitchFamily="34" charset="0"/>
                          </a:rPr>
                        </m:ctrlPr>
                      </m:fPr>
                      <m:num>
                        <m:r>
                          <a:rPr lang="en-US" sz="2100" i="1">
                            <a:latin typeface="Cambria Math" panose="02040503050406030204" pitchFamily="18" charset="0"/>
                            <a:cs typeface="Arial" panose="020B0604020202020204" pitchFamily="34" charset="0"/>
                          </a:rPr>
                          <m:t>3</m:t>
                        </m:r>
                      </m:num>
                      <m:den>
                        <m:r>
                          <a:rPr lang="en-US" sz="2100" i="1">
                            <a:latin typeface="Cambria Math" panose="02040503050406030204" pitchFamily="18" charset="0"/>
                            <a:cs typeface="Arial" panose="020B0604020202020204" pitchFamily="34" charset="0"/>
                          </a:rPr>
                          <m:t>5</m:t>
                        </m:r>
                      </m:den>
                    </m:f>
                  </m:oMath>
                </a14:m>
                <a:endParaRPr lang="en-US" sz="2100" dirty="0" smtClean="0">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67362" y="1264399"/>
                <a:ext cx="5240742" cy="4596066"/>
              </a:xfrm>
              <a:prstGeom prst="rect">
                <a:avLst/>
              </a:prstGeom>
              <a:blipFill rotWithShape="0">
                <a:blip r:embed="rId4"/>
                <a:stretch>
                  <a:fillRect l="-1163" t="-796" r="-698"/>
                </a:stretch>
              </a:blipFill>
            </p:spPr>
            <p:txBody>
              <a:bodyPr/>
              <a:lstStyle/>
              <a:p>
                <a:r>
                  <a:rPr lang="en-US">
                    <a:noFill/>
                  </a:rPr>
                  <a:t> </a:t>
                </a:r>
              </a:p>
            </p:txBody>
          </p:sp>
        </mc:Fallback>
      </mc:AlternateContent>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
        <p:nvSpPr>
          <p:cNvPr id="8" name="Rectangle 7"/>
          <p:cNvSpPr/>
          <p:nvPr/>
        </p:nvSpPr>
        <p:spPr>
          <a:xfrm flipH="1">
            <a:off x="251520" y="4294837"/>
            <a:ext cx="5204539" cy="646331"/>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b="1" dirty="0" smtClean="0">
                <a:solidFill>
                  <a:srgbClr val="C00000"/>
                </a:solidFill>
                <a:latin typeface="Arial" panose="020B0604020202020204" pitchFamily="34" charset="0"/>
                <a:cs typeface="Arial" panose="020B0604020202020204" pitchFamily="34" charset="0"/>
              </a:rPr>
              <a:t>Q9 hint</a:t>
            </a:r>
            <a:r>
              <a:rPr lang="en-US" dirty="0" smtClean="0">
                <a:solidFill>
                  <a:schemeClr val="tx1"/>
                </a:solidFill>
                <a:latin typeface="Arial" panose="020B0604020202020204" pitchFamily="34" charset="0"/>
                <a:cs typeface="Arial" panose="020B0604020202020204" pitchFamily="34" charset="0"/>
              </a:rPr>
              <a:t> - </a:t>
            </a:r>
            <a:r>
              <a:rPr lang="en-US" dirty="0">
                <a:solidFill>
                  <a:schemeClr val="tx1"/>
                </a:solidFill>
                <a:latin typeface="Arial" panose="020B0604020202020204" pitchFamily="34" charset="0"/>
                <a:cs typeface="Arial" panose="020B0604020202020204" pitchFamily="34" charset="0"/>
              </a:rPr>
              <a:t>Copy and complete the calculation to work out the coordinates of M, the midpoint.</a:t>
            </a:r>
          </a:p>
        </p:txBody>
      </p:sp>
      <p:cxnSp>
        <p:nvCxnSpPr>
          <p:cNvPr id="4" name="Straight Arrow Connector 3"/>
          <p:cNvCxnSpPr/>
          <p:nvPr/>
        </p:nvCxnSpPr>
        <p:spPr>
          <a:xfrm flipV="1">
            <a:off x="1259632" y="3212976"/>
            <a:ext cx="144016" cy="3600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2051720" y="3212976"/>
            <a:ext cx="432048" cy="3600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flipH="1">
            <a:off x="251520" y="5889466"/>
            <a:ext cx="5204539" cy="70788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Q11 hint</a:t>
            </a:r>
            <a:r>
              <a:rPr lang="en-US" sz="2000" dirty="0" smtClean="0">
                <a:solidFill>
                  <a:schemeClr val="tx1"/>
                </a:solidFill>
                <a:latin typeface="Arial" panose="020B0604020202020204" pitchFamily="34" charset="0"/>
                <a:cs typeface="Arial" panose="020B0604020202020204" pitchFamily="34" charset="0"/>
              </a:rPr>
              <a:t> - </a:t>
            </a:r>
            <a:r>
              <a:rPr lang="en-US" sz="2000" dirty="0">
                <a:solidFill>
                  <a:schemeClr val="tx1"/>
                </a:solidFill>
                <a:latin typeface="Arial" panose="020B0604020202020204" pitchFamily="34" charset="0"/>
                <a:cs typeface="Arial" panose="020B0604020202020204" pitchFamily="34" charset="0"/>
              </a:rPr>
              <a:t>Find the reciprocal. Then change the sign.</a:t>
            </a:r>
          </a:p>
        </p:txBody>
      </p:sp>
    </p:spTree>
    <p:extLst>
      <p:ext uri="{BB962C8B-B14F-4D97-AF65-F5344CB8AC3E}">
        <p14:creationId xmlns:p14="http://schemas.microsoft.com/office/powerpoint/2010/main" val="86959253"/>
      </p:ext>
    </p:extLst>
  </p:cSld>
  <p:clrMapOvr>
    <a:masterClrMapping/>
  </p:clrMapOvr>
  <p:transition advClick="0"/>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GB" sz="4000" dirty="0" smtClean="0"/>
              <a:t>6 </a:t>
            </a:r>
            <a:r>
              <a:rPr lang="en-GB" sz="4000" dirty="0"/>
              <a:t>– </a:t>
            </a:r>
            <a:r>
              <a:rPr lang="en-GB" sz="4000" dirty="0" smtClean="0"/>
              <a:t>Strengthen</a:t>
            </a:r>
            <a:endParaRPr lang="en-GB" sz="4000" b="1" dirty="0" smtClean="0"/>
          </a:p>
        </p:txBody>
      </p:sp>
      <p:sp>
        <p:nvSpPr>
          <p:cNvPr id="9" name="Round Same Side Corner Rectangle 8">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191</a:t>
            </a:r>
            <a:endParaRPr lang="en-GB" sz="1400" b="1" dirty="0">
              <a:latin typeface="Calibri" panose="020F0502020204030204" pitchFamily="34" charset="0"/>
            </a:endParaRPr>
          </a:p>
        </p:txBody>
      </p:sp>
      <p:sp>
        <p:nvSpPr>
          <p:cNvPr id="2" name="Rectangle 1"/>
          <p:cNvSpPr/>
          <p:nvPr/>
        </p:nvSpPr>
        <p:spPr>
          <a:xfrm>
            <a:off x="267362" y="1264399"/>
            <a:ext cx="5240742" cy="2923877"/>
          </a:xfrm>
          <a:prstGeom prst="rect">
            <a:avLst/>
          </a:prstGeom>
        </p:spPr>
        <p:txBody>
          <a:bodyPr wrap="square">
            <a:spAutoFit/>
          </a:bodyPr>
          <a:lstStyle/>
          <a:p>
            <a:pPr marL="571500" indent="-571500">
              <a:buClr>
                <a:srgbClr val="C00000"/>
              </a:buClr>
              <a:buFont typeface="+mj-lt"/>
              <a:buAutoNum type="arabicPeriod" startAt="10"/>
            </a:pPr>
            <a:r>
              <a:rPr lang="en-US" sz="2300" dirty="0" smtClean="0">
                <a:solidFill>
                  <a:srgbClr val="C00000"/>
                </a:solidFill>
                <a:latin typeface="Arial" panose="020B0604020202020204" pitchFamily="34" charset="0"/>
                <a:cs typeface="Arial" panose="020B0604020202020204" pitchFamily="34" charset="0"/>
              </a:rPr>
              <a:t>a.</a:t>
            </a:r>
            <a:r>
              <a:rPr lang="en-US" sz="2300" dirty="0" smtClean="0">
                <a:latin typeface="Arial" panose="020B0604020202020204" pitchFamily="34" charset="0"/>
                <a:cs typeface="Arial" panose="020B0604020202020204" pitchFamily="34" charset="0"/>
              </a:rPr>
              <a:t> Choosing from these equations, which pairs of lines are parallel?</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endParaRPr lang="en-US" sz="2300" dirty="0" smtClean="0">
              <a:latin typeface="Arial" panose="020B0604020202020204" pitchFamily="34" charset="0"/>
              <a:cs typeface="Arial" panose="020B0604020202020204" pitchFamily="34" charset="0"/>
            </a:endParaRPr>
          </a:p>
          <a:p>
            <a:pPr marL="1028700" lvl="1" indent="-571500">
              <a:buClr>
                <a:srgbClr val="C00000"/>
              </a:buClr>
              <a:buFont typeface="+mj-lt"/>
              <a:buAutoNum type="alphaLcPeriod" startAt="2"/>
            </a:pPr>
            <a:r>
              <a:rPr lang="en-US" sz="2300" dirty="0">
                <a:latin typeface="Arial" panose="020B0604020202020204" pitchFamily="34" charset="0"/>
                <a:cs typeface="Arial" panose="020B0604020202020204" pitchFamily="34" charset="0"/>
              </a:rPr>
              <a:t>Write the equation of another line parallel to each pair.</a:t>
            </a:r>
            <a:endParaRPr lang="en-US" sz="2300" dirty="0" smtClean="0">
              <a:latin typeface="Arial" panose="020B0604020202020204" pitchFamily="34" charset="0"/>
              <a:cs typeface="Arial" panose="020B0604020202020204" pitchFamily="34" charset="0"/>
            </a:endParaRPr>
          </a:p>
        </p:txBody>
      </p:sp>
      <p:sp>
        <p:nvSpPr>
          <p:cNvPr id="8" name="Rectangle 7"/>
          <p:cNvSpPr/>
          <p:nvPr/>
        </p:nvSpPr>
        <p:spPr>
          <a:xfrm flipH="1">
            <a:off x="251520" y="4334470"/>
            <a:ext cx="5204539" cy="106182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100" b="1" dirty="0" smtClean="0">
                <a:solidFill>
                  <a:srgbClr val="C00000"/>
                </a:solidFill>
                <a:latin typeface="Arial" panose="020B0604020202020204" pitchFamily="34" charset="0"/>
                <a:cs typeface="Arial" panose="020B0604020202020204" pitchFamily="34" charset="0"/>
              </a:rPr>
              <a:t>Q10a hint</a:t>
            </a:r>
            <a:r>
              <a:rPr lang="en-US" sz="2100" dirty="0" smtClean="0">
                <a:solidFill>
                  <a:schemeClr val="tx1"/>
                </a:solidFill>
                <a:latin typeface="Arial" panose="020B0604020202020204" pitchFamily="34" charset="0"/>
                <a:cs typeface="Arial" panose="020B0604020202020204" pitchFamily="34" charset="0"/>
              </a:rPr>
              <a:t> - </a:t>
            </a:r>
            <a:r>
              <a:rPr lang="en-US" sz="2100" dirty="0">
                <a:solidFill>
                  <a:schemeClr val="tx1"/>
                </a:solidFill>
                <a:latin typeface="Arial" panose="020B0604020202020204" pitchFamily="34" charset="0"/>
                <a:cs typeface="Arial" panose="020B0604020202020204" pitchFamily="34" charset="0"/>
              </a:rPr>
              <a:t>Which lines have the same gradient? Look for the same value of m in </a:t>
            </a:r>
            <a:r>
              <a:rPr lang="en-US" sz="2100" i="1" dirty="0">
                <a:solidFill>
                  <a:schemeClr val="tx1"/>
                </a:solidFill>
                <a:latin typeface="Arial" panose="020B0604020202020204" pitchFamily="34" charset="0"/>
                <a:cs typeface="Arial" panose="020B0604020202020204" pitchFamily="34" charset="0"/>
              </a:rPr>
              <a:t>y = mx + c</a:t>
            </a:r>
            <a:r>
              <a:rPr lang="en-US" sz="2100" dirty="0" smtClean="0">
                <a:solidFill>
                  <a:schemeClr val="tx1"/>
                </a:solidFill>
                <a:latin typeface="Arial" panose="020B0604020202020204" pitchFamily="34" charset="0"/>
                <a:cs typeface="Arial" panose="020B0604020202020204" pitchFamily="34" charset="0"/>
              </a:rPr>
              <a:t>.</a:t>
            </a:r>
            <a:endParaRPr lang="en-US" sz="2100" dirty="0">
              <a:solidFill>
                <a:schemeClr val="tx1"/>
              </a:solidFill>
              <a:latin typeface="Arial" panose="020B0604020202020204" pitchFamily="34" charset="0"/>
              <a:cs typeface="Arial" panose="020B0604020202020204" pitchFamily="34" charset="0"/>
            </a:endParaRPr>
          </a:p>
        </p:txBody>
      </p:sp>
      <p:sp>
        <p:nvSpPr>
          <p:cNvPr id="3" name="Rectangle 2"/>
          <p:cNvSpPr/>
          <p:nvPr/>
        </p:nvSpPr>
        <p:spPr>
          <a:xfrm>
            <a:off x="286834" y="2132856"/>
            <a:ext cx="1656184" cy="504056"/>
          </a:xfrm>
          <a:prstGeom prst="rect">
            <a:avLst/>
          </a:prstGeom>
          <a:solidFill>
            <a:srgbClr val="FBABAB"/>
          </a:solidFill>
          <a:ln>
            <a:solidFill>
              <a:srgbClr val="98480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panose="020B0604020202020204" pitchFamily="34" charset="0"/>
                <a:cs typeface="Arial" panose="020B0604020202020204" pitchFamily="34" charset="0"/>
              </a:rPr>
              <a:t>A</a:t>
            </a:r>
            <a:r>
              <a:rPr lang="en-US" sz="2000" dirty="0" smtClean="0">
                <a:solidFill>
                  <a:schemeClr val="tx1"/>
                </a:solidFill>
                <a:latin typeface="Arial" panose="020B0604020202020204" pitchFamily="34" charset="0"/>
                <a:cs typeface="Arial" panose="020B0604020202020204" pitchFamily="34" charset="0"/>
              </a:rPr>
              <a:t>  </a:t>
            </a:r>
            <a:r>
              <a:rPr lang="en-US" sz="2000" i="1" dirty="0" smtClean="0">
                <a:solidFill>
                  <a:schemeClr val="tx1"/>
                </a:solidFill>
                <a:latin typeface="Arial" panose="020B0604020202020204" pitchFamily="34" charset="0"/>
                <a:cs typeface="Arial" panose="020B0604020202020204" pitchFamily="34" charset="0"/>
              </a:rPr>
              <a:t>y</a:t>
            </a:r>
            <a:r>
              <a:rPr lang="en-US" sz="2000" dirty="0" smtClean="0">
                <a:solidFill>
                  <a:schemeClr val="tx1"/>
                </a:solidFill>
                <a:latin typeface="Arial" panose="020B0604020202020204" pitchFamily="34" charset="0"/>
                <a:cs typeface="Arial" panose="020B0604020202020204" pitchFamily="34" charset="0"/>
              </a:rPr>
              <a:t> = 2</a:t>
            </a:r>
            <a:r>
              <a:rPr lang="en-US" sz="2000" i="1" dirty="0" smtClean="0">
                <a:solidFill>
                  <a:schemeClr val="tx1"/>
                </a:solidFill>
                <a:latin typeface="Arial" panose="020B0604020202020204" pitchFamily="34" charset="0"/>
                <a:cs typeface="Arial" panose="020B0604020202020204" pitchFamily="34" charset="0"/>
              </a:rPr>
              <a:t>x</a:t>
            </a:r>
            <a:r>
              <a:rPr lang="en-US" sz="2000" dirty="0" smtClean="0">
                <a:solidFill>
                  <a:schemeClr val="tx1"/>
                </a:solidFill>
                <a:latin typeface="Arial" panose="020B0604020202020204" pitchFamily="34" charset="0"/>
                <a:cs typeface="Arial" panose="020B0604020202020204" pitchFamily="34" charset="0"/>
              </a:rPr>
              <a:t> - 3</a:t>
            </a:r>
            <a:endParaRPr lang="en-US" sz="2000" dirty="0">
              <a:solidFill>
                <a:schemeClr val="tx1"/>
              </a:solidFill>
              <a:latin typeface="Arial" panose="020B0604020202020204" pitchFamily="34" charset="0"/>
              <a:cs typeface="Arial" panose="020B0604020202020204" pitchFamily="34" charset="0"/>
            </a:endParaRPr>
          </a:p>
        </p:txBody>
      </p:sp>
      <p:sp>
        <p:nvSpPr>
          <p:cNvPr id="10" name="Rectangle 9"/>
          <p:cNvSpPr/>
          <p:nvPr/>
        </p:nvSpPr>
        <p:spPr>
          <a:xfrm>
            <a:off x="2069377" y="2132856"/>
            <a:ext cx="1656184" cy="504056"/>
          </a:xfrm>
          <a:prstGeom prst="rect">
            <a:avLst/>
          </a:prstGeom>
          <a:solidFill>
            <a:srgbClr val="FBABAB"/>
          </a:solidFill>
          <a:ln>
            <a:solidFill>
              <a:srgbClr val="98480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panose="020B0604020202020204" pitchFamily="34" charset="0"/>
                <a:cs typeface="Arial" panose="020B0604020202020204" pitchFamily="34" charset="0"/>
              </a:rPr>
              <a:t>B</a:t>
            </a:r>
            <a:r>
              <a:rPr lang="en-US" sz="2000" dirty="0" smtClean="0">
                <a:solidFill>
                  <a:schemeClr val="tx1"/>
                </a:solidFill>
                <a:latin typeface="Arial" panose="020B0604020202020204" pitchFamily="34" charset="0"/>
                <a:cs typeface="Arial" panose="020B0604020202020204" pitchFamily="34" charset="0"/>
              </a:rPr>
              <a:t>  </a:t>
            </a:r>
            <a:r>
              <a:rPr lang="en-US" sz="2000" i="1" dirty="0" smtClean="0">
                <a:solidFill>
                  <a:schemeClr val="tx1"/>
                </a:solidFill>
                <a:latin typeface="Arial" panose="020B0604020202020204" pitchFamily="34" charset="0"/>
                <a:cs typeface="Arial" panose="020B0604020202020204" pitchFamily="34" charset="0"/>
              </a:rPr>
              <a:t>y</a:t>
            </a:r>
            <a:r>
              <a:rPr lang="en-US" sz="2000" dirty="0" smtClean="0">
                <a:solidFill>
                  <a:schemeClr val="tx1"/>
                </a:solidFill>
                <a:latin typeface="Arial" panose="020B0604020202020204" pitchFamily="34" charset="0"/>
                <a:cs typeface="Arial" panose="020B0604020202020204" pitchFamily="34" charset="0"/>
              </a:rPr>
              <a:t> = -</a:t>
            </a:r>
            <a:r>
              <a:rPr lang="en-US" sz="2000" i="1" dirty="0" smtClean="0">
                <a:solidFill>
                  <a:schemeClr val="tx1"/>
                </a:solidFill>
                <a:latin typeface="Arial" panose="020B0604020202020204" pitchFamily="34" charset="0"/>
                <a:cs typeface="Arial" panose="020B0604020202020204" pitchFamily="34" charset="0"/>
              </a:rPr>
              <a:t>x</a:t>
            </a:r>
            <a:r>
              <a:rPr lang="en-US" sz="2000" dirty="0" smtClean="0">
                <a:solidFill>
                  <a:schemeClr val="tx1"/>
                </a:solidFill>
                <a:latin typeface="Arial" panose="020B0604020202020204" pitchFamily="34" charset="0"/>
                <a:cs typeface="Arial" panose="020B0604020202020204" pitchFamily="34" charset="0"/>
              </a:rPr>
              <a:t> - 1</a:t>
            </a:r>
            <a:endParaRPr lang="en-US" sz="2000" dirty="0">
              <a:solidFill>
                <a:schemeClr val="tx1"/>
              </a:solidFill>
              <a:latin typeface="Arial" panose="020B0604020202020204" pitchFamily="34" charset="0"/>
              <a:cs typeface="Arial" panose="020B0604020202020204" pitchFamily="34" charset="0"/>
            </a:endParaRPr>
          </a:p>
        </p:txBody>
      </p:sp>
      <p:sp>
        <p:nvSpPr>
          <p:cNvPr id="14" name="Rectangle 13"/>
          <p:cNvSpPr/>
          <p:nvPr/>
        </p:nvSpPr>
        <p:spPr>
          <a:xfrm>
            <a:off x="3851920" y="2132856"/>
            <a:ext cx="1656184" cy="504056"/>
          </a:xfrm>
          <a:prstGeom prst="rect">
            <a:avLst/>
          </a:prstGeom>
          <a:solidFill>
            <a:srgbClr val="FBABAB"/>
          </a:solidFill>
          <a:ln>
            <a:solidFill>
              <a:srgbClr val="98480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panose="020B0604020202020204" pitchFamily="34" charset="0"/>
                <a:cs typeface="Arial" panose="020B0604020202020204" pitchFamily="34" charset="0"/>
              </a:rPr>
              <a:t>C</a:t>
            </a:r>
            <a:r>
              <a:rPr lang="en-US" sz="2000" dirty="0" smtClean="0">
                <a:solidFill>
                  <a:schemeClr val="tx1"/>
                </a:solidFill>
                <a:latin typeface="Arial" panose="020B0604020202020204" pitchFamily="34" charset="0"/>
                <a:cs typeface="Arial" panose="020B0604020202020204" pitchFamily="34" charset="0"/>
              </a:rPr>
              <a:t>  </a:t>
            </a:r>
            <a:r>
              <a:rPr lang="en-US" sz="2000" i="1" dirty="0" smtClean="0">
                <a:solidFill>
                  <a:schemeClr val="tx1"/>
                </a:solidFill>
                <a:latin typeface="Arial" panose="020B0604020202020204" pitchFamily="34" charset="0"/>
                <a:cs typeface="Arial" panose="020B0604020202020204" pitchFamily="34" charset="0"/>
              </a:rPr>
              <a:t>y</a:t>
            </a:r>
            <a:r>
              <a:rPr lang="en-US" sz="2000" dirty="0" smtClean="0">
                <a:solidFill>
                  <a:schemeClr val="tx1"/>
                </a:solidFill>
                <a:latin typeface="Arial" panose="020B0604020202020204" pitchFamily="34" charset="0"/>
                <a:cs typeface="Arial" panose="020B0604020202020204" pitchFamily="34" charset="0"/>
              </a:rPr>
              <a:t> = -2</a:t>
            </a:r>
            <a:r>
              <a:rPr lang="en-US" sz="2000" i="1" dirty="0" smtClean="0">
                <a:solidFill>
                  <a:schemeClr val="tx1"/>
                </a:solidFill>
                <a:latin typeface="Arial" panose="020B0604020202020204" pitchFamily="34" charset="0"/>
                <a:cs typeface="Arial" panose="020B0604020202020204" pitchFamily="34" charset="0"/>
              </a:rPr>
              <a:t>x</a:t>
            </a:r>
            <a:endParaRPr lang="en-US" sz="2000" dirty="0">
              <a:solidFill>
                <a:schemeClr val="tx1"/>
              </a:solidFill>
              <a:latin typeface="Arial" panose="020B0604020202020204" pitchFamily="34" charset="0"/>
              <a:cs typeface="Arial" panose="020B0604020202020204" pitchFamily="34" charset="0"/>
            </a:endParaRPr>
          </a:p>
        </p:txBody>
      </p:sp>
      <p:sp>
        <p:nvSpPr>
          <p:cNvPr id="15" name="Rectangle 14"/>
          <p:cNvSpPr/>
          <p:nvPr/>
        </p:nvSpPr>
        <p:spPr>
          <a:xfrm>
            <a:off x="286834" y="2852936"/>
            <a:ext cx="1656184" cy="504056"/>
          </a:xfrm>
          <a:prstGeom prst="rect">
            <a:avLst/>
          </a:prstGeom>
          <a:solidFill>
            <a:srgbClr val="FBABAB"/>
          </a:solidFill>
          <a:ln>
            <a:solidFill>
              <a:srgbClr val="98480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panose="020B0604020202020204" pitchFamily="34" charset="0"/>
                <a:cs typeface="Arial" panose="020B0604020202020204" pitchFamily="34" charset="0"/>
              </a:rPr>
              <a:t>D</a:t>
            </a:r>
            <a:r>
              <a:rPr lang="en-US" sz="2000" dirty="0" smtClean="0">
                <a:solidFill>
                  <a:schemeClr val="tx1"/>
                </a:solidFill>
                <a:latin typeface="Arial" panose="020B0604020202020204" pitchFamily="34" charset="0"/>
                <a:cs typeface="Arial" panose="020B0604020202020204" pitchFamily="34" charset="0"/>
              </a:rPr>
              <a:t>  </a:t>
            </a:r>
            <a:r>
              <a:rPr lang="en-US" sz="2000" i="1" dirty="0" smtClean="0">
                <a:solidFill>
                  <a:schemeClr val="tx1"/>
                </a:solidFill>
                <a:latin typeface="Arial" panose="020B0604020202020204" pitchFamily="34" charset="0"/>
                <a:cs typeface="Arial" panose="020B0604020202020204" pitchFamily="34" charset="0"/>
              </a:rPr>
              <a:t>y</a:t>
            </a:r>
            <a:r>
              <a:rPr lang="en-US" sz="2000" dirty="0" smtClean="0">
                <a:solidFill>
                  <a:schemeClr val="tx1"/>
                </a:solidFill>
                <a:latin typeface="Arial" panose="020B0604020202020204" pitchFamily="34" charset="0"/>
                <a:cs typeface="Arial" panose="020B0604020202020204" pitchFamily="34" charset="0"/>
              </a:rPr>
              <a:t> = 4 - x</a:t>
            </a:r>
            <a:endParaRPr lang="en-US" sz="2000" dirty="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2069377" y="2852936"/>
            <a:ext cx="1656184" cy="504056"/>
          </a:xfrm>
          <a:prstGeom prst="rect">
            <a:avLst/>
          </a:prstGeom>
          <a:solidFill>
            <a:srgbClr val="FBABAB"/>
          </a:solidFill>
          <a:ln>
            <a:solidFill>
              <a:srgbClr val="98480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panose="020B0604020202020204" pitchFamily="34" charset="0"/>
                <a:cs typeface="Arial" panose="020B0604020202020204" pitchFamily="34" charset="0"/>
              </a:rPr>
              <a:t>E</a:t>
            </a:r>
            <a:r>
              <a:rPr lang="en-US" sz="2000" dirty="0" smtClean="0">
                <a:solidFill>
                  <a:schemeClr val="tx1"/>
                </a:solidFill>
                <a:latin typeface="Arial" panose="020B0604020202020204" pitchFamily="34" charset="0"/>
                <a:cs typeface="Arial" panose="020B0604020202020204" pitchFamily="34" charset="0"/>
              </a:rPr>
              <a:t>  </a:t>
            </a:r>
            <a:r>
              <a:rPr lang="en-US" sz="2000" i="1" dirty="0" smtClean="0">
                <a:solidFill>
                  <a:schemeClr val="tx1"/>
                </a:solidFill>
                <a:latin typeface="Arial" panose="020B0604020202020204" pitchFamily="34" charset="0"/>
                <a:cs typeface="Arial" panose="020B0604020202020204" pitchFamily="34" charset="0"/>
              </a:rPr>
              <a:t>y</a:t>
            </a:r>
            <a:r>
              <a:rPr lang="en-US" sz="2000" dirty="0" smtClean="0">
                <a:solidFill>
                  <a:schemeClr val="tx1"/>
                </a:solidFill>
                <a:latin typeface="Arial" panose="020B0604020202020204" pitchFamily="34" charset="0"/>
                <a:cs typeface="Arial" panose="020B0604020202020204" pitchFamily="34" charset="0"/>
              </a:rPr>
              <a:t> = </a:t>
            </a:r>
            <a:r>
              <a:rPr lang="en-US" sz="2000" i="1" dirty="0" smtClean="0">
                <a:solidFill>
                  <a:schemeClr val="tx1"/>
                </a:solidFill>
                <a:latin typeface="Arial" panose="020B0604020202020204" pitchFamily="34" charset="0"/>
                <a:cs typeface="Arial" panose="020B0604020202020204" pitchFamily="34" charset="0"/>
              </a:rPr>
              <a:t>x</a:t>
            </a:r>
            <a:r>
              <a:rPr lang="en-US" sz="2000" dirty="0" smtClean="0">
                <a:solidFill>
                  <a:schemeClr val="tx1"/>
                </a:solidFill>
                <a:latin typeface="Arial" panose="020B0604020202020204" pitchFamily="34" charset="0"/>
                <a:cs typeface="Arial" panose="020B0604020202020204" pitchFamily="34" charset="0"/>
              </a:rPr>
              <a:t> + 5</a:t>
            </a:r>
            <a:endParaRPr lang="en-US" sz="2000" dirty="0">
              <a:solidFill>
                <a:schemeClr val="tx1"/>
              </a:solidFill>
              <a:latin typeface="Arial" panose="020B0604020202020204" pitchFamily="34" charset="0"/>
              <a:cs typeface="Arial" panose="020B0604020202020204" pitchFamily="34" charset="0"/>
            </a:endParaRPr>
          </a:p>
        </p:txBody>
      </p:sp>
      <p:sp>
        <p:nvSpPr>
          <p:cNvPr id="17" name="Rectangle 16"/>
          <p:cNvSpPr/>
          <p:nvPr/>
        </p:nvSpPr>
        <p:spPr>
          <a:xfrm>
            <a:off x="3851920" y="2852936"/>
            <a:ext cx="1656184" cy="504056"/>
          </a:xfrm>
          <a:prstGeom prst="rect">
            <a:avLst/>
          </a:prstGeom>
          <a:solidFill>
            <a:srgbClr val="FBABAB"/>
          </a:solidFill>
          <a:ln>
            <a:solidFill>
              <a:srgbClr val="98480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F</a:t>
            </a:r>
            <a:r>
              <a:rPr lang="en-US" sz="2000" dirty="0" smtClean="0">
                <a:solidFill>
                  <a:schemeClr val="tx1"/>
                </a:solidFill>
                <a:latin typeface="Arial" panose="020B0604020202020204" pitchFamily="34" charset="0"/>
                <a:cs typeface="Arial" panose="020B0604020202020204" pitchFamily="34" charset="0"/>
              </a:rPr>
              <a:t>  </a:t>
            </a:r>
            <a:r>
              <a:rPr lang="en-US" sz="2000" i="1" dirty="0" smtClean="0">
                <a:solidFill>
                  <a:schemeClr val="tx1"/>
                </a:solidFill>
                <a:latin typeface="Arial" panose="020B0604020202020204" pitchFamily="34" charset="0"/>
                <a:cs typeface="Arial" panose="020B0604020202020204" pitchFamily="34" charset="0"/>
              </a:rPr>
              <a:t>y</a:t>
            </a:r>
            <a:r>
              <a:rPr lang="en-US" sz="2000" dirty="0" smtClean="0">
                <a:solidFill>
                  <a:schemeClr val="tx1"/>
                </a:solidFill>
                <a:latin typeface="Arial" panose="020B0604020202020204" pitchFamily="34" charset="0"/>
                <a:cs typeface="Arial" panose="020B0604020202020204" pitchFamily="34" charset="0"/>
              </a:rPr>
              <a:t> = 2</a:t>
            </a:r>
            <a:r>
              <a:rPr lang="en-US" sz="2000" i="1" dirty="0" smtClean="0">
                <a:solidFill>
                  <a:schemeClr val="tx1"/>
                </a:solidFill>
                <a:latin typeface="Arial" panose="020B0604020202020204" pitchFamily="34" charset="0"/>
                <a:cs typeface="Arial" panose="020B0604020202020204" pitchFamily="34" charset="0"/>
              </a:rPr>
              <a:t>x</a:t>
            </a:r>
            <a:r>
              <a:rPr lang="en-US" sz="2000" dirty="0" smtClean="0">
                <a:solidFill>
                  <a:schemeClr val="tx1"/>
                </a:solidFill>
                <a:latin typeface="Arial" panose="020B0604020202020204" pitchFamily="34" charset="0"/>
                <a:cs typeface="Arial" panose="020B0604020202020204" pitchFamily="34" charset="0"/>
              </a:rPr>
              <a:t> + 1</a:t>
            </a:r>
            <a:endParaRPr lang="en-US" sz="2000" dirty="0">
              <a:solidFill>
                <a:schemeClr val="tx1"/>
              </a:solidFill>
              <a:latin typeface="Arial" panose="020B0604020202020204" pitchFamily="34" charset="0"/>
              <a:cs typeface="Arial" panose="020B0604020202020204" pitchFamily="34" charset="0"/>
            </a:endParaRPr>
          </a:p>
        </p:txBody>
      </p:sp>
      <p:sp>
        <p:nvSpPr>
          <p:cNvPr id="18" name="Rectangle 17"/>
          <p:cNvSpPr/>
          <p:nvPr/>
        </p:nvSpPr>
        <p:spPr>
          <a:xfrm flipH="1">
            <a:off x="251520" y="5486598"/>
            <a:ext cx="5204539" cy="106182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100" b="1" dirty="0" smtClean="0">
                <a:solidFill>
                  <a:srgbClr val="C00000"/>
                </a:solidFill>
                <a:latin typeface="Arial" panose="020B0604020202020204" pitchFamily="34" charset="0"/>
                <a:cs typeface="Arial" panose="020B0604020202020204" pitchFamily="34" charset="0"/>
              </a:rPr>
              <a:t>Q10a hint</a:t>
            </a:r>
            <a:r>
              <a:rPr lang="en-US" sz="2100" dirty="0" smtClean="0">
                <a:solidFill>
                  <a:schemeClr val="tx1"/>
                </a:solidFill>
                <a:latin typeface="Arial" panose="020B0604020202020204" pitchFamily="34" charset="0"/>
                <a:cs typeface="Arial" panose="020B0604020202020204" pitchFamily="34" charset="0"/>
              </a:rPr>
              <a:t> - </a:t>
            </a:r>
            <a:r>
              <a:rPr lang="en-US" sz="2100" dirty="0">
                <a:solidFill>
                  <a:schemeClr val="tx1"/>
                </a:solidFill>
                <a:latin typeface="Arial" panose="020B0604020202020204" pitchFamily="34" charset="0"/>
                <a:cs typeface="Arial" panose="020B0604020202020204" pitchFamily="34" charset="0"/>
              </a:rPr>
              <a:t>Your line must have the same gradient, but you can use </a:t>
            </a:r>
            <a:r>
              <a:rPr lang="en-US" sz="2100" dirty="0" smtClean="0">
                <a:solidFill>
                  <a:schemeClr val="tx1"/>
                </a:solidFill>
                <a:latin typeface="Arial" panose="020B0604020202020204" pitchFamily="34" charset="0"/>
                <a:cs typeface="Arial" panose="020B0604020202020204" pitchFamily="34" charset="0"/>
              </a:rPr>
              <a:t>any different value of c.</a:t>
            </a:r>
            <a:endParaRPr lang="en-US" sz="2100" dirty="0">
              <a:solidFill>
                <a:schemeClr val="tx1"/>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3352615035"/>
      </p:ext>
    </p:extLst>
  </p:cSld>
  <p:clrMapOvr>
    <a:masterClrMapping/>
  </p:clrMapOvr>
  <p:transition advClick="0"/>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GB" sz="4000" dirty="0" smtClean="0"/>
              <a:t>6 </a:t>
            </a:r>
            <a:r>
              <a:rPr lang="en-GB" sz="4000" dirty="0"/>
              <a:t>– </a:t>
            </a:r>
            <a:r>
              <a:rPr lang="en-GB" sz="4000" dirty="0" smtClean="0"/>
              <a:t>Strengthen</a:t>
            </a:r>
            <a:endParaRPr lang="en-GB" sz="4000" b="1" dirty="0" smtClean="0"/>
          </a:p>
        </p:txBody>
      </p:sp>
      <p:sp>
        <p:nvSpPr>
          <p:cNvPr id="9" name="Round Same Side Corner Rectangle 8">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191</a:t>
            </a:r>
            <a:endParaRPr lang="en-GB" sz="1400" b="1" dirty="0">
              <a:latin typeface="Calibri" panose="020F0502020204030204" pitchFamily="34" charset="0"/>
            </a:endParaRPr>
          </a:p>
        </p:txBody>
      </p:sp>
      <p:sp>
        <p:nvSpPr>
          <p:cNvPr id="2" name="Rectangle 1"/>
          <p:cNvSpPr/>
          <p:nvPr/>
        </p:nvSpPr>
        <p:spPr>
          <a:xfrm>
            <a:off x="267362" y="1264399"/>
            <a:ext cx="5240742" cy="1200329"/>
          </a:xfrm>
          <a:prstGeom prst="rect">
            <a:avLst/>
          </a:prstGeom>
        </p:spPr>
        <p:txBody>
          <a:bodyPr wrap="square">
            <a:spAutoFit/>
          </a:bodyPr>
          <a:lstStyle/>
          <a:p>
            <a:pPr marL="571500" indent="-571500">
              <a:buClr>
                <a:srgbClr val="C00000"/>
              </a:buClr>
              <a:buFont typeface="+mj-lt"/>
              <a:buAutoNum type="arabicPeriod" startAt="12"/>
            </a:pPr>
            <a:r>
              <a:rPr lang="en-US" sz="2400" dirty="0" smtClean="0">
                <a:latin typeface="Arial" panose="020B0604020202020204" pitchFamily="34" charset="0"/>
                <a:cs typeface="Arial" panose="020B0604020202020204" pitchFamily="34" charset="0"/>
              </a:rPr>
              <a:t>Choosing from the equations, which pairs of lines are perpendicular?</a:t>
            </a:r>
            <a:endParaRPr lang="en-US" sz="2800" dirty="0"/>
          </a:p>
        </p:txBody>
      </p:sp>
      <p:sp>
        <p:nvSpPr>
          <p:cNvPr id="18" name="Rectangle 17"/>
          <p:cNvSpPr/>
          <p:nvPr/>
        </p:nvSpPr>
        <p:spPr>
          <a:xfrm flipH="1">
            <a:off x="251520" y="4293096"/>
            <a:ext cx="5204539" cy="2215991"/>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300" b="1" dirty="0" smtClean="0">
                <a:solidFill>
                  <a:srgbClr val="C00000"/>
                </a:solidFill>
                <a:latin typeface="Arial" panose="020B0604020202020204" pitchFamily="34" charset="0"/>
                <a:cs typeface="Arial" panose="020B0604020202020204" pitchFamily="34" charset="0"/>
              </a:rPr>
              <a:t>Q12 hint</a:t>
            </a:r>
            <a:r>
              <a:rPr lang="en-US" sz="2300" dirty="0" smtClean="0">
                <a:solidFill>
                  <a:schemeClr val="tx1"/>
                </a:solidFill>
                <a:latin typeface="Arial" panose="020B0604020202020204" pitchFamily="34" charset="0"/>
                <a:cs typeface="Arial" panose="020B0604020202020204" pitchFamily="34" charset="0"/>
              </a:rPr>
              <a:t> – Which lines have gradients which are negative reciprocals.</a:t>
            </a:r>
          </a:p>
          <a:p>
            <a:r>
              <a:rPr lang="en-US" sz="2300" dirty="0" smtClean="0">
                <a:solidFill>
                  <a:schemeClr val="tx1"/>
                </a:solidFill>
                <a:latin typeface="Arial" panose="020B0604020202020204" pitchFamily="34" charset="0"/>
                <a:cs typeface="Arial" panose="020B0604020202020204" pitchFamily="34" charset="0"/>
              </a:rPr>
              <a:t>Look for one whole number and one fraction (with the same denominator). One gradient needs to be positive and the other needs to be negative.</a:t>
            </a:r>
            <a:endParaRPr lang="en-US" sz="2300" dirty="0">
              <a:solidFill>
                <a:schemeClr val="tx1"/>
              </a:solidFill>
              <a:latin typeface="Arial" panose="020B0604020202020204" pitchFamily="34" charset="0"/>
              <a:cs typeface="Arial" panose="020B0604020202020204" pitchFamily="34" charset="0"/>
            </a:endParaRPr>
          </a:p>
        </p:txBody>
      </p:sp>
      <p:sp>
        <p:nvSpPr>
          <p:cNvPr id="20" name="Rectangle 19"/>
          <p:cNvSpPr/>
          <p:nvPr/>
        </p:nvSpPr>
        <p:spPr>
          <a:xfrm>
            <a:off x="286834" y="2636912"/>
            <a:ext cx="1656184" cy="504056"/>
          </a:xfrm>
          <a:prstGeom prst="rect">
            <a:avLst/>
          </a:prstGeom>
          <a:solidFill>
            <a:srgbClr val="FFFF71"/>
          </a:solidFill>
          <a:ln>
            <a:solidFill>
              <a:srgbClr val="98480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solidFill>
                  <a:schemeClr val="tx1"/>
                </a:solidFill>
                <a:latin typeface="Arial" panose="020B0604020202020204" pitchFamily="34" charset="0"/>
                <a:cs typeface="Arial" panose="020B0604020202020204" pitchFamily="34" charset="0"/>
              </a:rPr>
              <a:t>A</a:t>
            </a:r>
            <a:r>
              <a:rPr lang="en-US" sz="1900" dirty="0" smtClean="0">
                <a:solidFill>
                  <a:schemeClr val="tx1"/>
                </a:solidFill>
                <a:latin typeface="Arial" panose="020B0604020202020204" pitchFamily="34" charset="0"/>
                <a:cs typeface="Arial" panose="020B0604020202020204" pitchFamily="34" charset="0"/>
              </a:rPr>
              <a:t>  </a:t>
            </a:r>
            <a:r>
              <a:rPr lang="en-US" sz="1900" i="1" dirty="0" smtClean="0">
                <a:solidFill>
                  <a:schemeClr val="tx1"/>
                </a:solidFill>
                <a:latin typeface="Arial" panose="020B0604020202020204" pitchFamily="34" charset="0"/>
                <a:cs typeface="Arial" panose="020B0604020202020204" pitchFamily="34" charset="0"/>
              </a:rPr>
              <a:t>y</a:t>
            </a:r>
            <a:r>
              <a:rPr lang="en-US" sz="1900" dirty="0" smtClean="0">
                <a:solidFill>
                  <a:schemeClr val="tx1"/>
                </a:solidFill>
                <a:latin typeface="Arial" panose="020B0604020202020204" pitchFamily="34" charset="0"/>
                <a:cs typeface="Arial" panose="020B0604020202020204" pitchFamily="34" charset="0"/>
              </a:rPr>
              <a:t> = ½</a:t>
            </a:r>
            <a:r>
              <a:rPr lang="en-US" sz="1900" i="1" dirty="0" smtClean="0">
                <a:solidFill>
                  <a:schemeClr val="tx1"/>
                </a:solidFill>
                <a:latin typeface="Arial" panose="020B0604020202020204" pitchFamily="34" charset="0"/>
                <a:cs typeface="Arial" panose="020B0604020202020204" pitchFamily="34" charset="0"/>
              </a:rPr>
              <a:t>x</a:t>
            </a:r>
            <a:r>
              <a:rPr lang="en-US" sz="1900" dirty="0" smtClean="0">
                <a:solidFill>
                  <a:schemeClr val="tx1"/>
                </a:solidFill>
                <a:latin typeface="Arial" panose="020B0604020202020204" pitchFamily="34" charset="0"/>
                <a:cs typeface="Arial" panose="020B0604020202020204" pitchFamily="34" charset="0"/>
              </a:rPr>
              <a:t> - 3</a:t>
            </a:r>
            <a:endParaRPr lang="en-US" sz="1900" dirty="0">
              <a:solidFill>
                <a:schemeClr val="tx1"/>
              </a:solidFill>
              <a:latin typeface="Arial" panose="020B0604020202020204" pitchFamily="34" charset="0"/>
              <a:cs typeface="Arial" panose="020B0604020202020204" pitchFamily="34" charset="0"/>
            </a:endParaRPr>
          </a:p>
        </p:txBody>
      </p:sp>
      <p:sp>
        <p:nvSpPr>
          <p:cNvPr id="21" name="Rectangle 20"/>
          <p:cNvSpPr/>
          <p:nvPr/>
        </p:nvSpPr>
        <p:spPr>
          <a:xfrm>
            <a:off x="2069377" y="2636912"/>
            <a:ext cx="1656184" cy="504056"/>
          </a:xfrm>
          <a:prstGeom prst="rect">
            <a:avLst/>
          </a:prstGeom>
          <a:solidFill>
            <a:srgbClr val="FFFF71"/>
          </a:solidFill>
          <a:ln>
            <a:solidFill>
              <a:srgbClr val="98480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solidFill>
                  <a:schemeClr val="tx1"/>
                </a:solidFill>
                <a:latin typeface="Arial" panose="020B0604020202020204" pitchFamily="34" charset="0"/>
                <a:cs typeface="Arial" panose="020B0604020202020204" pitchFamily="34" charset="0"/>
              </a:rPr>
              <a:t>B</a:t>
            </a:r>
            <a:r>
              <a:rPr lang="en-US" sz="1900" dirty="0" smtClean="0">
                <a:solidFill>
                  <a:schemeClr val="tx1"/>
                </a:solidFill>
                <a:latin typeface="Arial" panose="020B0604020202020204" pitchFamily="34" charset="0"/>
                <a:cs typeface="Arial" panose="020B0604020202020204" pitchFamily="34" charset="0"/>
              </a:rPr>
              <a:t>  </a:t>
            </a:r>
            <a:r>
              <a:rPr lang="en-US" sz="1900" i="1" dirty="0" smtClean="0">
                <a:solidFill>
                  <a:schemeClr val="tx1"/>
                </a:solidFill>
                <a:latin typeface="Arial" panose="020B0604020202020204" pitchFamily="34" charset="0"/>
                <a:cs typeface="Arial" panose="020B0604020202020204" pitchFamily="34" charset="0"/>
              </a:rPr>
              <a:t>y</a:t>
            </a:r>
            <a:r>
              <a:rPr lang="en-US" sz="1900" dirty="0" smtClean="0">
                <a:solidFill>
                  <a:schemeClr val="tx1"/>
                </a:solidFill>
                <a:latin typeface="Arial" panose="020B0604020202020204" pitchFamily="34" charset="0"/>
                <a:cs typeface="Arial" panose="020B0604020202020204" pitchFamily="34" charset="0"/>
              </a:rPr>
              <a:t> = -2</a:t>
            </a:r>
            <a:r>
              <a:rPr lang="en-US" sz="1900" i="1" dirty="0" smtClean="0">
                <a:solidFill>
                  <a:schemeClr val="tx1"/>
                </a:solidFill>
                <a:latin typeface="Arial" panose="020B0604020202020204" pitchFamily="34" charset="0"/>
                <a:cs typeface="Arial" panose="020B0604020202020204" pitchFamily="34" charset="0"/>
              </a:rPr>
              <a:t>x</a:t>
            </a:r>
            <a:r>
              <a:rPr lang="en-US" sz="1900" dirty="0" smtClean="0">
                <a:solidFill>
                  <a:schemeClr val="tx1"/>
                </a:solidFill>
                <a:latin typeface="Arial" panose="020B0604020202020204" pitchFamily="34" charset="0"/>
                <a:cs typeface="Arial" panose="020B0604020202020204" pitchFamily="34" charset="0"/>
              </a:rPr>
              <a:t> - 1</a:t>
            </a:r>
            <a:endParaRPr lang="en-US" sz="1900" dirty="0">
              <a:solidFill>
                <a:schemeClr val="tx1"/>
              </a:solidFill>
              <a:latin typeface="Arial" panose="020B0604020202020204" pitchFamily="34" charset="0"/>
              <a:cs typeface="Arial" panose="020B0604020202020204" pitchFamily="34" charset="0"/>
            </a:endParaRPr>
          </a:p>
        </p:txBody>
      </p:sp>
      <p:sp>
        <p:nvSpPr>
          <p:cNvPr id="22" name="Rectangle 21"/>
          <p:cNvSpPr/>
          <p:nvPr/>
        </p:nvSpPr>
        <p:spPr>
          <a:xfrm>
            <a:off x="3851920" y="2636912"/>
            <a:ext cx="1656184" cy="504056"/>
          </a:xfrm>
          <a:prstGeom prst="rect">
            <a:avLst/>
          </a:prstGeom>
          <a:solidFill>
            <a:srgbClr val="FFFF71"/>
          </a:solidFill>
          <a:ln>
            <a:solidFill>
              <a:srgbClr val="98480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solidFill>
                  <a:schemeClr val="tx1"/>
                </a:solidFill>
                <a:latin typeface="Arial" panose="020B0604020202020204" pitchFamily="34" charset="0"/>
                <a:cs typeface="Arial" panose="020B0604020202020204" pitchFamily="34" charset="0"/>
              </a:rPr>
              <a:t>C</a:t>
            </a:r>
            <a:r>
              <a:rPr lang="en-US" sz="1900" dirty="0" smtClean="0">
                <a:solidFill>
                  <a:schemeClr val="tx1"/>
                </a:solidFill>
                <a:latin typeface="Arial" panose="020B0604020202020204" pitchFamily="34" charset="0"/>
                <a:cs typeface="Arial" panose="020B0604020202020204" pitchFamily="34" charset="0"/>
              </a:rPr>
              <a:t>  </a:t>
            </a:r>
            <a:r>
              <a:rPr lang="en-US" sz="1900" i="1" dirty="0" smtClean="0">
                <a:solidFill>
                  <a:schemeClr val="tx1"/>
                </a:solidFill>
                <a:latin typeface="Arial" panose="020B0604020202020204" pitchFamily="34" charset="0"/>
                <a:cs typeface="Arial" panose="020B0604020202020204" pitchFamily="34" charset="0"/>
              </a:rPr>
              <a:t>y</a:t>
            </a:r>
            <a:r>
              <a:rPr lang="en-US" sz="1900" dirty="0" smtClean="0">
                <a:solidFill>
                  <a:schemeClr val="tx1"/>
                </a:solidFill>
                <a:latin typeface="Arial" panose="020B0604020202020204" pitchFamily="34" charset="0"/>
                <a:cs typeface="Arial" panose="020B0604020202020204" pitchFamily="34" charset="0"/>
              </a:rPr>
              <a:t> = -2</a:t>
            </a:r>
            <a:r>
              <a:rPr lang="en-US" sz="1900" i="1" dirty="0" smtClean="0">
                <a:solidFill>
                  <a:schemeClr val="tx1"/>
                </a:solidFill>
                <a:latin typeface="Arial" panose="020B0604020202020204" pitchFamily="34" charset="0"/>
                <a:cs typeface="Arial" panose="020B0604020202020204" pitchFamily="34" charset="0"/>
              </a:rPr>
              <a:t>x +</a:t>
            </a:r>
            <a:r>
              <a:rPr lang="en-US" sz="1900" dirty="0" smtClean="0">
                <a:solidFill>
                  <a:schemeClr val="tx1"/>
                </a:solidFill>
                <a:latin typeface="Arial" panose="020B0604020202020204" pitchFamily="34" charset="0"/>
                <a:cs typeface="Arial" panose="020B0604020202020204" pitchFamily="34" charset="0"/>
              </a:rPr>
              <a:t> 5</a:t>
            </a:r>
            <a:endParaRPr lang="en-US" sz="1900" dirty="0">
              <a:solidFill>
                <a:schemeClr val="tx1"/>
              </a:solidFill>
              <a:latin typeface="Arial" panose="020B0604020202020204" pitchFamily="34" charset="0"/>
              <a:cs typeface="Arial" panose="020B0604020202020204" pitchFamily="34" charset="0"/>
            </a:endParaRPr>
          </a:p>
        </p:txBody>
      </p:sp>
      <p:sp>
        <p:nvSpPr>
          <p:cNvPr id="23" name="Rectangle 22"/>
          <p:cNvSpPr/>
          <p:nvPr/>
        </p:nvSpPr>
        <p:spPr>
          <a:xfrm>
            <a:off x="286834" y="3356992"/>
            <a:ext cx="1656184" cy="504056"/>
          </a:xfrm>
          <a:prstGeom prst="rect">
            <a:avLst/>
          </a:prstGeom>
          <a:solidFill>
            <a:srgbClr val="FFFF71"/>
          </a:solidFill>
          <a:ln>
            <a:solidFill>
              <a:srgbClr val="98480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solidFill>
                  <a:schemeClr val="tx1"/>
                </a:solidFill>
                <a:latin typeface="Arial" panose="020B0604020202020204" pitchFamily="34" charset="0"/>
                <a:cs typeface="Arial" panose="020B0604020202020204" pitchFamily="34" charset="0"/>
              </a:rPr>
              <a:t>D</a:t>
            </a:r>
            <a:r>
              <a:rPr lang="en-US" sz="1900" dirty="0" smtClean="0">
                <a:solidFill>
                  <a:schemeClr val="tx1"/>
                </a:solidFill>
                <a:latin typeface="Arial" panose="020B0604020202020204" pitchFamily="34" charset="0"/>
                <a:cs typeface="Arial" panose="020B0604020202020204" pitchFamily="34" charset="0"/>
              </a:rPr>
              <a:t>  </a:t>
            </a:r>
            <a:r>
              <a:rPr lang="en-US" sz="1900" i="1" dirty="0" smtClean="0">
                <a:solidFill>
                  <a:schemeClr val="tx1"/>
                </a:solidFill>
                <a:latin typeface="Arial" panose="020B0604020202020204" pitchFamily="34" charset="0"/>
                <a:cs typeface="Arial" panose="020B0604020202020204" pitchFamily="34" charset="0"/>
              </a:rPr>
              <a:t>y</a:t>
            </a:r>
            <a:r>
              <a:rPr lang="en-US" sz="1900" dirty="0" smtClean="0">
                <a:solidFill>
                  <a:schemeClr val="tx1"/>
                </a:solidFill>
                <a:latin typeface="Arial" panose="020B0604020202020204" pitchFamily="34" charset="0"/>
                <a:cs typeface="Arial" panose="020B0604020202020204" pitchFamily="34" charset="0"/>
              </a:rPr>
              <a:t> = 1 - x</a:t>
            </a:r>
            <a:endParaRPr lang="en-US" sz="1900" dirty="0">
              <a:solidFill>
                <a:schemeClr val="tx1"/>
              </a:solidFill>
              <a:latin typeface="Arial" panose="020B0604020202020204" pitchFamily="34" charset="0"/>
              <a:cs typeface="Arial" panose="020B0604020202020204" pitchFamily="34" charset="0"/>
            </a:endParaRPr>
          </a:p>
        </p:txBody>
      </p:sp>
      <p:sp>
        <p:nvSpPr>
          <p:cNvPr id="24" name="Rectangle 23"/>
          <p:cNvSpPr/>
          <p:nvPr/>
        </p:nvSpPr>
        <p:spPr>
          <a:xfrm>
            <a:off x="2069377" y="3356992"/>
            <a:ext cx="1656184" cy="504056"/>
          </a:xfrm>
          <a:prstGeom prst="rect">
            <a:avLst/>
          </a:prstGeom>
          <a:solidFill>
            <a:srgbClr val="FFFF71"/>
          </a:solidFill>
          <a:ln>
            <a:solidFill>
              <a:srgbClr val="98480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solidFill>
                  <a:schemeClr val="tx1"/>
                </a:solidFill>
                <a:latin typeface="Arial" panose="020B0604020202020204" pitchFamily="34" charset="0"/>
                <a:cs typeface="Arial" panose="020B0604020202020204" pitchFamily="34" charset="0"/>
              </a:rPr>
              <a:t>E</a:t>
            </a:r>
            <a:r>
              <a:rPr lang="en-US" sz="1900" dirty="0" smtClean="0">
                <a:solidFill>
                  <a:schemeClr val="tx1"/>
                </a:solidFill>
                <a:latin typeface="Arial" panose="020B0604020202020204" pitchFamily="34" charset="0"/>
                <a:cs typeface="Arial" panose="020B0604020202020204" pitchFamily="34" charset="0"/>
              </a:rPr>
              <a:t>  </a:t>
            </a:r>
            <a:r>
              <a:rPr lang="en-US" sz="1900" i="1" dirty="0" smtClean="0">
                <a:solidFill>
                  <a:schemeClr val="tx1"/>
                </a:solidFill>
                <a:latin typeface="Arial" panose="020B0604020202020204" pitchFamily="34" charset="0"/>
                <a:cs typeface="Arial" panose="020B0604020202020204" pitchFamily="34" charset="0"/>
              </a:rPr>
              <a:t>y</a:t>
            </a:r>
            <a:r>
              <a:rPr lang="en-US" sz="1900" dirty="0" smtClean="0">
                <a:solidFill>
                  <a:schemeClr val="tx1"/>
                </a:solidFill>
                <a:latin typeface="Arial" panose="020B0604020202020204" pitchFamily="34" charset="0"/>
                <a:cs typeface="Arial" panose="020B0604020202020204" pitchFamily="34" charset="0"/>
              </a:rPr>
              <a:t> = </a:t>
            </a:r>
            <a:r>
              <a:rPr lang="en-US" sz="1900" i="1" dirty="0" smtClean="0">
                <a:solidFill>
                  <a:schemeClr val="tx1"/>
                </a:solidFill>
                <a:latin typeface="Arial" panose="020B0604020202020204" pitchFamily="34" charset="0"/>
                <a:cs typeface="Arial" panose="020B0604020202020204" pitchFamily="34" charset="0"/>
              </a:rPr>
              <a:t>x</a:t>
            </a:r>
            <a:r>
              <a:rPr lang="en-US" sz="1900" dirty="0" smtClean="0">
                <a:solidFill>
                  <a:schemeClr val="tx1"/>
                </a:solidFill>
                <a:latin typeface="Arial" panose="020B0604020202020204" pitchFamily="34" charset="0"/>
                <a:cs typeface="Arial" panose="020B0604020202020204" pitchFamily="34" charset="0"/>
              </a:rPr>
              <a:t> + 6</a:t>
            </a:r>
            <a:endParaRPr lang="en-US" sz="1900" dirty="0">
              <a:solidFill>
                <a:schemeClr val="tx1"/>
              </a:solidFill>
              <a:latin typeface="Arial" panose="020B0604020202020204" pitchFamily="34" charset="0"/>
              <a:cs typeface="Arial" panose="020B0604020202020204" pitchFamily="34" charset="0"/>
            </a:endParaRPr>
          </a:p>
        </p:txBody>
      </p:sp>
      <p:sp>
        <p:nvSpPr>
          <p:cNvPr id="25" name="Rectangle 24"/>
          <p:cNvSpPr/>
          <p:nvPr/>
        </p:nvSpPr>
        <p:spPr>
          <a:xfrm>
            <a:off x="3851920" y="3356992"/>
            <a:ext cx="1656184" cy="504056"/>
          </a:xfrm>
          <a:prstGeom prst="rect">
            <a:avLst/>
          </a:prstGeom>
          <a:solidFill>
            <a:srgbClr val="FFFF71"/>
          </a:solidFill>
          <a:ln>
            <a:solidFill>
              <a:srgbClr val="98480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tx1"/>
                </a:solidFill>
                <a:latin typeface="Arial" panose="020B0604020202020204" pitchFamily="34" charset="0"/>
                <a:cs typeface="Arial" panose="020B0604020202020204" pitchFamily="34" charset="0"/>
              </a:rPr>
              <a:t>F</a:t>
            </a:r>
            <a:r>
              <a:rPr lang="en-US" sz="1900" dirty="0" smtClean="0">
                <a:solidFill>
                  <a:schemeClr val="tx1"/>
                </a:solidFill>
                <a:latin typeface="Arial" panose="020B0604020202020204" pitchFamily="34" charset="0"/>
                <a:cs typeface="Arial" panose="020B0604020202020204" pitchFamily="34" charset="0"/>
              </a:rPr>
              <a:t>  </a:t>
            </a:r>
            <a:r>
              <a:rPr lang="en-US" sz="1900" i="1" dirty="0" smtClean="0">
                <a:solidFill>
                  <a:schemeClr val="tx1"/>
                </a:solidFill>
                <a:latin typeface="Arial" panose="020B0604020202020204" pitchFamily="34" charset="0"/>
                <a:cs typeface="Arial" panose="020B0604020202020204" pitchFamily="34" charset="0"/>
              </a:rPr>
              <a:t>y</a:t>
            </a:r>
            <a:r>
              <a:rPr lang="en-US" sz="1900" dirty="0" smtClean="0">
                <a:solidFill>
                  <a:schemeClr val="tx1"/>
                </a:solidFill>
                <a:latin typeface="Arial" panose="020B0604020202020204" pitchFamily="34" charset="0"/>
                <a:cs typeface="Arial" panose="020B0604020202020204" pitchFamily="34" charset="0"/>
              </a:rPr>
              <a:t> = ½</a:t>
            </a:r>
            <a:r>
              <a:rPr lang="en-US" sz="1900" i="1" dirty="0" smtClean="0">
                <a:solidFill>
                  <a:schemeClr val="tx1"/>
                </a:solidFill>
                <a:latin typeface="Arial" panose="020B0604020202020204" pitchFamily="34" charset="0"/>
                <a:cs typeface="Arial" panose="020B0604020202020204" pitchFamily="34" charset="0"/>
              </a:rPr>
              <a:t>x</a:t>
            </a:r>
            <a:r>
              <a:rPr lang="en-US" sz="1900" dirty="0" smtClean="0">
                <a:solidFill>
                  <a:schemeClr val="tx1"/>
                </a:solidFill>
                <a:latin typeface="Arial" panose="020B0604020202020204" pitchFamily="34" charset="0"/>
                <a:cs typeface="Arial" panose="020B0604020202020204" pitchFamily="34" charset="0"/>
              </a:rPr>
              <a:t> + 1</a:t>
            </a:r>
            <a:endParaRPr lang="en-US" sz="1900" dirty="0">
              <a:solidFill>
                <a:schemeClr val="tx1"/>
              </a:solidFill>
              <a:latin typeface="Arial" panose="020B0604020202020204" pitchFamily="34" charset="0"/>
              <a:cs typeface="Arial" panose="020B0604020202020204" pitchFamily="34" charset="0"/>
            </a:endParaRPr>
          </a:p>
        </p:txBody>
      </p:sp>
      <p:pic>
        <p:nvPicPr>
          <p:cNvPr id="26" name="Picture 2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37090"/>
          </a:xfrm>
          <a:prstGeom prst="rect">
            <a:avLst/>
          </a:prstGeom>
        </p:spPr>
      </p:pic>
    </p:spTree>
    <p:extLst>
      <p:ext uri="{BB962C8B-B14F-4D97-AF65-F5344CB8AC3E}">
        <p14:creationId xmlns:p14="http://schemas.microsoft.com/office/powerpoint/2010/main" val="1519108462"/>
      </p:ext>
    </p:extLst>
  </p:cSld>
  <p:clrMapOvr>
    <a:masterClrMapping/>
  </p:clrMapOvr>
  <p:transition advClick="0"/>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GB" sz="4000" dirty="0" smtClean="0"/>
              <a:t>6 </a:t>
            </a:r>
            <a:r>
              <a:rPr lang="en-GB" sz="4000" dirty="0"/>
              <a:t>– </a:t>
            </a:r>
            <a:r>
              <a:rPr lang="en-GB" sz="4000" dirty="0" smtClean="0"/>
              <a:t>Strengthen</a:t>
            </a:r>
            <a:endParaRPr lang="en-GB" sz="4000" b="1" dirty="0" smtClean="0"/>
          </a:p>
        </p:txBody>
      </p:sp>
      <p:sp>
        <p:nvSpPr>
          <p:cNvPr id="9" name="Round Same Side Corner Rectangle 8">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192</a:t>
            </a:r>
            <a:endParaRPr lang="en-GB" sz="1400" b="1" dirty="0">
              <a:latin typeface="Calibri" panose="020F0502020204030204" pitchFamily="34" charset="0"/>
            </a:endParaRPr>
          </a:p>
        </p:txBody>
      </p:sp>
      <p:sp>
        <p:nvSpPr>
          <p:cNvPr id="2" name="Rectangle 1"/>
          <p:cNvSpPr/>
          <p:nvPr/>
        </p:nvSpPr>
        <p:spPr>
          <a:xfrm>
            <a:off x="267362" y="1264399"/>
            <a:ext cx="5240742" cy="3985706"/>
          </a:xfrm>
          <a:prstGeom prst="rect">
            <a:avLst/>
          </a:prstGeom>
        </p:spPr>
        <p:txBody>
          <a:bodyPr wrap="square">
            <a:spAutoFit/>
          </a:bodyPr>
          <a:lstStyle/>
          <a:p>
            <a:pPr marL="514350" indent="-514350">
              <a:buClr>
                <a:srgbClr val="C00000"/>
              </a:buClr>
              <a:buFont typeface="+mj-lt"/>
              <a:buAutoNum type="arabicPeriod" startAt="13"/>
            </a:pPr>
            <a:r>
              <a:rPr lang="en-US" sz="2300" b="1" dirty="0" smtClean="0">
                <a:solidFill>
                  <a:srgbClr val="C00000"/>
                </a:solidFill>
                <a:latin typeface="Arial" panose="020B0604020202020204" pitchFamily="34" charset="0"/>
                <a:cs typeface="Arial" panose="020B0604020202020204" pitchFamily="34" charset="0"/>
              </a:rPr>
              <a:t>Reasoning</a:t>
            </a:r>
            <a:r>
              <a:rPr lang="en-US" sz="2300" dirty="0" smtClean="0">
                <a:solidFill>
                  <a:srgbClr val="C00000"/>
                </a:solidFill>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 This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is the graph of </a:t>
            </a:r>
            <a:br>
              <a:rPr lang="en-US" sz="2300" dirty="0" smtClean="0">
                <a:latin typeface="Arial" panose="020B0604020202020204" pitchFamily="34" charset="0"/>
                <a:cs typeface="Arial" panose="020B0604020202020204" pitchFamily="34" charset="0"/>
              </a:rPr>
            </a:br>
            <a:r>
              <a:rPr lang="en-US" sz="2300" i="1" dirty="0" smtClean="0">
                <a:latin typeface="Arial" panose="020B0604020202020204" pitchFamily="34" charset="0"/>
                <a:cs typeface="Arial" panose="020B0604020202020204" pitchFamily="34" charset="0"/>
              </a:rPr>
              <a:t>y</a:t>
            </a:r>
            <a:r>
              <a:rPr lang="en-US" sz="2300" dirty="0" smtClean="0">
                <a:latin typeface="Arial" panose="020B0604020202020204" pitchFamily="34" charset="0"/>
                <a:cs typeface="Arial" panose="020B0604020202020204" pitchFamily="34" charset="0"/>
              </a:rPr>
              <a:t> = ½</a:t>
            </a:r>
            <a:r>
              <a:rPr lang="en-US" sz="2300" i="1" dirty="0" smtClean="0">
                <a:latin typeface="Arial" panose="020B0604020202020204" pitchFamily="34" charset="0"/>
                <a:cs typeface="Arial" panose="020B0604020202020204" pitchFamily="34" charset="0"/>
              </a:rPr>
              <a:t>x</a:t>
            </a:r>
            <a:r>
              <a:rPr lang="en-US" sz="2300" dirty="0" smtClean="0">
                <a:latin typeface="Arial" panose="020B0604020202020204" pitchFamily="34" charset="0"/>
                <a:cs typeface="Arial" panose="020B0604020202020204" pitchFamily="34" charset="0"/>
              </a:rPr>
              <a:t> +4.</a:t>
            </a:r>
          </a:p>
          <a:p>
            <a:pPr marL="800100" lvl="2" indent="-342900">
              <a:buClr>
                <a:srgbClr val="C00000"/>
              </a:buClr>
              <a:buFont typeface="+mj-lt"/>
              <a:buAutoNum type="alphaLcPeriod"/>
              <a:tabLst>
                <a:tab pos="2286000" algn="l"/>
              </a:tabLst>
            </a:pPr>
            <a:r>
              <a:rPr lang="en-US" sz="2300" dirty="0"/>
              <a:t>Which of these </a:t>
            </a:r>
            <a:r>
              <a:rPr lang="en-US" sz="2300" dirty="0" smtClean="0"/>
              <a:t/>
            </a:r>
            <a:br>
              <a:rPr lang="en-US" sz="2300" dirty="0" smtClean="0"/>
            </a:br>
            <a:r>
              <a:rPr lang="en-US" sz="2300" dirty="0" smtClean="0"/>
              <a:t>points </a:t>
            </a:r>
            <a:r>
              <a:rPr lang="en-US" sz="2300" dirty="0"/>
              <a:t>are on </a:t>
            </a:r>
            <a:r>
              <a:rPr lang="en-US" sz="2300" dirty="0" smtClean="0"/>
              <a:t/>
            </a:r>
            <a:br>
              <a:rPr lang="en-US" sz="2300" dirty="0" smtClean="0"/>
            </a:br>
            <a:r>
              <a:rPr lang="en-US" sz="2300" dirty="0" smtClean="0"/>
              <a:t>this line?</a:t>
            </a:r>
            <a:br>
              <a:rPr lang="en-US" sz="2300" dirty="0" smtClean="0"/>
            </a:br>
            <a:r>
              <a:rPr lang="en-US" sz="2300" b="1" dirty="0" smtClean="0"/>
              <a:t>L</a:t>
            </a:r>
            <a:r>
              <a:rPr lang="en-US" sz="2300" dirty="0" smtClean="0"/>
              <a:t> </a:t>
            </a:r>
            <a:r>
              <a:rPr lang="en-US" sz="2300" dirty="0"/>
              <a:t>(0,4) </a:t>
            </a:r>
            <a:r>
              <a:rPr lang="en-US" sz="2300" dirty="0" smtClean="0"/>
              <a:t>  	</a:t>
            </a:r>
            <a:br>
              <a:rPr lang="en-US" sz="2300" dirty="0" smtClean="0"/>
            </a:br>
            <a:r>
              <a:rPr lang="en-US" sz="2300" b="1" dirty="0" smtClean="0"/>
              <a:t>M</a:t>
            </a:r>
            <a:r>
              <a:rPr lang="en-US" sz="2300" dirty="0" smtClean="0"/>
              <a:t> </a:t>
            </a:r>
            <a:r>
              <a:rPr lang="en-US" sz="2300" dirty="0"/>
              <a:t>(3,6) </a:t>
            </a:r>
            <a:r>
              <a:rPr lang="en-US" sz="2300" dirty="0" smtClean="0"/>
              <a:t>  </a:t>
            </a:r>
            <a:br>
              <a:rPr lang="en-US" sz="2300" dirty="0" smtClean="0"/>
            </a:br>
            <a:r>
              <a:rPr lang="en-US" sz="2300" b="1" dirty="0" smtClean="0"/>
              <a:t>N </a:t>
            </a:r>
            <a:r>
              <a:rPr lang="en-US" sz="2300" dirty="0" smtClean="0"/>
              <a:t>(-</a:t>
            </a:r>
            <a:r>
              <a:rPr lang="en-US" sz="2300" dirty="0"/>
              <a:t>5, -</a:t>
            </a:r>
            <a:r>
              <a:rPr lang="en-US" sz="2300" dirty="0" smtClean="0"/>
              <a:t>10)	</a:t>
            </a:r>
            <a:r>
              <a:rPr lang="en-US" sz="2300" b="1" dirty="0" smtClean="0"/>
              <a:t>P</a:t>
            </a:r>
            <a:r>
              <a:rPr lang="en-US" sz="2300" dirty="0" smtClean="0"/>
              <a:t> </a:t>
            </a:r>
            <a:r>
              <a:rPr lang="en-US" sz="2300" dirty="0"/>
              <a:t>(-4, 2) </a:t>
            </a:r>
            <a:endParaRPr lang="en-US" sz="2300" dirty="0" smtClean="0"/>
          </a:p>
          <a:p>
            <a:pPr marL="800100" lvl="2" indent="-342900">
              <a:buClr>
                <a:srgbClr val="C00000"/>
              </a:buClr>
              <a:buFont typeface="+mj-lt"/>
              <a:buAutoNum type="alphaLcPeriod"/>
            </a:pPr>
            <a:r>
              <a:rPr lang="en-US" sz="2300" dirty="0" smtClean="0"/>
              <a:t>Do </a:t>
            </a:r>
            <a:r>
              <a:rPr lang="en-US" sz="2300" dirty="0"/>
              <a:t>the points L, M, N and P satisfy the equation?</a:t>
            </a: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
        <p:nvSpPr>
          <p:cNvPr id="14" name="Rectangle 13"/>
          <p:cNvSpPr/>
          <p:nvPr/>
        </p:nvSpPr>
        <p:spPr>
          <a:xfrm flipH="1">
            <a:off x="267362" y="5234717"/>
            <a:ext cx="5196812" cy="1323439"/>
          </a:xfrm>
          <a:prstGeom prst="rect">
            <a:avLst/>
          </a:prstGeom>
          <a:solidFill>
            <a:schemeClr val="accent5">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Q13 communication hint </a:t>
            </a:r>
            <a:r>
              <a:rPr lang="en-US" sz="2000" dirty="0" smtClean="0">
                <a:solidFill>
                  <a:schemeClr val="tx1"/>
                </a:solidFill>
                <a:latin typeface="Arial" panose="020B0604020202020204" pitchFamily="34" charset="0"/>
                <a:cs typeface="Arial" panose="020B0604020202020204" pitchFamily="34" charset="0"/>
              </a:rPr>
              <a:t>– To 'satisfy </a:t>
            </a:r>
            <a:r>
              <a:rPr lang="en-US" sz="2000" dirty="0">
                <a:solidFill>
                  <a:schemeClr val="tx1"/>
                </a:solidFill>
                <a:latin typeface="Arial" panose="020B0604020202020204" pitchFamily="34" charset="0"/>
                <a:cs typeface="Arial" panose="020B0604020202020204" pitchFamily="34" charset="0"/>
              </a:rPr>
              <a:t>the equation' means 'make the equation true'. Substitute the x and y values into the equation - are both sides equal?</a:t>
            </a:r>
          </a:p>
        </p:txBody>
      </p:sp>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318892" y="1243975"/>
            <a:ext cx="2189212" cy="2833097"/>
          </a:xfrm>
          <a:prstGeom prst="rect">
            <a:avLst/>
          </a:prstGeom>
        </p:spPr>
      </p:pic>
    </p:spTree>
    <p:extLst>
      <p:ext uri="{BB962C8B-B14F-4D97-AF65-F5344CB8AC3E}">
        <p14:creationId xmlns:p14="http://schemas.microsoft.com/office/powerpoint/2010/main" val="2582503354"/>
      </p:ext>
    </p:extLst>
  </p:cSld>
  <p:clrMapOvr>
    <a:masterClrMapping/>
  </p:clrMapOvr>
  <p:transition advClick="0"/>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GB" sz="4000" dirty="0" smtClean="0"/>
              <a:t>6 </a:t>
            </a:r>
            <a:r>
              <a:rPr lang="en-GB" sz="4000" dirty="0"/>
              <a:t>– </a:t>
            </a:r>
            <a:r>
              <a:rPr lang="en-GB" sz="4000" dirty="0" smtClean="0"/>
              <a:t>Strengthen</a:t>
            </a:r>
            <a:endParaRPr lang="en-GB" sz="4000" b="1" dirty="0" smtClean="0"/>
          </a:p>
        </p:txBody>
      </p:sp>
      <p:sp>
        <p:nvSpPr>
          <p:cNvPr id="9" name="Round Same Side Corner Rectangle 8">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192</a:t>
            </a:r>
            <a:endParaRPr lang="en-GB" sz="1400" b="1" dirty="0">
              <a:latin typeface="Calibri" panose="020F0502020204030204" pitchFamily="34" charset="0"/>
            </a:endParaRPr>
          </a:p>
        </p:txBody>
      </p:sp>
      <p:sp>
        <p:nvSpPr>
          <p:cNvPr id="2" name="Rectangle 1"/>
          <p:cNvSpPr/>
          <p:nvPr/>
        </p:nvSpPr>
        <p:spPr>
          <a:xfrm>
            <a:off x="267362" y="1264399"/>
            <a:ext cx="5240742" cy="2492990"/>
          </a:xfrm>
          <a:prstGeom prst="rect">
            <a:avLst/>
          </a:prstGeom>
        </p:spPr>
        <p:txBody>
          <a:bodyPr wrap="square">
            <a:spAutoFit/>
          </a:bodyPr>
          <a:lstStyle/>
          <a:p>
            <a:pPr marL="571500" indent="-571500">
              <a:buClr>
                <a:srgbClr val="C00000"/>
              </a:buClr>
              <a:buFont typeface="+mj-lt"/>
              <a:buAutoNum type="arabicPeriod" startAt="14"/>
            </a:pPr>
            <a:r>
              <a:rPr lang="en-US" sz="2600" b="1" dirty="0" smtClean="0">
                <a:solidFill>
                  <a:srgbClr val="C00000"/>
                </a:solidFill>
                <a:latin typeface="Arial" panose="020B0604020202020204" pitchFamily="34" charset="0"/>
                <a:cs typeface="Arial" panose="020B0604020202020204" pitchFamily="34" charset="0"/>
              </a:rPr>
              <a:t>Reasoning</a:t>
            </a:r>
            <a:r>
              <a:rPr lang="en-US" sz="2600" dirty="0" smtClean="0">
                <a:solidFill>
                  <a:srgbClr val="C00000"/>
                </a:solidFill>
                <a:latin typeface="Arial" panose="020B0604020202020204" pitchFamily="34" charset="0"/>
                <a:cs typeface="Arial" panose="020B0604020202020204" pitchFamily="34" charset="0"/>
              </a:rPr>
              <a:t> – a.</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What is the gradient of any line parallel to </a:t>
            </a:r>
            <a:r>
              <a:rPr lang="en-US" sz="2600" dirty="0" smtClean="0">
                <a:latin typeface="Arial" panose="020B0604020202020204" pitchFamily="34" charset="0"/>
                <a:cs typeface="Arial" panose="020B0604020202020204" pitchFamily="34" charset="0"/>
              </a:rPr>
              <a:t/>
            </a:r>
            <a:br>
              <a:rPr lang="en-US" sz="2600" dirty="0" smtClean="0">
                <a:latin typeface="Arial" panose="020B0604020202020204" pitchFamily="34" charset="0"/>
                <a:cs typeface="Arial" panose="020B0604020202020204" pitchFamily="34" charset="0"/>
              </a:rPr>
            </a:br>
            <a:r>
              <a:rPr lang="en-US" sz="2600" i="1" dirty="0" smtClean="0">
                <a:latin typeface="Arial" panose="020B0604020202020204" pitchFamily="34" charset="0"/>
                <a:cs typeface="Arial" panose="020B0604020202020204" pitchFamily="34" charset="0"/>
              </a:rPr>
              <a:t>y</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3</a:t>
            </a:r>
            <a:r>
              <a:rPr lang="en-US" sz="2600" i="1" dirty="0">
                <a:latin typeface="Arial" panose="020B0604020202020204" pitchFamily="34" charset="0"/>
                <a:cs typeface="Arial" panose="020B0604020202020204" pitchFamily="34" charset="0"/>
              </a:rPr>
              <a:t>x</a:t>
            </a:r>
            <a:r>
              <a:rPr lang="en-US" sz="2600" dirty="0">
                <a:latin typeface="Arial" panose="020B0604020202020204" pitchFamily="34" charset="0"/>
                <a:cs typeface="Arial" panose="020B0604020202020204" pitchFamily="34" charset="0"/>
              </a:rPr>
              <a:t> - 3? </a:t>
            </a:r>
            <a:endParaRPr lang="en-US" sz="2600" dirty="0" smtClean="0">
              <a:latin typeface="Arial" panose="020B0604020202020204" pitchFamily="34" charset="0"/>
              <a:cs typeface="Arial" panose="020B0604020202020204" pitchFamily="34" charset="0"/>
            </a:endParaRPr>
          </a:p>
          <a:p>
            <a:pPr marL="1028700" lvl="1" indent="-457200">
              <a:buClr>
                <a:srgbClr val="C00000"/>
              </a:buClr>
              <a:buFont typeface="+mj-lt"/>
              <a:buAutoNum type="alphaLcPeriod" startAt="2"/>
            </a:pPr>
            <a:r>
              <a:rPr lang="en-US" sz="2600" dirty="0" smtClean="0">
                <a:latin typeface="Arial" panose="020B0604020202020204" pitchFamily="34" charset="0"/>
                <a:cs typeface="Arial" panose="020B0604020202020204" pitchFamily="34" charset="0"/>
              </a:rPr>
              <a:t>Write </a:t>
            </a:r>
            <a:r>
              <a:rPr lang="en-US" sz="2600" dirty="0">
                <a:latin typeface="Arial" panose="020B0604020202020204" pitchFamily="34" charset="0"/>
                <a:cs typeface="Arial" panose="020B0604020202020204" pitchFamily="34" charset="0"/>
              </a:rPr>
              <a:t>the equation of a line parallel to </a:t>
            </a:r>
            <a:r>
              <a:rPr lang="en-US" sz="2600" i="1" dirty="0">
                <a:latin typeface="Arial" panose="020B0604020202020204" pitchFamily="34" charset="0"/>
                <a:cs typeface="Arial" panose="020B0604020202020204" pitchFamily="34" charset="0"/>
              </a:rPr>
              <a:t>y</a:t>
            </a:r>
            <a:r>
              <a:rPr lang="en-US" sz="2600" dirty="0">
                <a:latin typeface="Arial" panose="020B0604020202020204" pitchFamily="34" charset="0"/>
                <a:cs typeface="Arial" panose="020B0604020202020204" pitchFamily="34" charset="0"/>
              </a:rPr>
              <a:t> = 3</a:t>
            </a:r>
            <a:r>
              <a:rPr lang="en-US" sz="2600" i="1" dirty="0">
                <a:latin typeface="Arial" panose="020B0604020202020204" pitchFamily="34" charset="0"/>
                <a:cs typeface="Arial" panose="020B0604020202020204" pitchFamily="34" charset="0"/>
              </a:rPr>
              <a:t>x</a:t>
            </a:r>
            <a:r>
              <a:rPr lang="en-US" sz="2600" dirty="0">
                <a:latin typeface="Arial" panose="020B0604020202020204" pitchFamily="34" charset="0"/>
                <a:cs typeface="Arial" panose="020B0604020202020204" pitchFamily="34" charset="0"/>
              </a:rPr>
              <a:t> - 3 that goes through (-1,7).</a:t>
            </a:r>
            <a:endParaRPr lang="en-US" sz="2600" dirty="0"/>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
        <p:nvSpPr>
          <p:cNvPr id="8" name="Rectangle 7"/>
          <p:cNvSpPr/>
          <p:nvPr/>
        </p:nvSpPr>
        <p:spPr>
          <a:xfrm flipH="1">
            <a:off x="251520" y="4073004"/>
            <a:ext cx="5204539" cy="80021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300" b="1" dirty="0" smtClean="0">
                <a:solidFill>
                  <a:srgbClr val="C00000"/>
                </a:solidFill>
                <a:latin typeface="Arial" panose="020B0604020202020204" pitchFamily="34" charset="0"/>
                <a:cs typeface="Arial" panose="020B0604020202020204" pitchFamily="34" charset="0"/>
              </a:rPr>
              <a:t>Q14a hint</a:t>
            </a:r>
            <a:r>
              <a:rPr lang="en-US" sz="2300" dirty="0" smtClean="0">
                <a:solidFill>
                  <a:schemeClr val="tx1"/>
                </a:solidFill>
                <a:latin typeface="Arial" panose="020B0604020202020204" pitchFamily="34" charset="0"/>
                <a:cs typeface="Arial" panose="020B0604020202020204" pitchFamily="34" charset="0"/>
              </a:rPr>
              <a:t> – </a:t>
            </a:r>
            <a:r>
              <a:rPr lang="en-US" sz="2300" dirty="0">
                <a:solidFill>
                  <a:schemeClr val="tx1"/>
                </a:solidFill>
                <a:latin typeface="Arial" panose="020B0604020202020204" pitchFamily="34" charset="0"/>
                <a:cs typeface="Arial" panose="020B0604020202020204" pitchFamily="34" charset="0"/>
              </a:rPr>
              <a:t>In the equation </a:t>
            </a:r>
            <a:r>
              <a:rPr lang="en-US" sz="2300" dirty="0" smtClean="0">
                <a:solidFill>
                  <a:schemeClr val="tx1"/>
                </a:solidFill>
                <a:latin typeface="Arial" panose="020B0604020202020204" pitchFamily="34" charset="0"/>
                <a:cs typeface="Arial" panose="020B0604020202020204" pitchFamily="34" charset="0"/>
              </a:rPr>
              <a:t/>
            </a:r>
            <a:br>
              <a:rPr lang="en-US" sz="2300" dirty="0" smtClean="0">
                <a:solidFill>
                  <a:schemeClr val="tx1"/>
                </a:solidFill>
                <a:latin typeface="Arial" panose="020B0604020202020204" pitchFamily="34" charset="0"/>
                <a:cs typeface="Arial" panose="020B0604020202020204" pitchFamily="34" charset="0"/>
              </a:rPr>
            </a:br>
            <a:r>
              <a:rPr lang="en-US" sz="2300" i="1" dirty="0" smtClean="0">
                <a:solidFill>
                  <a:schemeClr val="tx1"/>
                </a:solidFill>
                <a:latin typeface="Arial" panose="020B0604020202020204" pitchFamily="34" charset="0"/>
                <a:cs typeface="Arial" panose="020B0604020202020204" pitchFamily="34" charset="0"/>
              </a:rPr>
              <a:t>y </a:t>
            </a:r>
            <a:r>
              <a:rPr lang="en-US" sz="2300" i="1" dirty="0">
                <a:solidFill>
                  <a:schemeClr val="tx1"/>
                </a:solidFill>
                <a:latin typeface="Arial" panose="020B0604020202020204" pitchFamily="34" charset="0"/>
                <a:cs typeface="Arial" panose="020B0604020202020204" pitchFamily="34" charset="0"/>
              </a:rPr>
              <a:t>= mx + c, m</a:t>
            </a:r>
            <a:r>
              <a:rPr lang="en-US" sz="2300" dirty="0">
                <a:solidFill>
                  <a:schemeClr val="tx1"/>
                </a:solidFill>
                <a:latin typeface="Arial" panose="020B0604020202020204" pitchFamily="34" charset="0"/>
                <a:cs typeface="Arial" panose="020B0604020202020204" pitchFamily="34" charset="0"/>
              </a:rPr>
              <a:t> is the </a:t>
            </a:r>
            <a:r>
              <a:rPr lang="en-US" sz="2300" dirty="0" smtClean="0">
                <a:solidFill>
                  <a:schemeClr val="tx1"/>
                </a:solidFill>
                <a:latin typeface="Arial" panose="020B0604020202020204" pitchFamily="34" charset="0"/>
                <a:cs typeface="Arial" panose="020B0604020202020204" pitchFamily="34" charset="0"/>
              </a:rPr>
              <a:t>gradient.</a:t>
            </a:r>
            <a:endParaRPr lang="en-US" sz="2300" dirty="0">
              <a:solidFill>
                <a:schemeClr val="tx1"/>
              </a:solidFill>
              <a:latin typeface="Arial" panose="020B0604020202020204" pitchFamily="34" charset="0"/>
              <a:cs typeface="Arial" panose="020B0604020202020204" pitchFamily="34" charset="0"/>
            </a:endParaRPr>
          </a:p>
        </p:txBody>
      </p:sp>
      <p:sp>
        <p:nvSpPr>
          <p:cNvPr id="10" name="Rectangle 9"/>
          <p:cNvSpPr/>
          <p:nvPr/>
        </p:nvSpPr>
        <p:spPr>
          <a:xfrm flipH="1">
            <a:off x="251520" y="5017239"/>
            <a:ext cx="5204539" cy="1508105"/>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300" b="1" dirty="0" smtClean="0">
                <a:solidFill>
                  <a:srgbClr val="C00000"/>
                </a:solidFill>
                <a:latin typeface="Arial" panose="020B0604020202020204" pitchFamily="34" charset="0"/>
                <a:cs typeface="Arial" panose="020B0604020202020204" pitchFamily="34" charset="0"/>
              </a:rPr>
              <a:t>Q14b hint</a:t>
            </a:r>
            <a:r>
              <a:rPr lang="en-US" sz="2300" dirty="0" smtClean="0">
                <a:solidFill>
                  <a:schemeClr val="tx1"/>
                </a:solidFill>
                <a:latin typeface="Arial" panose="020B0604020202020204" pitchFamily="34" charset="0"/>
                <a:cs typeface="Arial" panose="020B0604020202020204" pitchFamily="34" charset="0"/>
              </a:rPr>
              <a:t> – </a:t>
            </a:r>
            <a:r>
              <a:rPr lang="en-US" sz="2300" dirty="0">
                <a:solidFill>
                  <a:schemeClr val="tx1"/>
                </a:solidFill>
                <a:latin typeface="Arial" panose="020B0604020202020204" pitchFamily="34" charset="0"/>
                <a:cs typeface="Arial" panose="020B0604020202020204" pitchFamily="34" charset="0"/>
              </a:rPr>
              <a:t>Substitute the given values of x and y, and the value of m you found in part a into </a:t>
            </a:r>
            <a:r>
              <a:rPr lang="en-US" sz="2300" i="1" dirty="0">
                <a:solidFill>
                  <a:schemeClr val="tx1"/>
                </a:solidFill>
                <a:latin typeface="Arial" panose="020B0604020202020204" pitchFamily="34" charset="0"/>
                <a:cs typeface="Arial" panose="020B0604020202020204" pitchFamily="34" charset="0"/>
              </a:rPr>
              <a:t>y = mx + c</a:t>
            </a:r>
            <a:r>
              <a:rPr lang="en-US" sz="2300" dirty="0">
                <a:solidFill>
                  <a:schemeClr val="tx1"/>
                </a:solidFill>
                <a:latin typeface="Arial" panose="020B0604020202020204" pitchFamily="34" charset="0"/>
                <a:cs typeface="Arial" panose="020B0604020202020204" pitchFamily="34" charset="0"/>
              </a:rPr>
              <a:t>.</a:t>
            </a:r>
          </a:p>
          <a:p>
            <a:r>
              <a:rPr lang="en-US" sz="2300" dirty="0">
                <a:solidFill>
                  <a:schemeClr val="tx1"/>
                </a:solidFill>
                <a:latin typeface="Arial" panose="020B0604020202020204" pitchFamily="34" charset="0"/>
                <a:cs typeface="Arial" panose="020B0604020202020204" pitchFamily="34" charset="0"/>
              </a:rPr>
              <a:t>Solve to find </a:t>
            </a:r>
            <a:r>
              <a:rPr lang="en-US" sz="2300" i="1" dirty="0">
                <a:solidFill>
                  <a:schemeClr val="tx1"/>
                </a:solidFill>
                <a:latin typeface="Arial" panose="020B0604020202020204" pitchFamily="34" charset="0"/>
                <a:cs typeface="Arial" panose="020B0604020202020204" pitchFamily="34" charset="0"/>
              </a:rPr>
              <a:t>c</a:t>
            </a:r>
            <a:r>
              <a:rPr lang="en-US" sz="23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2242380"/>
      </p:ext>
    </p:extLst>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6.1 – Linear graphs</a:t>
            </a:r>
            <a:endParaRPr lang="en-GB" sz="36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160</a:t>
            </a:r>
            <a:endParaRPr lang="en-GB" sz="1300" b="1" dirty="0">
              <a:latin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360249412"/>
              </p:ext>
            </p:extLst>
          </p:nvPr>
        </p:nvGraphicFramePr>
        <p:xfrm>
          <a:off x="251518" y="1268760"/>
          <a:ext cx="8568952" cy="4783586"/>
        </p:xfrm>
        <a:graphic>
          <a:graphicData uri="http://schemas.openxmlformats.org/drawingml/2006/table">
            <a:tbl>
              <a:tblPr firstRow="1" bandRow="1">
                <a:effectLst/>
                <a:tableStyleId>{5940675A-B579-460E-94D1-54222C63F5DA}</a:tableStyleId>
              </a:tblPr>
              <a:tblGrid>
                <a:gridCol w="2142238"/>
                <a:gridCol w="3546396"/>
                <a:gridCol w="2880318"/>
              </a:tblGrid>
              <a:tr h="633159">
                <a:tc>
                  <a:txBody>
                    <a:bodyPr/>
                    <a:lstStyle/>
                    <a:p>
                      <a:r>
                        <a:rPr lang="en-US" sz="2800" b="1" dirty="0" smtClean="0">
                          <a:latin typeface="Arial" panose="020B0604020202020204" pitchFamily="34" charset="0"/>
                          <a:cs typeface="Arial" panose="020B0604020202020204" pitchFamily="34" charset="0"/>
                        </a:rPr>
                        <a:t>Objectives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c>
                  <a:txBody>
                    <a:bodyPr/>
                    <a:lstStyle/>
                    <a:p>
                      <a:endParaRPr lang="en-US" sz="28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a:txBody>
                    <a:bodyPr/>
                    <a:lstStyle/>
                    <a:p>
                      <a:r>
                        <a:rPr lang="en-US" sz="2800" b="1" dirty="0" smtClean="0">
                          <a:latin typeface="Arial" panose="020B0604020202020204" pitchFamily="34" charset="0"/>
                          <a:cs typeface="Arial" panose="020B0604020202020204" pitchFamily="34" charset="0"/>
                        </a:rPr>
                        <a:t>Why learn</a:t>
                      </a:r>
                      <a:r>
                        <a:rPr lang="en-US" sz="2800" b="1" baseline="0" dirty="0" smtClean="0">
                          <a:latin typeface="Arial" panose="020B0604020202020204" pitchFamily="34" charset="0"/>
                          <a:cs typeface="Arial" panose="020B0604020202020204" pitchFamily="34" charset="0"/>
                        </a:rPr>
                        <a:t> this?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FFC000"/>
                    </a:solidFill>
                  </a:tcPr>
                </a:tc>
              </a:tr>
              <a:tr h="1815113">
                <a:tc gridSpan="2">
                  <a:txBody>
                    <a:bodyPr/>
                    <a:lstStyle/>
                    <a:p>
                      <a:pPr marL="342900" indent="-342900">
                        <a:buFont typeface="Arial" panose="020B0604020202020204" pitchFamily="34" charset="0"/>
                        <a:buChar char="•"/>
                      </a:pPr>
                      <a:r>
                        <a:rPr lang="en-US" sz="2100" dirty="0" smtClean="0">
                          <a:latin typeface="Arial" panose="020B0604020202020204" pitchFamily="34" charset="0"/>
                          <a:cs typeface="Arial" panose="020B0604020202020204" pitchFamily="34" charset="0"/>
                        </a:rPr>
                        <a:t>Find the gradient and </a:t>
                      </a:r>
                      <a:r>
                        <a:rPr lang="en-US" sz="2100" i="1" dirty="0" smtClean="0">
                          <a:latin typeface="Arial" panose="020B0604020202020204" pitchFamily="34" charset="0"/>
                          <a:cs typeface="Arial" panose="020B0604020202020204" pitchFamily="34" charset="0"/>
                        </a:rPr>
                        <a:t>y</a:t>
                      </a:r>
                      <a:r>
                        <a:rPr lang="en-US" sz="2100" dirty="0" smtClean="0">
                          <a:latin typeface="Arial" panose="020B0604020202020204" pitchFamily="34" charset="0"/>
                          <a:cs typeface="Arial" panose="020B0604020202020204" pitchFamily="34" charset="0"/>
                        </a:rPr>
                        <a:t>-intercept from a linear equation.</a:t>
                      </a:r>
                    </a:p>
                    <a:p>
                      <a:pPr marL="342900" indent="-342900">
                        <a:buFont typeface="Arial" panose="020B0604020202020204" pitchFamily="34" charset="0"/>
                        <a:buChar char="•"/>
                      </a:pPr>
                      <a:r>
                        <a:rPr lang="en-US" sz="2100" dirty="0" smtClean="0">
                          <a:latin typeface="Arial" panose="020B0604020202020204" pitchFamily="34" charset="0"/>
                          <a:cs typeface="Arial" panose="020B0604020202020204" pitchFamily="34" charset="0"/>
                        </a:rPr>
                        <a:t>Rearrange an equation into the form </a:t>
                      </a:r>
                      <a:br>
                        <a:rPr lang="en-US" sz="2100" dirty="0" smtClean="0">
                          <a:latin typeface="Arial" panose="020B0604020202020204" pitchFamily="34" charset="0"/>
                          <a:cs typeface="Arial" panose="020B0604020202020204" pitchFamily="34" charset="0"/>
                        </a:rPr>
                      </a:br>
                      <a:r>
                        <a:rPr lang="en-US" sz="2100" i="1" dirty="0" smtClean="0">
                          <a:latin typeface="Arial" panose="020B0604020202020204" pitchFamily="34" charset="0"/>
                          <a:cs typeface="Arial" panose="020B0604020202020204" pitchFamily="34" charset="0"/>
                        </a:rPr>
                        <a:t>y = mx + c</a:t>
                      </a:r>
                      <a:r>
                        <a:rPr lang="en-US" sz="2100"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sz="2100" dirty="0" smtClean="0">
                          <a:latin typeface="Arial" panose="020B0604020202020204" pitchFamily="34" charset="0"/>
                          <a:cs typeface="Arial" panose="020B0604020202020204" pitchFamily="34" charset="0"/>
                        </a:rPr>
                        <a:t>Compare two graphs from their equations.</a:t>
                      </a:r>
                    </a:p>
                    <a:p>
                      <a:pPr marL="342900" indent="-342900">
                        <a:buFont typeface="Arial" panose="020B0604020202020204" pitchFamily="34" charset="0"/>
                        <a:buChar char="•"/>
                      </a:pPr>
                      <a:r>
                        <a:rPr lang="en-US" sz="2100" dirty="0" smtClean="0">
                          <a:latin typeface="Arial" panose="020B0604020202020204" pitchFamily="34" charset="0"/>
                          <a:cs typeface="Arial" panose="020B0604020202020204" pitchFamily="34" charset="0"/>
                        </a:rPr>
                        <a:t>Plot graphs with equations </a:t>
                      </a:r>
                      <a:r>
                        <a:rPr lang="en-US" sz="2100" i="1" dirty="0" smtClean="0">
                          <a:latin typeface="Arial" panose="020B0604020202020204" pitchFamily="34" charset="0"/>
                          <a:cs typeface="Arial" panose="020B0604020202020204" pitchFamily="34" charset="0"/>
                        </a:rPr>
                        <a:t>ax + by = c.</a:t>
                      </a:r>
                      <a:endParaRPr lang="en-US" sz="2100" i="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a:txBody>
                    <a:bodyPr/>
                    <a:lstStyle/>
                    <a:p>
                      <a:r>
                        <a:rPr lang="en-US" sz="2100" dirty="0" smtClean="0">
                          <a:latin typeface="Arial" panose="020B0604020202020204" pitchFamily="34" charset="0"/>
                          <a:cs typeface="Arial" panose="020B0604020202020204" pitchFamily="34" charset="0"/>
                        </a:rPr>
                        <a:t>You can use linear graphs to show how two values are related, like converting money from pounds to dollars.</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r>
              <a:tr h="523307">
                <a:tc>
                  <a:txBody>
                    <a:bodyPr/>
                    <a:lstStyle/>
                    <a:p>
                      <a:r>
                        <a:rPr kumimoji="0" lang="en-US" sz="2800" b="1" kern="1200" dirty="0" smtClean="0">
                          <a:solidFill>
                            <a:schemeClr val="tx1"/>
                          </a:solidFill>
                          <a:latin typeface="Arial" panose="020B0604020202020204" pitchFamily="34" charset="0"/>
                          <a:ea typeface="+mn-ea"/>
                          <a:cs typeface="Arial" panose="020B0604020202020204" pitchFamily="34" charset="0"/>
                        </a:rPr>
                        <a:t>Fluency</a:t>
                      </a:r>
                      <a:endParaRPr kumimoji="0" lang="en-US" sz="2800" b="1" kern="1200" dirty="0">
                        <a:solidFill>
                          <a:schemeClr val="tx1"/>
                        </a:solidFill>
                        <a:latin typeface="Arial" panose="020B0604020202020204" pitchFamily="34" charset="0"/>
                        <a:ea typeface="+mn-ea"/>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5">
                        <a:lumMod val="20000"/>
                        <a:lumOff val="80000"/>
                      </a:schemeClr>
                    </a:solidFill>
                  </a:tcPr>
                </a:tc>
                <a:tc gridSpan="2">
                  <a:txBody>
                    <a:bodyPr/>
                    <a:lstStyle/>
                    <a:p>
                      <a:endParaRPr lang="en-US" sz="2000" dirty="0"/>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r h="1137872">
                <a:tc gridSpan="3">
                  <a:txBody>
                    <a:bodyPr/>
                    <a:lstStyle/>
                    <a:p>
                      <a:r>
                        <a:rPr lang="en-US" sz="2200" dirty="0" smtClean="0">
                          <a:latin typeface="Arial" panose="020B0604020202020204" pitchFamily="34" charset="0"/>
                          <a:cs typeface="Arial" panose="020B0604020202020204" pitchFamily="34" charset="0"/>
                        </a:rPr>
                        <a:t>Which graph has positive gradient?</a:t>
                      </a:r>
                    </a:p>
                    <a:p>
                      <a:r>
                        <a:rPr lang="en-US" sz="2200" dirty="0" smtClean="0">
                          <a:latin typeface="Arial" panose="020B0604020202020204" pitchFamily="34" charset="0"/>
                          <a:cs typeface="Arial" panose="020B0604020202020204" pitchFamily="34" charset="0"/>
                        </a:rPr>
                        <a:t>Which has negative?</a:t>
                      </a:r>
                    </a:p>
                    <a:p>
                      <a:r>
                        <a:rPr lang="en-US" sz="2200" dirty="0" smtClean="0">
                          <a:latin typeface="Arial" panose="020B0604020202020204" pitchFamily="34" charset="0"/>
                          <a:cs typeface="Arial" panose="020B0604020202020204" pitchFamily="34" charset="0"/>
                        </a:rPr>
                        <a:t>What are the x- and </a:t>
                      </a: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 intercepts of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each graph? 1</a:t>
                      </a:r>
                      <a:br>
                        <a:rPr lang="en-US" sz="2200" dirty="0" smtClean="0">
                          <a:latin typeface="Arial" panose="020B0604020202020204" pitchFamily="34" charset="0"/>
                          <a:cs typeface="Arial" panose="020B0604020202020204" pitchFamily="34" charset="0"/>
                        </a:rPr>
                      </a:br>
                      <a:endParaRPr lang="en-US" sz="1200" dirty="0" smtClean="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bl>
          </a:graphicData>
        </a:graphic>
      </p:graphicFrame>
      <p:sp>
        <p:nvSpPr>
          <p:cNvPr id="5" name="Rectangle 4"/>
          <p:cNvSpPr/>
          <p:nvPr/>
        </p:nvSpPr>
        <p:spPr>
          <a:xfrm flipH="1">
            <a:off x="239283" y="6127993"/>
            <a:ext cx="8581188" cy="477054"/>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500" b="1" i="1" dirty="0" err="1" smtClean="0">
                <a:solidFill>
                  <a:srgbClr val="C00000"/>
                </a:solidFill>
                <a:latin typeface="Arial" panose="020B0604020202020204" pitchFamily="34" charset="0"/>
                <a:cs typeface="Arial" panose="020B0604020202020204" pitchFamily="34" charset="0"/>
              </a:rPr>
              <a:t>Active</a:t>
            </a:r>
            <a:r>
              <a:rPr lang="en-US" sz="2500" b="1" dirty="0" err="1" smtClean="0">
                <a:solidFill>
                  <a:srgbClr val="C00000"/>
                </a:solidFill>
                <a:latin typeface="Arial" panose="020B0604020202020204" pitchFamily="34" charset="0"/>
                <a:cs typeface="Arial" panose="020B0604020202020204" pitchFamily="34" charset="0"/>
              </a:rPr>
              <a:t>Learn</a:t>
            </a:r>
            <a:r>
              <a:rPr lang="en-US" sz="2500" b="1" dirty="0" smtClean="0">
                <a:solidFill>
                  <a:srgbClr val="C00000"/>
                </a:solidFill>
                <a:latin typeface="Arial" panose="020B0604020202020204" pitchFamily="34" charset="0"/>
                <a:cs typeface="Arial" panose="020B0604020202020204" pitchFamily="34" charset="0"/>
              </a:rPr>
              <a:t> </a:t>
            </a:r>
            <a:r>
              <a:rPr lang="en-US" sz="2500" dirty="0">
                <a:solidFill>
                  <a:schemeClr val="tx1"/>
                </a:solidFill>
                <a:latin typeface="Arial" panose="020B0604020202020204" pitchFamily="34" charset="0"/>
                <a:cs typeface="Arial" panose="020B0604020202020204" pitchFamily="34" charset="0"/>
              </a:rPr>
              <a:t>- Homework, practice and support: Higher </a:t>
            </a:r>
            <a:r>
              <a:rPr lang="en-US" sz="2500" dirty="0" smtClean="0">
                <a:solidFill>
                  <a:schemeClr val="tx1"/>
                </a:solidFill>
                <a:latin typeface="Arial" panose="020B0604020202020204" pitchFamily="34" charset="0"/>
                <a:cs typeface="Arial" panose="020B0604020202020204" pitchFamily="34" charset="0"/>
              </a:rPr>
              <a:t>6.1</a:t>
            </a:r>
            <a:endParaRPr lang="en-US" sz="2500" dirty="0">
              <a:solidFill>
                <a:schemeClr val="tx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83142" y="4500523"/>
            <a:ext cx="3165322" cy="1551823"/>
          </a:xfrm>
          <a:prstGeom prst="rect">
            <a:avLst/>
          </a:prstGeom>
        </p:spPr>
      </p:pic>
    </p:spTree>
    <p:extLst>
      <p:ext uri="{BB962C8B-B14F-4D97-AF65-F5344CB8AC3E}">
        <p14:creationId xmlns:p14="http://schemas.microsoft.com/office/powerpoint/2010/main" val="4018197239"/>
      </p:ext>
    </p:extLst>
  </p:cSld>
  <p:clrMapOvr>
    <a:masterClrMapping/>
  </p:clrMapOvr>
  <p:transition advClick="0"/>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GB" sz="4000" dirty="0" smtClean="0"/>
              <a:t>6 </a:t>
            </a:r>
            <a:r>
              <a:rPr lang="en-GB" sz="4000" dirty="0"/>
              <a:t>– </a:t>
            </a:r>
            <a:r>
              <a:rPr lang="en-GB" sz="4000" dirty="0" smtClean="0"/>
              <a:t>Strengthen</a:t>
            </a:r>
            <a:endParaRPr lang="en-GB" sz="4000" b="1" dirty="0" smtClean="0"/>
          </a:p>
        </p:txBody>
      </p:sp>
      <p:sp>
        <p:nvSpPr>
          <p:cNvPr id="9" name="Round Same Side Corner Rectangle 8">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192</a:t>
            </a:r>
            <a:endParaRPr lang="en-GB" sz="1400" b="1" dirty="0">
              <a:latin typeface="Calibri" panose="020F0502020204030204" pitchFamily="34" charset="0"/>
            </a:endParaRPr>
          </a:p>
        </p:txBody>
      </p:sp>
      <p:sp>
        <p:nvSpPr>
          <p:cNvPr id="2" name="Rectangle 1"/>
          <p:cNvSpPr/>
          <p:nvPr/>
        </p:nvSpPr>
        <p:spPr>
          <a:xfrm>
            <a:off x="267362" y="1264399"/>
            <a:ext cx="2720462" cy="3816429"/>
          </a:xfrm>
          <a:prstGeom prst="rect">
            <a:avLst/>
          </a:prstGeom>
        </p:spPr>
        <p:txBody>
          <a:bodyPr wrap="square">
            <a:spAutoFit/>
          </a:bodyPr>
          <a:lstStyle/>
          <a:p>
            <a:pPr>
              <a:buClr>
                <a:srgbClr val="C00000"/>
              </a:buClr>
            </a:pPr>
            <a:r>
              <a:rPr lang="en-US" sz="2200" b="1" dirty="0" smtClean="0">
                <a:solidFill>
                  <a:srgbClr val="C00000"/>
                </a:solidFill>
                <a:latin typeface="Arial" panose="020B0604020202020204" pitchFamily="34" charset="0"/>
                <a:cs typeface="Arial" panose="020B0604020202020204" pitchFamily="34" charset="0"/>
              </a:rPr>
              <a:t>Non-Linear Graphs</a:t>
            </a:r>
          </a:p>
          <a:p>
            <a:pPr marL="457200" indent="-457200">
              <a:buClr>
                <a:srgbClr val="C00000"/>
              </a:buClr>
              <a:buFont typeface="+mj-lt"/>
              <a:buAutoNum type="arabicPeriod"/>
            </a:pPr>
            <a:r>
              <a:rPr lang="en-US" sz="2200" b="1" dirty="0" smtClean="0">
                <a:solidFill>
                  <a:srgbClr val="C00000"/>
                </a:solidFill>
                <a:latin typeface="Arial" panose="020B0604020202020204" pitchFamily="34" charset="0"/>
                <a:cs typeface="Arial" panose="020B0604020202020204" pitchFamily="34" charset="0"/>
              </a:rPr>
              <a:t>Reasoning</a:t>
            </a:r>
            <a:r>
              <a:rPr lang="en-US" sz="2200" dirty="0" smtClean="0">
                <a:solidFill>
                  <a:srgbClr val="C00000"/>
                </a:solidFill>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Enzo makes a table of values and plots the graph of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a:t>
            </a:r>
            <a:r>
              <a:rPr lang="en-US" sz="2200" i="1" dirty="0" smtClean="0">
                <a:latin typeface="Arial" panose="020B0604020202020204" pitchFamily="34" charset="0"/>
                <a:cs typeface="Arial" panose="020B0604020202020204" pitchFamily="34" charset="0"/>
              </a:rPr>
              <a:t>x</a:t>
            </a:r>
            <a:r>
              <a:rPr lang="en-US" sz="2200" baseline="30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2.</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From </a:t>
            </a:r>
            <a:r>
              <a:rPr lang="en-US" sz="2200" dirty="0">
                <a:latin typeface="Arial" panose="020B0604020202020204" pitchFamily="34" charset="0"/>
                <a:cs typeface="Arial" panose="020B0604020202020204" pitchFamily="34" charset="0"/>
              </a:rPr>
              <a:t>the graph, which points do you think are incorrect?</a:t>
            </a:r>
            <a:endParaRPr lang="en-US" sz="2200" dirty="0"/>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
        <p:nvSpPr>
          <p:cNvPr id="8" name="Rectangle 7"/>
          <p:cNvSpPr/>
          <p:nvPr/>
        </p:nvSpPr>
        <p:spPr>
          <a:xfrm flipH="1">
            <a:off x="267362" y="5445224"/>
            <a:ext cx="5204539" cy="115416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300" b="1" dirty="0" smtClean="0">
                <a:solidFill>
                  <a:srgbClr val="C00000"/>
                </a:solidFill>
                <a:latin typeface="Arial" panose="020B0604020202020204" pitchFamily="34" charset="0"/>
                <a:cs typeface="Arial" panose="020B0604020202020204" pitchFamily="34" charset="0"/>
              </a:rPr>
              <a:t>Q1 hint</a:t>
            </a:r>
            <a:r>
              <a:rPr lang="en-US" sz="2300" dirty="0" smtClean="0">
                <a:solidFill>
                  <a:schemeClr val="tx1"/>
                </a:solidFill>
                <a:latin typeface="Arial" panose="020B0604020202020204" pitchFamily="34" charset="0"/>
                <a:cs typeface="Arial" panose="020B0604020202020204" pitchFamily="34" charset="0"/>
              </a:rPr>
              <a:t> – </a:t>
            </a:r>
            <a:r>
              <a:rPr lang="en-US" sz="2300" dirty="0">
                <a:solidFill>
                  <a:schemeClr val="tx1"/>
                </a:solidFill>
                <a:latin typeface="Arial" panose="020B0604020202020204" pitchFamily="34" charset="0"/>
                <a:cs typeface="Arial" panose="020B0604020202020204" pitchFamily="34" charset="0"/>
              </a:rPr>
              <a:t>Which points do not fit the shape of an </a:t>
            </a:r>
            <a:r>
              <a:rPr lang="en-US" sz="2300" i="1" dirty="0" smtClean="0">
                <a:solidFill>
                  <a:schemeClr val="tx1"/>
                </a:solidFill>
                <a:latin typeface="Arial" panose="020B0604020202020204" pitchFamily="34" charset="0"/>
                <a:cs typeface="Arial" panose="020B0604020202020204" pitchFamily="34" charset="0"/>
              </a:rPr>
              <a:t>x</a:t>
            </a:r>
            <a:r>
              <a:rPr lang="en-US" sz="2300" baseline="30000" dirty="0" smtClean="0">
                <a:solidFill>
                  <a:schemeClr val="tx1"/>
                </a:solidFill>
                <a:latin typeface="Arial" panose="020B0604020202020204" pitchFamily="34" charset="0"/>
                <a:cs typeface="Arial" panose="020B0604020202020204" pitchFamily="34" charset="0"/>
              </a:rPr>
              <a:t>2</a:t>
            </a:r>
            <a:r>
              <a:rPr lang="en-US" sz="2300" dirty="0" smtClean="0">
                <a:solidFill>
                  <a:schemeClr val="tx1"/>
                </a:solidFill>
                <a:latin typeface="Arial" panose="020B0604020202020204" pitchFamily="34" charset="0"/>
                <a:cs typeface="Arial" panose="020B0604020202020204" pitchFamily="34" charset="0"/>
              </a:rPr>
              <a:t> </a:t>
            </a:r>
            <a:r>
              <a:rPr lang="en-US" sz="2300" dirty="0">
                <a:solidFill>
                  <a:schemeClr val="tx1"/>
                </a:solidFill>
                <a:latin typeface="Arial" panose="020B0604020202020204" pitchFamily="34" charset="0"/>
                <a:cs typeface="Arial" panose="020B0604020202020204" pitchFamily="34" charset="0"/>
              </a:rPr>
              <a:t>graph? Check if the points fit the equation</a:t>
            </a:r>
            <a:r>
              <a:rPr lang="en-US" sz="2300" dirty="0" smtClean="0">
                <a:solidFill>
                  <a:schemeClr val="tx1"/>
                </a:solidFill>
                <a:latin typeface="Arial" panose="020B0604020202020204" pitchFamily="34" charset="0"/>
                <a:cs typeface="Arial" panose="020B0604020202020204" pitchFamily="34" charset="0"/>
              </a:rPr>
              <a:t>.</a:t>
            </a:r>
            <a:endParaRPr lang="en-US" sz="2300" dirty="0">
              <a:solidFill>
                <a:schemeClr val="tx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907617" y="1779526"/>
            <a:ext cx="2600487" cy="3346896"/>
          </a:xfrm>
          <a:prstGeom prst="rect">
            <a:avLst/>
          </a:prstGeom>
        </p:spPr>
      </p:pic>
    </p:spTree>
    <p:extLst>
      <p:ext uri="{BB962C8B-B14F-4D97-AF65-F5344CB8AC3E}">
        <p14:creationId xmlns:p14="http://schemas.microsoft.com/office/powerpoint/2010/main" val="2326068807"/>
      </p:ext>
    </p:extLst>
  </p:cSld>
  <p:clrMapOvr>
    <a:masterClrMapping/>
  </p:clrMapOvr>
  <p:transition advClick="0"/>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GB" sz="4000" dirty="0" smtClean="0"/>
              <a:t>6 </a:t>
            </a:r>
            <a:r>
              <a:rPr lang="en-GB" sz="4000" dirty="0"/>
              <a:t>– </a:t>
            </a:r>
            <a:r>
              <a:rPr lang="en-GB" sz="4000" dirty="0" smtClean="0"/>
              <a:t>Strengthen</a:t>
            </a:r>
            <a:endParaRPr lang="en-GB" sz="4000" b="1" dirty="0" smtClean="0"/>
          </a:p>
        </p:txBody>
      </p:sp>
      <p:sp>
        <p:nvSpPr>
          <p:cNvPr id="9" name="Round Same Side Corner Rectangle 8">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193</a:t>
            </a:r>
            <a:endParaRPr lang="en-GB" sz="1400" b="1" dirty="0">
              <a:latin typeface="Calibri" panose="020F0502020204030204" pitchFamily="34" charset="0"/>
            </a:endParaRPr>
          </a:p>
        </p:txBody>
      </p:sp>
      <p:sp>
        <p:nvSpPr>
          <p:cNvPr id="2" name="Rectangle 1"/>
          <p:cNvSpPr/>
          <p:nvPr/>
        </p:nvSpPr>
        <p:spPr>
          <a:xfrm>
            <a:off x="267361" y="1264399"/>
            <a:ext cx="5204540" cy="4324261"/>
          </a:xfrm>
          <a:prstGeom prst="rect">
            <a:avLst/>
          </a:prstGeom>
        </p:spPr>
        <p:txBody>
          <a:bodyPr wrap="square">
            <a:spAutoFit/>
          </a:bodyPr>
          <a:lstStyle/>
          <a:p>
            <a:pPr marL="400050" indent="-400050">
              <a:buClr>
                <a:srgbClr val="C00000"/>
              </a:buClr>
              <a:buFont typeface="+mj-lt"/>
              <a:buAutoNum type="arabicPeriod" startAt="2"/>
            </a:pPr>
            <a:r>
              <a:rPr lang="en-US" sz="2500" b="1" dirty="0" smtClean="0">
                <a:solidFill>
                  <a:srgbClr val="C00000"/>
                </a:solidFill>
                <a:latin typeface="Arial" panose="020B0604020202020204" pitchFamily="34" charset="0"/>
                <a:cs typeface="Arial" panose="020B0604020202020204" pitchFamily="34" charset="0"/>
              </a:rPr>
              <a:t>Reasoning</a:t>
            </a:r>
            <a:r>
              <a:rPr lang="en-US" sz="2500" dirty="0" smtClean="0">
                <a:solidFill>
                  <a:srgbClr val="C00000"/>
                </a:solidFill>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Shona makes a table of values and plots the graph of </a:t>
            </a:r>
            <a:r>
              <a:rPr lang="en-US" sz="2500" i="1" dirty="0">
                <a:latin typeface="Arial" panose="020B0604020202020204" pitchFamily="34" charset="0"/>
                <a:cs typeface="Arial" panose="020B0604020202020204" pitchFamily="34" charset="0"/>
              </a:rPr>
              <a:t>y</a:t>
            </a:r>
            <a:r>
              <a:rPr lang="en-US" sz="2500" dirty="0">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 </a:t>
            </a:r>
            <a:r>
              <a:rPr lang="en-US" sz="2500" i="1" dirty="0" smtClean="0">
                <a:latin typeface="Arial" panose="020B0604020202020204" pitchFamily="34" charset="0"/>
                <a:cs typeface="Arial" panose="020B0604020202020204" pitchFamily="34" charset="0"/>
              </a:rPr>
              <a:t>x</a:t>
            </a:r>
            <a:r>
              <a:rPr lang="en-US" sz="2500" baseline="30000" dirty="0" smtClean="0">
                <a:latin typeface="Arial" panose="020B0604020202020204" pitchFamily="34" charset="0"/>
                <a:cs typeface="Arial" panose="020B0604020202020204" pitchFamily="34" charset="0"/>
              </a:rPr>
              <a:t>3</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- 1.</a:t>
            </a:r>
          </a:p>
          <a:p>
            <a:pPr marL="914400" lvl="1" indent="-457200">
              <a:buClr>
                <a:srgbClr val="C00000"/>
              </a:buClr>
              <a:buFont typeface="+mj-lt"/>
              <a:buAutoNum type="alphaLcPeriod"/>
            </a:pPr>
            <a:r>
              <a:rPr lang="en-US" sz="2500" dirty="0" smtClean="0">
                <a:latin typeface="Arial" panose="020B0604020202020204" pitchFamily="34" charset="0"/>
                <a:cs typeface="Arial" panose="020B0604020202020204" pitchFamily="34" charset="0"/>
              </a:rPr>
              <a:t>From </a:t>
            </a:r>
            <a:r>
              <a:rPr lang="en-US" sz="2500" dirty="0">
                <a:latin typeface="Arial" panose="020B0604020202020204" pitchFamily="34" charset="0"/>
                <a:cs typeface="Arial" panose="020B0604020202020204" pitchFamily="34" charset="0"/>
              </a:rPr>
              <a:t>the graph, which points do you think are incorrect?</a:t>
            </a:r>
          </a:p>
          <a:p>
            <a:pPr marL="914400" lvl="1" indent="-457200">
              <a:buClr>
                <a:srgbClr val="C00000"/>
              </a:buClr>
              <a:buFont typeface="+mj-lt"/>
              <a:buAutoNum type="alphaLcPeriod"/>
            </a:pPr>
            <a:r>
              <a:rPr lang="en-US" sz="2500" dirty="0" smtClean="0">
                <a:latin typeface="Arial" panose="020B0604020202020204" pitchFamily="34" charset="0"/>
                <a:cs typeface="Arial" panose="020B0604020202020204" pitchFamily="34" charset="0"/>
              </a:rPr>
              <a:t>Now find the incorrect points in Shona's </a:t>
            </a:r>
            <a:r>
              <a:rPr lang="en-US" sz="2500" dirty="0">
                <a:latin typeface="Arial" panose="020B0604020202020204" pitchFamily="34" charset="0"/>
                <a:cs typeface="Arial" panose="020B0604020202020204" pitchFamily="34" charset="0"/>
              </a:rPr>
              <a:t>table of values</a:t>
            </a:r>
            <a:r>
              <a:rPr lang="en-US" sz="2500" dirty="0" smtClean="0">
                <a:latin typeface="Arial" panose="020B0604020202020204" pitchFamily="34" charset="0"/>
                <a:cs typeface="Arial" panose="020B0604020202020204" pitchFamily="34" charset="0"/>
              </a:rPr>
              <a:t>.</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endParaRPr lang="en-US" sz="25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pPr>
            <a:r>
              <a:rPr lang="en-US" sz="2500" dirty="0" smtClean="0">
                <a:latin typeface="Arial" panose="020B0604020202020204" pitchFamily="34" charset="0"/>
                <a:cs typeface="Arial" panose="020B0604020202020204" pitchFamily="34" charset="0"/>
              </a:rPr>
              <a:t>Work out the correct values.</a:t>
            </a:r>
            <a:endParaRPr lang="en-US" sz="2500" dirty="0"/>
          </a:p>
        </p:txBody>
      </p:sp>
      <p:sp>
        <p:nvSpPr>
          <p:cNvPr id="8" name="Rectangle 7"/>
          <p:cNvSpPr/>
          <p:nvPr/>
        </p:nvSpPr>
        <p:spPr>
          <a:xfrm flipH="1">
            <a:off x="267362" y="5733256"/>
            <a:ext cx="5204539" cy="80021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300" b="1" dirty="0" smtClean="0">
                <a:solidFill>
                  <a:srgbClr val="C00000"/>
                </a:solidFill>
                <a:latin typeface="Arial" panose="020B0604020202020204" pitchFamily="34" charset="0"/>
                <a:cs typeface="Arial" panose="020B0604020202020204" pitchFamily="34" charset="0"/>
              </a:rPr>
              <a:t>Q2a hint</a:t>
            </a:r>
            <a:r>
              <a:rPr lang="en-US" sz="2300" dirty="0" smtClean="0">
                <a:solidFill>
                  <a:schemeClr val="tx1"/>
                </a:solidFill>
                <a:latin typeface="Arial" panose="020B0604020202020204" pitchFamily="34" charset="0"/>
                <a:cs typeface="Arial" panose="020B0604020202020204" pitchFamily="34" charset="0"/>
              </a:rPr>
              <a:t> – </a:t>
            </a:r>
            <a:r>
              <a:rPr lang="en-US" sz="2300" dirty="0">
                <a:solidFill>
                  <a:schemeClr val="tx1"/>
                </a:solidFill>
                <a:latin typeface="Arial" panose="020B0604020202020204" pitchFamily="34" charset="0"/>
                <a:cs typeface="Arial" panose="020B0604020202020204" pitchFamily="34" charset="0"/>
              </a:rPr>
              <a:t>Which points do not fit the shape of an x</a:t>
            </a:r>
            <a:r>
              <a:rPr lang="en-US" sz="2300" baseline="30000" dirty="0">
                <a:solidFill>
                  <a:schemeClr val="tx1"/>
                </a:solidFill>
                <a:latin typeface="Arial" panose="020B0604020202020204" pitchFamily="34" charset="0"/>
                <a:cs typeface="Arial" panose="020B0604020202020204" pitchFamily="34" charset="0"/>
              </a:rPr>
              <a:t>3</a:t>
            </a:r>
            <a:r>
              <a:rPr lang="en-US" sz="2300" dirty="0">
                <a:solidFill>
                  <a:schemeClr val="tx1"/>
                </a:solidFill>
                <a:latin typeface="Arial" panose="020B0604020202020204" pitchFamily="34" charset="0"/>
                <a:cs typeface="Arial" panose="020B0604020202020204" pitchFamily="34" charset="0"/>
              </a:rPr>
              <a:t> graph?</a:t>
            </a:r>
          </a:p>
        </p:txBody>
      </p:sp>
      <p:graphicFrame>
        <p:nvGraphicFramePr>
          <p:cNvPr id="12" name="Table 11"/>
          <p:cNvGraphicFramePr>
            <a:graphicFrameLocks noGrp="1"/>
          </p:cNvGraphicFramePr>
          <p:nvPr>
            <p:extLst>
              <p:ext uri="{D42A27DB-BD31-4B8C-83A1-F6EECF244321}">
                <p14:modId xmlns:p14="http://schemas.microsoft.com/office/powerpoint/2010/main" val="2615792044"/>
              </p:ext>
            </p:extLst>
          </p:nvPr>
        </p:nvGraphicFramePr>
        <p:xfrm>
          <a:off x="323527" y="4077072"/>
          <a:ext cx="5148373" cy="914400"/>
        </p:xfrm>
        <a:graphic>
          <a:graphicData uri="http://schemas.openxmlformats.org/drawingml/2006/table">
            <a:tbl>
              <a:tblPr firstRow="1" bandRow="1">
                <a:tableStyleId>{5940675A-B579-460E-94D1-54222C63F5DA}</a:tableStyleId>
              </a:tblPr>
              <a:tblGrid>
                <a:gridCol w="576065"/>
                <a:gridCol w="653187"/>
                <a:gridCol w="653187"/>
                <a:gridCol w="653187"/>
                <a:gridCol w="653186"/>
                <a:gridCol w="653187"/>
                <a:gridCol w="653187"/>
                <a:gridCol w="653187"/>
              </a:tblGrid>
              <a:tr h="421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smtClean="0">
                          <a:latin typeface="Arial" panose="020B0604020202020204" pitchFamily="34" charset="0"/>
                          <a:cs typeface="Arial" panose="020B0604020202020204" pitchFamily="34" charset="0"/>
                        </a:rPr>
                        <a:t>x</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8816">
                <a:tc>
                  <a:txBody>
                    <a:bodyPr/>
                    <a:lstStyle/>
                    <a:p>
                      <a:r>
                        <a:rPr lang="en-US" sz="2400" b="1" dirty="0" smtClean="0">
                          <a:latin typeface="Arial" panose="020B0604020202020204" pitchFamily="34" charset="0"/>
                          <a:cs typeface="Arial" panose="020B0604020202020204" pitchFamily="34" charset="0"/>
                        </a:rPr>
                        <a:t>y</a:t>
                      </a:r>
                      <a:endParaRPr lang="en-US" sz="24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-28</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-7</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0</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7</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-26</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52120" y="1277196"/>
            <a:ext cx="3111692" cy="5227642"/>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51582203"/>
      </p:ext>
    </p:extLst>
  </p:cSld>
  <p:clrMapOvr>
    <a:masterClrMapping/>
  </p:clrMapOvr>
  <p:transition advClick="0"/>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GB" sz="4000" dirty="0" smtClean="0"/>
              <a:t>6 </a:t>
            </a:r>
            <a:r>
              <a:rPr lang="en-GB" sz="4000" dirty="0"/>
              <a:t>– </a:t>
            </a:r>
            <a:r>
              <a:rPr lang="en-GB" sz="4000" dirty="0" smtClean="0"/>
              <a:t>Strengthen</a:t>
            </a:r>
            <a:endParaRPr lang="en-GB" sz="4000" b="1" dirty="0" smtClean="0"/>
          </a:p>
        </p:txBody>
      </p:sp>
      <p:sp>
        <p:nvSpPr>
          <p:cNvPr id="9" name="Round Same Side Corner Rectangle 8">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193</a:t>
            </a:r>
            <a:endParaRPr lang="en-GB" sz="1400" b="1" dirty="0">
              <a:latin typeface="Calibri" panose="020F0502020204030204" pitchFamily="34" charset="0"/>
            </a:endParaRPr>
          </a:p>
        </p:txBody>
      </p:sp>
      <p:sp>
        <p:nvSpPr>
          <p:cNvPr id="2" name="Rectangle 1"/>
          <p:cNvSpPr/>
          <p:nvPr/>
        </p:nvSpPr>
        <p:spPr>
          <a:xfrm>
            <a:off x="250860" y="1264399"/>
            <a:ext cx="8569612" cy="1631216"/>
          </a:xfrm>
          <a:prstGeom prst="rect">
            <a:avLst/>
          </a:prstGeom>
        </p:spPr>
        <p:txBody>
          <a:bodyPr wrap="square">
            <a:spAutoFit/>
          </a:bodyPr>
          <a:lstStyle/>
          <a:p>
            <a:pPr marL="457200" indent="-457200">
              <a:buClr>
                <a:srgbClr val="C00000"/>
              </a:buClr>
              <a:buFont typeface="+mj-lt"/>
              <a:buAutoNum type="arabicPeriod" startAt="3"/>
              <a:tabLst>
                <a:tab pos="2743200" algn="l"/>
                <a:tab pos="4514850" algn="l"/>
                <a:tab pos="6800850" algn="l"/>
              </a:tabLst>
            </a:pPr>
            <a:r>
              <a:rPr lang="en-US" sz="2500" b="1" dirty="0" smtClean="0">
                <a:solidFill>
                  <a:srgbClr val="C00000"/>
                </a:solidFill>
                <a:latin typeface="Arial" panose="020B0604020202020204" pitchFamily="34" charset="0"/>
                <a:cs typeface="Arial" panose="020B0604020202020204" pitchFamily="34" charset="0"/>
              </a:rPr>
              <a:t>Reasoning </a:t>
            </a:r>
            <a:r>
              <a:rPr lang="en-US" sz="2500" dirty="0">
                <a:latin typeface="Arial" panose="020B0604020202020204" pitchFamily="34" charset="0"/>
                <a:cs typeface="Arial" panose="020B0604020202020204" pitchFamily="34" charset="0"/>
              </a:rPr>
              <a:t>Match the words to the graphs and the equations</a:t>
            </a:r>
            <a:r>
              <a:rPr lang="en-US" sz="2500" dirty="0" smtClean="0">
                <a:latin typeface="Arial" panose="020B0604020202020204" pitchFamily="34" charset="0"/>
                <a:cs typeface="Arial" panose="020B0604020202020204" pitchFamily="34" charset="0"/>
              </a:rPr>
              <a:t>.</a:t>
            </a:r>
            <a:br>
              <a:rPr lang="en-US" sz="2500" dirty="0" smtClean="0">
                <a:latin typeface="Arial" panose="020B0604020202020204" pitchFamily="34" charset="0"/>
                <a:cs typeface="Arial" panose="020B0604020202020204" pitchFamily="34" charset="0"/>
              </a:rPr>
            </a:br>
            <a:r>
              <a:rPr lang="en-US" sz="2500" b="1" dirty="0" smtClean="0">
                <a:solidFill>
                  <a:srgbClr val="C00000"/>
                </a:solidFill>
                <a:latin typeface="Arial" panose="020B0604020202020204" pitchFamily="34" charset="0"/>
                <a:cs typeface="Arial" panose="020B0604020202020204" pitchFamily="34" charset="0"/>
              </a:rPr>
              <a:t>a.	b. 	c.	d.</a:t>
            </a:r>
            <a:r>
              <a:rPr lang="en-US" sz="2500" b="1" dirty="0" smtClean="0">
                <a:latin typeface="Arial" panose="020B0604020202020204" pitchFamily="34" charset="0"/>
                <a:cs typeface="Arial" panose="020B0604020202020204" pitchFamily="34" charset="0"/>
              </a:rPr>
              <a:t/>
            </a:r>
            <a:br>
              <a:rPr lang="en-US" sz="2500" b="1" dirty="0" smtClean="0">
                <a:latin typeface="Arial" panose="020B0604020202020204" pitchFamily="34" charset="0"/>
                <a:cs typeface="Arial" panose="020B0604020202020204" pitchFamily="34" charset="0"/>
              </a:rPr>
            </a:br>
            <a:endParaRPr lang="en-US" sz="2500" b="1" dirty="0"/>
          </a:p>
        </p:txBody>
      </p:sp>
      <p:sp>
        <p:nvSpPr>
          <p:cNvPr id="8" name="Rectangle 7"/>
          <p:cNvSpPr/>
          <p:nvPr/>
        </p:nvSpPr>
        <p:spPr>
          <a:xfrm flipH="1">
            <a:off x="267361" y="5325015"/>
            <a:ext cx="8553110" cy="120032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b="1" dirty="0" smtClean="0">
                <a:solidFill>
                  <a:srgbClr val="C00000"/>
                </a:solidFill>
                <a:latin typeface="Arial" panose="020B0604020202020204" pitchFamily="34" charset="0"/>
                <a:cs typeface="Arial" panose="020B0604020202020204" pitchFamily="34" charset="0"/>
              </a:rPr>
              <a:t>Q3 hint</a:t>
            </a:r>
            <a:r>
              <a:rPr lang="en-US" dirty="0" smtClean="0">
                <a:solidFill>
                  <a:schemeClr val="tx1"/>
                </a:solidFill>
                <a:latin typeface="Arial" panose="020B0604020202020204" pitchFamily="34" charset="0"/>
                <a:cs typeface="Arial" panose="020B0604020202020204" pitchFamily="34" charset="0"/>
              </a:rPr>
              <a:t> – </a:t>
            </a:r>
            <a:r>
              <a:rPr lang="en-US" dirty="0">
                <a:solidFill>
                  <a:schemeClr val="tx1"/>
                </a:solidFill>
                <a:latin typeface="Arial" panose="020B0604020202020204" pitchFamily="34" charset="0"/>
                <a:cs typeface="Arial" panose="020B0604020202020204" pitchFamily="34" charset="0"/>
              </a:rPr>
              <a:t>Some words match more than one equation or graph. Which two graphs are quadratic? Which is x</a:t>
            </a:r>
            <a:r>
              <a:rPr lang="en-US" baseline="30000" dirty="0">
                <a:solidFill>
                  <a:schemeClr val="tx1"/>
                </a:solidFill>
                <a:latin typeface="Arial" panose="020B0604020202020204" pitchFamily="34" charset="0"/>
                <a:cs typeface="Arial" panose="020B0604020202020204" pitchFamily="34" charset="0"/>
              </a:rPr>
              <a:t>2</a:t>
            </a:r>
            <a:r>
              <a:rPr lang="en-US" dirty="0">
                <a:solidFill>
                  <a:schemeClr val="tx1"/>
                </a:solidFill>
                <a:latin typeface="Arial" panose="020B0604020202020204" pitchFamily="34" charset="0"/>
                <a:cs typeface="Arial" panose="020B0604020202020204" pitchFamily="34" charset="0"/>
              </a:rPr>
              <a:t>? Which is </a:t>
            </a:r>
            <a:r>
              <a:rPr lang="en-US" dirty="0" smtClean="0">
                <a:solidFill>
                  <a:schemeClr val="tx1"/>
                </a:solidFill>
                <a:latin typeface="Arial" panose="020B0604020202020204" pitchFamily="34" charset="0"/>
                <a:cs typeface="Arial" panose="020B0604020202020204" pitchFamily="34" charset="0"/>
              </a:rPr>
              <a:t>–x</a:t>
            </a:r>
            <a:r>
              <a:rPr lang="en-US" baseline="30000" dirty="0" smtClean="0">
                <a:solidFill>
                  <a:schemeClr val="tx1"/>
                </a:solidFill>
                <a:latin typeface="Arial" panose="020B0604020202020204" pitchFamily="34" charset="0"/>
                <a:cs typeface="Arial" panose="020B0604020202020204" pitchFamily="34" charset="0"/>
              </a:rPr>
              <a:t>2</a:t>
            </a:r>
            <a:r>
              <a:rPr lang="en-US" dirty="0" smtClean="0">
                <a:solidFill>
                  <a:schemeClr val="tx1"/>
                </a:solidFill>
                <a:latin typeface="Arial" panose="020B0604020202020204" pitchFamily="34" charset="0"/>
                <a:cs typeface="Arial" panose="020B0604020202020204" pitchFamily="34" charset="0"/>
              </a:rPr>
              <a:t>?</a:t>
            </a:r>
            <a:endParaRPr lang="en-US" dirty="0">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panose="020B0604020202020204" pitchFamily="34" charset="0"/>
                <a:cs typeface="Arial" panose="020B0604020202020204" pitchFamily="34" charset="0"/>
              </a:rPr>
              <a:t>Look back at lessons </a:t>
            </a:r>
            <a:r>
              <a:rPr lang="en-US" b="1" dirty="0">
                <a:solidFill>
                  <a:schemeClr val="tx1"/>
                </a:solidFill>
                <a:latin typeface="Arial" panose="020B0604020202020204" pitchFamily="34" charset="0"/>
                <a:cs typeface="Arial" panose="020B0604020202020204" pitchFamily="34" charset="0"/>
              </a:rPr>
              <a:t>6.6</a:t>
            </a:r>
            <a:r>
              <a:rPr lang="en-US" dirty="0">
                <a:solidFill>
                  <a:schemeClr val="tx1"/>
                </a:solidFill>
                <a:latin typeface="Arial" panose="020B0604020202020204" pitchFamily="34" charset="0"/>
                <a:cs typeface="Arial" panose="020B0604020202020204" pitchFamily="34" charset="0"/>
              </a:rPr>
              <a:t> and </a:t>
            </a:r>
            <a:r>
              <a:rPr lang="en-US" b="1" dirty="0">
                <a:solidFill>
                  <a:schemeClr val="tx1"/>
                </a:solidFill>
                <a:latin typeface="Arial" panose="020B0604020202020204" pitchFamily="34" charset="0"/>
                <a:cs typeface="Arial" panose="020B0604020202020204" pitchFamily="34" charset="0"/>
              </a:rPr>
              <a:t>6.7</a:t>
            </a:r>
            <a:r>
              <a:rPr lang="en-US" dirty="0">
                <a:solidFill>
                  <a:schemeClr val="tx1"/>
                </a:solidFill>
                <a:latin typeface="Arial" panose="020B0604020202020204" pitchFamily="34" charset="0"/>
                <a:cs typeface="Arial" panose="020B0604020202020204" pitchFamily="34" charset="0"/>
              </a:rPr>
              <a:t> to help you.</a:t>
            </a:r>
          </a:p>
          <a:p>
            <a:r>
              <a:rPr lang="en-US" dirty="0">
                <a:solidFill>
                  <a:schemeClr val="tx1"/>
                </a:solidFill>
                <a:latin typeface="Arial" panose="020B0604020202020204" pitchFamily="34" charset="0"/>
                <a:cs typeface="Arial" panose="020B0604020202020204" pitchFamily="34" charset="0"/>
              </a:rPr>
              <a:t>Do the same for cubic and reciprocal graphs.</a:t>
            </a: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
        <p:nvSpPr>
          <p:cNvPr id="13" name="Rectangle 12"/>
          <p:cNvSpPr/>
          <p:nvPr/>
        </p:nvSpPr>
        <p:spPr>
          <a:xfrm>
            <a:off x="1331640" y="2104516"/>
            <a:ext cx="1332838" cy="504056"/>
          </a:xfrm>
          <a:prstGeom prst="rect">
            <a:avLst/>
          </a:prstGeom>
          <a:solidFill>
            <a:srgbClr val="FFFF71"/>
          </a:solidFill>
          <a:ln>
            <a:solidFill>
              <a:srgbClr val="98480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solidFill>
                  <a:schemeClr val="tx1"/>
                </a:solidFill>
                <a:latin typeface="Arial" panose="020B0604020202020204" pitchFamily="34" charset="0"/>
                <a:cs typeface="Arial" panose="020B0604020202020204" pitchFamily="34" charset="0"/>
              </a:rPr>
              <a:t>Quadratic</a:t>
            </a:r>
            <a:endParaRPr lang="en-US" sz="1900" dirty="0">
              <a:solidFill>
                <a:schemeClr val="tx1"/>
              </a:solidFill>
              <a:latin typeface="Arial" panose="020B0604020202020204" pitchFamily="34" charset="0"/>
              <a:cs typeface="Arial" panose="020B0604020202020204" pitchFamily="34" charset="0"/>
            </a:endParaRPr>
          </a:p>
        </p:txBody>
      </p:sp>
      <p:sp>
        <p:nvSpPr>
          <p:cNvPr id="14" name="Rectangle 13"/>
          <p:cNvSpPr/>
          <p:nvPr/>
        </p:nvSpPr>
        <p:spPr>
          <a:xfrm>
            <a:off x="3563888" y="2104516"/>
            <a:ext cx="880310" cy="504056"/>
          </a:xfrm>
          <a:prstGeom prst="rect">
            <a:avLst/>
          </a:prstGeom>
          <a:solidFill>
            <a:srgbClr val="FFFF71"/>
          </a:solidFill>
          <a:ln>
            <a:solidFill>
              <a:srgbClr val="98480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solidFill>
                  <a:schemeClr val="tx1"/>
                </a:solidFill>
                <a:latin typeface="Arial" panose="020B0604020202020204" pitchFamily="34" charset="0"/>
                <a:cs typeface="Arial" panose="020B0604020202020204" pitchFamily="34" charset="0"/>
              </a:rPr>
              <a:t>Cubic</a:t>
            </a:r>
            <a:endParaRPr lang="en-US" sz="1900" dirty="0">
              <a:solidFill>
                <a:schemeClr val="tx1"/>
              </a:solidFill>
              <a:latin typeface="Arial" panose="020B0604020202020204" pitchFamily="34" charset="0"/>
              <a:cs typeface="Arial" panose="020B0604020202020204" pitchFamily="34" charset="0"/>
            </a:endParaRPr>
          </a:p>
        </p:txBody>
      </p:sp>
      <p:sp>
        <p:nvSpPr>
          <p:cNvPr id="15" name="Rectangle 14"/>
          <p:cNvSpPr/>
          <p:nvPr/>
        </p:nvSpPr>
        <p:spPr>
          <a:xfrm>
            <a:off x="5195494" y="2104516"/>
            <a:ext cx="1541356" cy="504056"/>
          </a:xfrm>
          <a:prstGeom prst="rect">
            <a:avLst/>
          </a:prstGeom>
          <a:solidFill>
            <a:srgbClr val="FFFF71"/>
          </a:solidFill>
          <a:ln>
            <a:solidFill>
              <a:srgbClr val="98480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solidFill>
                  <a:schemeClr val="tx1"/>
                </a:solidFill>
                <a:latin typeface="Arial" panose="020B0604020202020204" pitchFamily="34" charset="0"/>
                <a:cs typeface="Arial" panose="020B0604020202020204" pitchFamily="34" charset="0"/>
              </a:rPr>
              <a:t>Reciprocal</a:t>
            </a:r>
            <a:endParaRPr lang="en-US" sz="1900" dirty="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7461180" y="2104516"/>
            <a:ext cx="972798" cy="504056"/>
          </a:xfrm>
          <a:prstGeom prst="rect">
            <a:avLst/>
          </a:prstGeom>
          <a:solidFill>
            <a:srgbClr val="FFFF71"/>
          </a:solidFill>
          <a:ln>
            <a:solidFill>
              <a:srgbClr val="98480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solidFill>
                  <a:schemeClr val="tx1"/>
                </a:solidFill>
                <a:latin typeface="Arial" panose="020B0604020202020204" pitchFamily="34" charset="0"/>
                <a:cs typeface="Arial" panose="020B0604020202020204" pitchFamily="34" charset="0"/>
              </a:rPr>
              <a:t>Linear</a:t>
            </a:r>
            <a:endParaRPr lang="en-US" sz="1900" dirty="0">
              <a:solidFill>
                <a:schemeClr val="tx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80105" y="2740632"/>
            <a:ext cx="3976690" cy="1434895"/>
          </a:xfrm>
          <a:prstGeom prst="rect">
            <a:avLst/>
          </a:prstGeom>
        </p:spPr>
      </p:pic>
      <p:pic>
        <p:nvPicPr>
          <p:cNvPr id="17" name="Picture 1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341594" y="2708920"/>
            <a:ext cx="4478878" cy="1467868"/>
          </a:xfrm>
          <a:prstGeom prst="rect">
            <a:avLst/>
          </a:prstGeom>
        </p:spPr>
      </p:pic>
      <p:sp>
        <p:nvSpPr>
          <p:cNvPr id="18" name="Rectangle 17"/>
          <p:cNvSpPr/>
          <p:nvPr/>
        </p:nvSpPr>
        <p:spPr>
          <a:xfrm>
            <a:off x="286834" y="4365104"/>
            <a:ext cx="1360469" cy="672868"/>
          </a:xfrm>
          <a:prstGeom prst="rect">
            <a:avLst/>
          </a:prstGeom>
          <a:solidFill>
            <a:srgbClr val="FBABAB"/>
          </a:solidFill>
          <a:ln>
            <a:solidFill>
              <a:srgbClr val="98480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2400" i="1" dirty="0" smtClean="0">
                <a:solidFill>
                  <a:schemeClr val="tx1"/>
                </a:solidFill>
                <a:latin typeface="Arial" panose="020B0604020202020204" pitchFamily="34" charset="0"/>
                <a:cs typeface="Arial" panose="020B0604020202020204" pitchFamily="34" charset="0"/>
              </a:rPr>
              <a:t>y</a:t>
            </a:r>
            <a:r>
              <a:rPr lang="en-US" sz="2400" dirty="0" smtClean="0">
                <a:solidFill>
                  <a:schemeClr val="tx1"/>
                </a:solidFill>
                <a:latin typeface="Arial" panose="020B0604020202020204" pitchFamily="34" charset="0"/>
                <a:cs typeface="Arial" panose="020B0604020202020204" pitchFamily="34" charset="0"/>
              </a:rPr>
              <a:t> = </a:t>
            </a:r>
            <a:r>
              <a:rPr lang="en-US" sz="2400" i="1" dirty="0" smtClean="0">
                <a:solidFill>
                  <a:schemeClr val="tx1"/>
                </a:solidFill>
                <a:latin typeface="Arial" panose="020B0604020202020204" pitchFamily="34" charset="0"/>
                <a:cs typeface="Arial" panose="020B0604020202020204" pitchFamily="34" charset="0"/>
              </a:rPr>
              <a:t>x</a:t>
            </a:r>
            <a:r>
              <a:rPr lang="en-US" sz="2400" dirty="0" smtClean="0">
                <a:solidFill>
                  <a:schemeClr val="tx1"/>
                </a:solidFill>
                <a:latin typeface="Arial" panose="020B0604020202020204" pitchFamily="34" charset="0"/>
                <a:cs typeface="Arial" panose="020B0604020202020204" pitchFamily="34" charset="0"/>
              </a:rPr>
              <a:t> - 2</a:t>
            </a:r>
            <a:endParaRPr lang="en-US" sz="2400"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a:off x="1837696" y="4365104"/>
            <a:ext cx="1435077" cy="672868"/>
          </a:xfrm>
          <a:prstGeom prst="rect">
            <a:avLst/>
          </a:prstGeom>
          <a:solidFill>
            <a:srgbClr val="FBABAB"/>
          </a:solidFill>
          <a:ln>
            <a:solidFill>
              <a:srgbClr val="98480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2400" i="1" dirty="0" smtClean="0">
                <a:solidFill>
                  <a:schemeClr val="tx1"/>
                </a:solidFill>
                <a:latin typeface="Arial" panose="020B0604020202020204" pitchFamily="34" charset="0"/>
                <a:cs typeface="Arial" panose="020B0604020202020204" pitchFamily="34" charset="0"/>
              </a:rPr>
              <a:t>y</a:t>
            </a:r>
            <a:r>
              <a:rPr lang="en-US" sz="2400" dirty="0" smtClean="0">
                <a:solidFill>
                  <a:schemeClr val="tx1"/>
                </a:solidFill>
                <a:latin typeface="Arial" panose="020B0604020202020204" pitchFamily="34" charset="0"/>
                <a:cs typeface="Arial" panose="020B0604020202020204" pitchFamily="34" charset="0"/>
              </a:rPr>
              <a:t> = -</a:t>
            </a:r>
            <a:r>
              <a:rPr lang="en-US" sz="2400" i="1" dirty="0" smtClean="0">
                <a:solidFill>
                  <a:schemeClr val="tx1"/>
                </a:solidFill>
                <a:latin typeface="Arial" panose="020B0604020202020204" pitchFamily="34" charset="0"/>
                <a:cs typeface="Arial" panose="020B0604020202020204" pitchFamily="34" charset="0"/>
              </a:rPr>
              <a:t>x</a:t>
            </a:r>
            <a:r>
              <a:rPr lang="en-US" sz="2400" baseline="30000" dirty="0" smtClean="0">
                <a:solidFill>
                  <a:schemeClr val="tx1"/>
                </a:solidFill>
                <a:latin typeface="Arial" panose="020B0604020202020204" pitchFamily="34" charset="0"/>
                <a:cs typeface="Arial" panose="020B0604020202020204" pitchFamily="34" charset="0"/>
              </a:rPr>
              <a:t>2</a:t>
            </a:r>
            <a:r>
              <a:rPr lang="en-US" sz="2400" dirty="0" smtClean="0">
                <a:solidFill>
                  <a:schemeClr val="tx1"/>
                </a:solidFill>
                <a:latin typeface="Arial" panose="020B0604020202020204" pitchFamily="34" charset="0"/>
                <a:cs typeface="Arial" panose="020B0604020202020204" pitchFamily="34" charset="0"/>
              </a:rPr>
              <a:t> +4</a:t>
            </a:r>
            <a:endParaRPr lang="en-US" sz="2400" dirty="0">
              <a:solidFill>
                <a:schemeClr val="tx1"/>
              </a:solidFill>
              <a:latin typeface="Arial" panose="020B0604020202020204" pitchFamily="34" charset="0"/>
              <a:cs typeface="Arial" panose="020B0604020202020204" pitchFamily="34" charset="0"/>
            </a:endParaRPr>
          </a:p>
        </p:txBody>
      </p:sp>
      <p:sp>
        <p:nvSpPr>
          <p:cNvPr id="20" name="Rectangle 19"/>
          <p:cNvSpPr/>
          <p:nvPr/>
        </p:nvSpPr>
        <p:spPr>
          <a:xfrm>
            <a:off x="3463166" y="4365104"/>
            <a:ext cx="957536" cy="672868"/>
          </a:xfrm>
          <a:prstGeom prst="rect">
            <a:avLst/>
          </a:prstGeom>
          <a:solidFill>
            <a:srgbClr val="FBABAB"/>
          </a:solidFill>
          <a:ln>
            <a:solidFill>
              <a:srgbClr val="98480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2400" i="1" dirty="0" smtClean="0">
                <a:solidFill>
                  <a:schemeClr val="tx1"/>
                </a:solidFill>
                <a:latin typeface="Arial" panose="020B0604020202020204" pitchFamily="34" charset="0"/>
                <a:cs typeface="Arial" panose="020B0604020202020204" pitchFamily="34" charset="0"/>
              </a:rPr>
              <a:t>y</a:t>
            </a:r>
            <a:r>
              <a:rPr lang="en-US" sz="2400" dirty="0" smtClean="0">
                <a:solidFill>
                  <a:schemeClr val="tx1"/>
                </a:solidFill>
                <a:latin typeface="Arial" panose="020B0604020202020204" pitchFamily="34" charset="0"/>
                <a:cs typeface="Arial" panose="020B0604020202020204" pitchFamily="34" charset="0"/>
              </a:rPr>
              <a:t> = -</a:t>
            </a:r>
            <a:r>
              <a:rPr lang="en-US" sz="2400" i="1" dirty="0" smtClean="0">
                <a:solidFill>
                  <a:schemeClr val="tx1"/>
                </a:solidFill>
                <a:latin typeface="Arial" panose="020B0604020202020204" pitchFamily="34" charset="0"/>
                <a:cs typeface="Arial" panose="020B0604020202020204" pitchFamily="34" charset="0"/>
              </a:rPr>
              <a:t>x</a:t>
            </a:r>
            <a:r>
              <a:rPr lang="en-US" sz="2400" baseline="30000" dirty="0" smtClean="0">
                <a:solidFill>
                  <a:schemeClr val="tx1"/>
                </a:solidFill>
                <a:latin typeface="Arial" panose="020B0604020202020204" pitchFamily="34" charset="0"/>
                <a:cs typeface="Arial" panose="020B0604020202020204" pitchFamily="34" charset="0"/>
              </a:rPr>
              <a:t>2</a:t>
            </a:r>
            <a:endParaRPr lang="en-US" sz="2400" baseline="30000"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1" name="Rectangle 20"/>
              <p:cNvSpPr/>
              <p:nvPr/>
            </p:nvSpPr>
            <p:spPr>
              <a:xfrm>
                <a:off x="4611095" y="4365104"/>
                <a:ext cx="957536" cy="672868"/>
              </a:xfrm>
              <a:prstGeom prst="rect">
                <a:avLst/>
              </a:prstGeom>
              <a:solidFill>
                <a:srgbClr val="FBABAB"/>
              </a:solidFill>
              <a:ln>
                <a:solidFill>
                  <a:srgbClr val="98480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2400" i="1" dirty="0" smtClean="0">
                    <a:solidFill>
                      <a:schemeClr val="tx1"/>
                    </a:solidFill>
                    <a:latin typeface="Arial" panose="020B0604020202020204" pitchFamily="34" charset="0"/>
                    <a:cs typeface="Arial" panose="020B0604020202020204" pitchFamily="34" charset="0"/>
                  </a:rPr>
                  <a:t>y</a:t>
                </a:r>
                <a:r>
                  <a:rPr lang="en-US" sz="2400" dirty="0" smtClean="0">
                    <a:solidFill>
                      <a:schemeClr val="tx1"/>
                    </a:solidFill>
                    <a:latin typeface="Arial" panose="020B0604020202020204" pitchFamily="34" charset="0"/>
                    <a:cs typeface="Arial" panose="020B0604020202020204" pitchFamily="34" charset="0"/>
                  </a:rPr>
                  <a:t> = </a:t>
                </a:r>
                <a14:m>
                  <m:oMath xmlns:m="http://schemas.openxmlformats.org/officeDocument/2006/math">
                    <m:f>
                      <m:fPr>
                        <m:ctrlPr>
                          <a:rPr lang="en-US" sz="2400" i="1" smtClean="0">
                            <a:solidFill>
                              <a:schemeClr val="tx1"/>
                            </a:solidFill>
                            <a:latin typeface="Cambria Math" panose="02040503050406030204" pitchFamily="18" charset="0"/>
                            <a:cs typeface="Arial" panose="020B0604020202020204" pitchFamily="34" charset="0"/>
                          </a:rPr>
                        </m:ctrlPr>
                      </m:fPr>
                      <m:num>
                        <m:r>
                          <a:rPr lang="en-US" sz="2400" b="0" i="1" smtClean="0">
                            <a:solidFill>
                              <a:schemeClr val="tx1"/>
                            </a:solidFill>
                            <a:latin typeface="Cambria Math" panose="02040503050406030204" pitchFamily="18" charset="0"/>
                            <a:cs typeface="Arial" panose="020B0604020202020204" pitchFamily="34" charset="0"/>
                          </a:rPr>
                          <m:t>1</m:t>
                        </m:r>
                      </m:num>
                      <m:den>
                        <m:r>
                          <a:rPr lang="en-US" sz="2400" b="0" i="1" smtClean="0">
                            <a:solidFill>
                              <a:schemeClr val="tx1"/>
                            </a:solidFill>
                            <a:latin typeface="Cambria Math" panose="02040503050406030204" pitchFamily="18" charset="0"/>
                            <a:cs typeface="Arial" panose="020B0604020202020204" pitchFamily="34" charset="0"/>
                          </a:rPr>
                          <m:t>𝑥</m:t>
                        </m:r>
                      </m:den>
                    </m:f>
                  </m:oMath>
                </a14:m>
                <a:endParaRPr lang="en-US" sz="2400" dirty="0">
                  <a:solidFill>
                    <a:schemeClr val="tx1"/>
                  </a:solidFill>
                  <a:latin typeface="Arial" panose="020B060402020202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4611095" y="4365104"/>
                <a:ext cx="957536" cy="672868"/>
              </a:xfrm>
              <a:prstGeom prst="rect">
                <a:avLst/>
              </a:prstGeom>
              <a:blipFill rotWithShape="0">
                <a:blip r:embed="rId7"/>
                <a:stretch>
                  <a:fillRect/>
                </a:stretch>
              </a:blipFill>
              <a:ln>
                <a:solidFill>
                  <a:srgbClr val="984807"/>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22" name="Rectangle 21"/>
          <p:cNvSpPr/>
          <p:nvPr/>
        </p:nvSpPr>
        <p:spPr>
          <a:xfrm>
            <a:off x="5759024" y="4365104"/>
            <a:ext cx="1494511" cy="672868"/>
          </a:xfrm>
          <a:prstGeom prst="rect">
            <a:avLst/>
          </a:prstGeom>
          <a:solidFill>
            <a:srgbClr val="FBABAB"/>
          </a:solidFill>
          <a:ln>
            <a:solidFill>
              <a:srgbClr val="98480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2400" i="1" dirty="0" smtClean="0">
                <a:solidFill>
                  <a:schemeClr val="tx1"/>
                </a:solidFill>
                <a:latin typeface="Arial" panose="020B0604020202020204" pitchFamily="34" charset="0"/>
                <a:cs typeface="Arial" panose="020B0604020202020204" pitchFamily="34" charset="0"/>
              </a:rPr>
              <a:t>y</a:t>
            </a:r>
            <a:r>
              <a:rPr lang="en-US" sz="2400" dirty="0" smtClean="0">
                <a:solidFill>
                  <a:schemeClr val="tx1"/>
                </a:solidFill>
                <a:latin typeface="Arial" panose="020B0604020202020204" pitchFamily="34" charset="0"/>
                <a:cs typeface="Arial" panose="020B0604020202020204" pitchFamily="34" charset="0"/>
              </a:rPr>
              <a:t> = </a:t>
            </a:r>
            <a:r>
              <a:rPr lang="en-US" sz="2400" i="1" dirty="0" smtClean="0">
                <a:solidFill>
                  <a:schemeClr val="tx1"/>
                </a:solidFill>
                <a:latin typeface="Arial" panose="020B0604020202020204" pitchFamily="34" charset="0"/>
                <a:cs typeface="Arial" panose="020B0604020202020204" pitchFamily="34" charset="0"/>
              </a:rPr>
              <a:t>x</a:t>
            </a:r>
            <a:r>
              <a:rPr lang="en-US" sz="2400" i="1" baseline="30000" dirty="0" smtClean="0">
                <a:solidFill>
                  <a:schemeClr val="tx1"/>
                </a:solidFill>
                <a:latin typeface="Arial" panose="020B0604020202020204" pitchFamily="34" charset="0"/>
                <a:cs typeface="Arial" panose="020B0604020202020204" pitchFamily="34" charset="0"/>
              </a:rPr>
              <a:t>2</a:t>
            </a:r>
            <a:r>
              <a:rPr lang="en-US" sz="2400" dirty="0" smtClean="0">
                <a:solidFill>
                  <a:schemeClr val="tx1"/>
                </a:solidFill>
                <a:latin typeface="Arial" panose="020B0604020202020204" pitchFamily="34" charset="0"/>
                <a:cs typeface="Arial" panose="020B0604020202020204" pitchFamily="34" charset="0"/>
              </a:rPr>
              <a:t> + 1</a:t>
            </a:r>
            <a:endParaRPr lang="en-US" sz="2400" dirty="0">
              <a:solidFill>
                <a:schemeClr val="tx1"/>
              </a:solidFill>
              <a:latin typeface="Arial" panose="020B0604020202020204" pitchFamily="34" charset="0"/>
              <a:cs typeface="Arial" panose="020B0604020202020204" pitchFamily="34" charset="0"/>
            </a:endParaRPr>
          </a:p>
        </p:txBody>
      </p:sp>
      <p:sp>
        <p:nvSpPr>
          <p:cNvPr id="23" name="Rectangle 22"/>
          <p:cNvSpPr/>
          <p:nvPr/>
        </p:nvSpPr>
        <p:spPr>
          <a:xfrm>
            <a:off x="7443930" y="4365104"/>
            <a:ext cx="1376542" cy="672868"/>
          </a:xfrm>
          <a:prstGeom prst="rect">
            <a:avLst/>
          </a:prstGeom>
          <a:solidFill>
            <a:srgbClr val="FBABAB"/>
          </a:solidFill>
          <a:ln>
            <a:solidFill>
              <a:srgbClr val="98480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2400" i="1" dirty="0" smtClean="0">
                <a:solidFill>
                  <a:schemeClr val="tx1"/>
                </a:solidFill>
                <a:latin typeface="Arial" panose="020B0604020202020204" pitchFamily="34" charset="0"/>
                <a:cs typeface="Arial" panose="020B0604020202020204" pitchFamily="34" charset="0"/>
              </a:rPr>
              <a:t>y</a:t>
            </a:r>
            <a:r>
              <a:rPr lang="en-US" sz="2400" dirty="0" smtClean="0">
                <a:solidFill>
                  <a:schemeClr val="tx1"/>
                </a:solidFill>
                <a:latin typeface="Arial" panose="020B0604020202020204" pitchFamily="34" charset="0"/>
                <a:cs typeface="Arial" panose="020B0604020202020204" pitchFamily="34" charset="0"/>
              </a:rPr>
              <a:t> = </a:t>
            </a:r>
            <a:r>
              <a:rPr lang="en-US" sz="2400" i="1" dirty="0" smtClean="0">
                <a:solidFill>
                  <a:schemeClr val="tx1"/>
                </a:solidFill>
                <a:latin typeface="Arial" panose="020B0604020202020204" pitchFamily="34" charset="0"/>
                <a:cs typeface="Arial" panose="020B0604020202020204" pitchFamily="34" charset="0"/>
              </a:rPr>
              <a:t>x</a:t>
            </a:r>
            <a:r>
              <a:rPr lang="en-US" sz="2400" baseline="30000" dirty="0" smtClean="0">
                <a:solidFill>
                  <a:schemeClr val="tx1"/>
                </a:solidFill>
                <a:latin typeface="Arial" panose="020B0604020202020204" pitchFamily="34" charset="0"/>
                <a:cs typeface="Arial" panose="020B0604020202020204" pitchFamily="34" charset="0"/>
              </a:rPr>
              <a:t>3</a:t>
            </a:r>
            <a:r>
              <a:rPr lang="en-US" sz="2400" dirty="0" smtClean="0">
                <a:solidFill>
                  <a:schemeClr val="tx1"/>
                </a:solidFill>
                <a:latin typeface="Arial" panose="020B0604020202020204" pitchFamily="34" charset="0"/>
                <a:cs typeface="Arial" panose="020B0604020202020204" pitchFamily="34" charset="0"/>
              </a:rPr>
              <a:t> - 2</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565663"/>
      </p:ext>
    </p:extLst>
  </p:cSld>
  <p:clrMapOvr>
    <a:masterClrMapping/>
  </p:clrMapOvr>
  <p:transition advClick="0"/>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GB" sz="4000" dirty="0" smtClean="0"/>
              <a:t>6 </a:t>
            </a:r>
            <a:r>
              <a:rPr lang="en-GB" sz="4000" dirty="0"/>
              <a:t>– </a:t>
            </a:r>
            <a:r>
              <a:rPr lang="en-GB" sz="4000" dirty="0" smtClean="0"/>
              <a:t>Strengthen</a:t>
            </a:r>
            <a:endParaRPr lang="en-GB" sz="4000" b="1" dirty="0" smtClean="0"/>
          </a:p>
        </p:txBody>
      </p:sp>
      <p:sp>
        <p:nvSpPr>
          <p:cNvPr id="9" name="Round Same Side Corner Rectangle 8">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193</a:t>
            </a:r>
            <a:endParaRPr lang="en-GB" sz="1400" b="1" dirty="0">
              <a:latin typeface="Calibri" panose="020F0502020204030204" pitchFamily="34" charset="0"/>
            </a:endParaRPr>
          </a:p>
        </p:txBody>
      </p:sp>
      <p:sp>
        <p:nvSpPr>
          <p:cNvPr id="2" name="Rectangle 1"/>
          <p:cNvSpPr/>
          <p:nvPr/>
        </p:nvSpPr>
        <p:spPr>
          <a:xfrm>
            <a:off x="250860" y="1264399"/>
            <a:ext cx="5761300" cy="5632311"/>
          </a:xfrm>
          <a:prstGeom prst="rect">
            <a:avLst/>
          </a:prstGeom>
        </p:spPr>
        <p:txBody>
          <a:bodyPr wrap="square">
            <a:spAutoFit/>
          </a:bodyPr>
          <a:lstStyle/>
          <a:p>
            <a:pPr>
              <a:buClr>
                <a:srgbClr val="C00000"/>
              </a:buClr>
            </a:pPr>
            <a:r>
              <a:rPr lang="en-US" sz="1950" b="1" dirty="0" smtClean="0">
                <a:solidFill>
                  <a:srgbClr val="C00000"/>
                </a:solidFill>
                <a:latin typeface="Arial" panose="020B0604020202020204" pitchFamily="34" charset="0"/>
                <a:cs typeface="Arial" panose="020B0604020202020204" pitchFamily="34" charset="0"/>
              </a:rPr>
              <a:t>Real life Graphs</a:t>
            </a:r>
          </a:p>
          <a:p>
            <a:pPr marL="342900" indent="-342900">
              <a:buClr>
                <a:srgbClr val="C00000"/>
              </a:buClr>
              <a:buFont typeface="+mj-lt"/>
              <a:buAutoNum type="arabicPeriod"/>
            </a:pPr>
            <a:r>
              <a:rPr lang="en-US" sz="1950" b="1" dirty="0">
                <a:solidFill>
                  <a:srgbClr val="C00000"/>
                </a:solidFill>
                <a:latin typeface="Arial" panose="020B0604020202020204" pitchFamily="34" charset="0"/>
                <a:cs typeface="Arial" panose="020B0604020202020204" pitchFamily="34" charset="0"/>
              </a:rPr>
              <a:t>Reasoning</a:t>
            </a:r>
            <a:r>
              <a:rPr lang="en-US" sz="1950" dirty="0">
                <a:latin typeface="Arial" panose="020B0604020202020204" pitchFamily="34" charset="0"/>
                <a:cs typeface="Arial" panose="020B0604020202020204" pitchFamily="34" charset="0"/>
              </a:rPr>
              <a:t> Frankie kicks a rugby ball </a:t>
            </a:r>
            <a:r>
              <a:rPr lang="en-US" sz="1950" dirty="0" smtClean="0">
                <a:latin typeface="Arial" panose="020B0604020202020204" pitchFamily="34" charset="0"/>
                <a:cs typeface="Arial" panose="020B0604020202020204" pitchFamily="34" charset="0"/>
              </a:rPr>
              <a:t/>
            </a:r>
            <a:br>
              <a:rPr lang="en-US" sz="1950" dirty="0" smtClean="0">
                <a:latin typeface="Arial" panose="020B0604020202020204" pitchFamily="34" charset="0"/>
                <a:cs typeface="Arial" panose="020B0604020202020204" pitchFamily="34" charset="0"/>
              </a:rPr>
            </a:br>
            <a:r>
              <a:rPr lang="en-US" sz="1950" dirty="0" smtClean="0">
                <a:latin typeface="Arial" panose="020B0604020202020204" pitchFamily="34" charset="0"/>
                <a:cs typeface="Arial" panose="020B0604020202020204" pitchFamily="34" charset="0"/>
              </a:rPr>
              <a:t>for </a:t>
            </a:r>
            <a:r>
              <a:rPr lang="en-US" sz="1950" dirty="0">
                <a:latin typeface="Arial" panose="020B0604020202020204" pitchFamily="34" charset="0"/>
                <a:cs typeface="Arial" panose="020B0604020202020204" pitchFamily="34" charset="0"/>
              </a:rPr>
              <a:t>a conversion after a try. He kicks </a:t>
            </a:r>
            <a:r>
              <a:rPr lang="en-US" sz="1950" dirty="0" smtClean="0">
                <a:latin typeface="Arial" panose="020B0604020202020204" pitchFamily="34" charset="0"/>
                <a:cs typeface="Arial" panose="020B0604020202020204" pitchFamily="34" charset="0"/>
              </a:rPr>
              <a:t>the </a:t>
            </a:r>
            <a:br>
              <a:rPr lang="en-US" sz="1950" dirty="0" smtClean="0">
                <a:latin typeface="Arial" panose="020B0604020202020204" pitchFamily="34" charset="0"/>
                <a:cs typeface="Arial" panose="020B0604020202020204" pitchFamily="34" charset="0"/>
              </a:rPr>
            </a:br>
            <a:r>
              <a:rPr lang="en-US" sz="1950" dirty="0" smtClean="0">
                <a:latin typeface="Arial" panose="020B0604020202020204" pitchFamily="34" charset="0"/>
                <a:cs typeface="Arial" panose="020B0604020202020204" pitchFamily="34" charset="0"/>
              </a:rPr>
              <a:t>all </a:t>
            </a:r>
            <a:r>
              <a:rPr lang="en-US" sz="1950" dirty="0">
                <a:latin typeface="Arial" panose="020B0604020202020204" pitchFamily="34" charset="0"/>
                <a:cs typeface="Arial" panose="020B0604020202020204" pitchFamily="34" charset="0"/>
              </a:rPr>
              <a:t>from 6 m in front of the goal </a:t>
            </a:r>
            <a:r>
              <a:rPr lang="en-US" sz="1950" dirty="0" smtClean="0">
                <a:latin typeface="Arial" panose="020B0604020202020204" pitchFamily="34" charset="0"/>
                <a:cs typeface="Arial" panose="020B0604020202020204" pitchFamily="34" charset="0"/>
              </a:rPr>
              <a:t>posts.</a:t>
            </a:r>
            <a:br>
              <a:rPr lang="en-US" sz="1950" dirty="0" smtClean="0">
                <a:latin typeface="Arial" panose="020B0604020202020204" pitchFamily="34" charset="0"/>
                <a:cs typeface="Arial" panose="020B0604020202020204" pitchFamily="34" charset="0"/>
              </a:rPr>
            </a:br>
            <a:r>
              <a:rPr lang="en-US" sz="1950" dirty="0" smtClean="0">
                <a:latin typeface="Arial" panose="020B0604020202020204" pitchFamily="34" charset="0"/>
                <a:cs typeface="Arial" panose="020B0604020202020204" pitchFamily="34" charset="0"/>
              </a:rPr>
              <a:t>The </a:t>
            </a:r>
            <a:r>
              <a:rPr lang="en-US" sz="1950" dirty="0">
                <a:latin typeface="Arial" panose="020B0604020202020204" pitchFamily="34" charset="0"/>
                <a:cs typeface="Arial" panose="020B0604020202020204" pitchFamily="34" charset="0"/>
              </a:rPr>
              <a:t>graph shows the path followed by </a:t>
            </a:r>
            <a:r>
              <a:rPr lang="en-US" sz="1950" dirty="0" smtClean="0">
                <a:latin typeface="Arial" panose="020B0604020202020204" pitchFamily="34" charset="0"/>
                <a:cs typeface="Arial" panose="020B0604020202020204" pitchFamily="34" charset="0"/>
              </a:rPr>
              <a:t/>
            </a:r>
            <a:br>
              <a:rPr lang="en-US" sz="1950" dirty="0" smtClean="0">
                <a:latin typeface="Arial" panose="020B0604020202020204" pitchFamily="34" charset="0"/>
                <a:cs typeface="Arial" panose="020B0604020202020204" pitchFamily="34" charset="0"/>
              </a:rPr>
            </a:br>
            <a:r>
              <a:rPr lang="en-US" sz="1950" dirty="0" smtClean="0">
                <a:latin typeface="Arial" panose="020B0604020202020204" pitchFamily="34" charset="0"/>
                <a:cs typeface="Arial" panose="020B0604020202020204" pitchFamily="34" charset="0"/>
              </a:rPr>
              <a:t>the </a:t>
            </a:r>
            <a:r>
              <a:rPr lang="en-US" sz="1950" dirty="0">
                <a:latin typeface="Arial" panose="020B0604020202020204" pitchFamily="34" charset="0"/>
                <a:cs typeface="Arial" panose="020B0604020202020204" pitchFamily="34" charset="0"/>
              </a:rPr>
              <a:t>rugby ball.</a:t>
            </a:r>
          </a:p>
          <a:p>
            <a:pPr marL="685800" lvl="1" indent="-342900">
              <a:buClr>
                <a:srgbClr val="C00000"/>
              </a:buClr>
              <a:buFont typeface="+mj-lt"/>
              <a:buAutoNum type="alphaLcPeriod"/>
            </a:pPr>
            <a:r>
              <a:rPr lang="en-US" sz="1950" dirty="0" smtClean="0">
                <a:latin typeface="Arial" panose="020B0604020202020204" pitchFamily="34" charset="0"/>
                <a:cs typeface="Arial" panose="020B0604020202020204" pitchFamily="34" charset="0"/>
              </a:rPr>
              <a:t>What </a:t>
            </a:r>
            <a:r>
              <a:rPr lang="en-US" sz="1950" dirty="0">
                <a:latin typeface="Arial" panose="020B0604020202020204" pitchFamily="34" charset="0"/>
                <a:cs typeface="Arial" panose="020B0604020202020204" pitchFamily="34" charset="0"/>
              </a:rPr>
              <a:t>type of graph is </a:t>
            </a:r>
            <a:r>
              <a:rPr lang="en-US" sz="1950" dirty="0" smtClean="0">
                <a:latin typeface="Arial" panose="020B0604020202020204" pitchFamily="34" charset="0"/>
                <a:cs typeface="Arial" panose="020B0604020202020204" pitchFamily="34" charset="0"/>
              </a:rPr>
              <a:t>this? </a:t>
            </a:r>
            <a:br>
              <a:rPr lang="en-US" sz="1950" dirty="0" smtClean="0">
                <a:latin typeface="Arial" panose="020B0604020202020204" pitchFamily="34" charset="0"/>
                <a:cs typeface="Arial" panose="020B0604020202020204" pitchFamily="34" charset="0"/>
              </a:rPr>
            </a:br>
            <a:r>
              <a:rPr lang="en-US" sz="1950" dirty="0" smtClean="0">
                <a:latin typeface="Arial" panose="020B0604020202020204" pitchFamily="34" charset="0"/>
                <a:cs typeface="Arial" panose="020B0604020202020204" pitchFamily="34" charset="0"/>
              </a:rPr>
              <a:t>Explain </a:t>
            </a:r>
            <a:r>
              <a:rPr lang="en-US" sz="1950" dirty="0">
                <a:latin typeface="Arial" panose="020B0604020202020204" pitchFamily="34" charset="0"/>
                <a:cs typeface="Arial" panose="020B0604020202020204" pitchFamily="34" charset="0"/>
              </a:rPr>
              <a:t>your answer</a:t>
            </a:r>
            <a:r>
              <a:rPr lang="en-US" sz="1950" dirty="0" smtClean="0">
                <a:latin typeface="Arial" panose="020B0604020202020204" pitchFamily="34" charset="0"/>
                <a:cs typeface="Arial" panose="020B0604020202020204" pitchFamily="34" charset="0"/>
              </a:rPr>
              <a:t>.</a:t>
            </a:r>
          </a:p>
          <a:p>
            <a:pPr marL="685800" lvl="1" indent="-342900">
              <a:buClr>
                <a:srgbClr val="C00000"/>
              </a:buClr>
              <a:buFont typeface="+mj-lt"/>
              <a:buAutoNum type="alphaLcPeriod"/>
            </a:pPr>
            <a:r>
              <a:rPr lang="en-US" sz="1950" dirty="0"/>
              <a:t>What are the coordinates of the </a:t>
            </a:r>
            <a:r>
              <a:rPr lang="en-US" sz="1950" dirty="0" smtClean="0"/>
              <a:t/>
            </a:r>
            <a:br>
              <a:rPr lang="en-US" sz="1950" dirty="0" smtClean="0"/>
            </a:br>
            <a:r>
              <a:rPr lang="en-US" sz="1950" dirty="0" smtClean="0"/>
              <a:t>maximum </a:t>
            </a:r>
            <a:r>
              <a:rPr lang="en-US" sz="1950" dirty="0"/>
              <a:t>point</a:t>
            </a:r>
            <a:r>
              <a:rPr lang="en-US" sz="1950" dirty="0" smtClean="0"/>
              <a:t>?</a:t>
            </a:r>
          </a:p>
          <a:p>
            <a:pPr marL="685800" lvl="1" indent="-342900">
              <a:buClr>
                <a:srgbClr val="C00000"/>
              </a:buClr>
              <a:buFont typeface="+mj-lt"/>
              <a:buAutoNum type="alphaLcPeriod"/>
            </a:pPr>
            <a:r>
              <a:rPr lang="en-US" sz="1950" dirty="0"/>
              <a:t>What is the value of y when </a:t>
            </a:r>
            <a:r>
              <a:rPr lang="en-US" sz="1950" i="1" dirty="0"/>
              <a:t>x</a:t>
            </a:r>
            <a:r>
              <a:rPr lang="en-US" sz="1950" dirty="0"/>
              <a:t> = 2? </a:t>
            </a:r>
            <a:endParaRPr lang="en-US" sz="1950" dirty="0" smtClean="0"/>
          </a:p>
          <a:p>
            <a:pPr marL="685800" lvl="1" indent="-342900">
              <a:buClr>
                <a:srgbClr val="C00000"/>
              </a:buClr>
              <a:buFont typeface="+mj-lt"/>
              <a:buAutoNum type="alphaLcPeriod"/>
            </a:pPr>
            <a:r>
              <a:rPr lang="en-US" sz="1950" dirty="0" smtClean="0"/>
              <a:t>What </a:t>
            </a:r>
            <a:r>
              <a:rPr lang="en-US" sz="1950" dirty="0"/>
              <a:t>is the value of* when </a:t>
            </a:r>
            <a:r>
              <a:rPr lang="en-US" sz="1950" i="1" dirty="0"/>
              <a:t>y</a:t>
            </a:r>
            <a:r>
              <a:rPr lang="en-US" sz="1950" dirty="0"/>
              <a:t> = 3.5? </a:t>
            </a:r>
            <a:endParaRPr lang="en-US" sz="1950" dirty="0" smtClean="0"/>
          </a:p>
          <a:p>
            <a:pPr marL="685800" lvl="1" indent="-342900">
              <a:buClr>
                <a:srgbClr val="C00000"/>
              </a:buClr>
              <a:buFont typeface="+mj-lt"/>
              <a:buAutoNum type="alphaLcPeriod"/>
            </a:pPr>
            <a:r>
              <a:rPr lang="en-US" sz="1950" dirty="0" smtClean="0"/>
              <a:t>What </a:t>
            </a:r>
            <a:r>
              <a:rPr lang="en-US" sz="1950" dirty="0"/>
              <a:t>do the negative values of x mean in this context? </a:t>
            </a:r>
            <a:endParaRPr lang="en-US" sz="1950" dirty="0" smtClean="0"/>
          </a:p>
          <a:p>
            <a:pPr marL="685800" lvl="1" indent="-342900">
              <a:buClr>
                <a:srgbClr val="C00000"/>
              </a:buClr>
              <a:buFont typeface="+mj-lt"/>
              <a:buAutoNum type="alphaLcPeriod"/>
            </a:pPr>
            <a:r>
              <a:rPr lang="en-US" sz="1950" dirty="0" smtClean="0"/>
              <a:t>Find </a:t>
            </a:r>
            <a:r>
              <a:rPr lang="en-US" sz="1950" dirty="0"/>
              <a:t>the height of the ball as it goes past the posts, </a:t>
            </a:r>
            <a:r>
              <a:rPr lang="en-US" sz="1950" dirty="0" smtClean="0"/>
              <a:t>The bar </a:t>
            </a:r>
            <a:r>
              <a:rPr lang="en-US" sz="1950" dirty="0"/>
              <a:t>on a rugby goal post is set at </a:t>
            </a:r>
            <a:r>
              <a:rPr lang="en-US" sz="1950" dirty="0" smtClean="0"/>
              <a:t>3m. Assuming </a:t>
            </a:r>
            <a:r>
              <a:rPr lang="en-US" sz="1950" dirty="0"/>
              <a:t>he kicked the ball straight at the goal, has the ball </a:t>
            </a:r>
            <a:r>
              <a:rPr lang="en-US" sz="1950" dirty="0" smtClean="0"/>
              <a:t>gone </a:t>
            </a:r>
            <a:r>
              <a:rPr lang="en-US" sz="1950" dirty="0"/>
              <a:t>over the bar</a:t>
            </a:r>
          </a:p>
        </p:txBody>
      </p:sp>
      <p:sp>
        <p:nvSpPr>
          <p:cNvPr id="8" name="Rectangle 7"/>
          <p:cNvSpPr/>
          <p:nvPr/>
        </p:nvSpPr>
        <p:spPr>
          <a:xfrm flipH="1">
            <a:off x="6012160" y="3934797"/>
            <a:ext cx="2808312" cy="646331"/>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b="1" dirty="0" smtClean="0">
                <a:solidFill>
                  <a:srgbClr val="C00000"/>
                </a:solidFill>
                <a:latin typeface="Arial" panose="020B0604020202020204" pitchFamily="34" charset="0"/>
                <a:cs typeface="Arial" panose="020B0604020202020204" pitchFamily="34" charset="0"/>
              </a:rPr>
              <a:t>Q1a hint</a:t>
            </a:r>
            <a:r>
              <a:rPr lang="en-US" dirty="0" smtClean="0">
                <a:solidFill>
                  <a:schemeClr val="tx1"/>
                </a:solidFill>
                <a:latin typeface="Arial" panose="020B0604020202020204" pitchFamily="34" charset="0"/>
                <a:cs typeface="Arial" panose="020B0604020202020204" pitchFamily="34" charset="0"/>
              </a:rPr>
              <a:t> – </a:t>
            </a:r>
            <a:r>
              <a:rPr lang="en-US" dirty="0">
                <a:solidFill>
                  <a:schemeClr val="tx1"/>
                </a:solidFill>
                <a:latin typeface="Arial" panose="020B0604020202020204" pitchFamily="34" charset="0"/>
                <a:cs typeface="Arial" panose="020B0604020202020204" pitchFamily="34" charset="0"/>
              </a:rPr>
              <a:t>Think about the shape of the graph.</a:t>
            </a:r>
          </a:p>
        </p:txBody>
      </p:sp>
      <p:sp>
        <p:nvSpPr>
          <p:cNvPr id="13" name="Rectangle 12"/>
          <p:cNvSpPr/>
          <p:nvPr/>
        </p:nvSpPr>
        <p:spPr>
          <a:xfrm flipH="1">
            <a:off x="6012160" y="4665910"/>
            <a:ext cx="2808312" cy="92333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b="1" dirty="0" smtClean="0">
                <a:solidFill>
                  <a:srgbClr val="C00000"/>
                </a:solidFill>
                <a:latin typeface="Arial" panose="020B0604020202020204" pitchFamily="34" charset="0"/>
                <a:cs typeface="Arial" panose="020B0604020202020204" pitchFamily="34" charset="0"/>
              </a:rPr>
              <a:t>Q1b hint</a:t>
            </a:r>
            <a:r>
              <a:rPr lang="en-US" dirty="0" smtClean="0">
                <a:solidFill>
                  <a:schemeClr val="tx1"/>
                </a:solidFill>
                <a:latin typeface="Arial" panose="020B0604020202020204" pitchFamily="34" charset="0"/>
                <a:cs typeface="Arial" panose="020B0604020202020204" pitchFamily="34" charset="0"/>
              </a:rPr>
              <a:t> – </a:t>
            </a:r>
            <a:r>
              <a:rPr lang="en-US" dirty="0">
                <a:solidFill>
                  <a:schemeClr val="tx1"/>
                </a:solidFill>
                <a:latin typeface="Arial" panose="020B0604020202020204" pitchFamily="34" charset="0"/>
                <a:cs typeface="Arial" panose="020B0604020202020204" pitchFamily="34" charset="0"/>
              </a:rPr>
              <a:t>Look carefully at the axes before you read the values.</a:t>
            </a:r>
          </a:p>
        </p:txBody>
      </p:sp>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76056" y="1264398"/>
            <a:ext cx="3744416" cy="2585617"/>
          </a:xfrm>
          <a:prstGeom prst="rect">
            <a:avLst/>
          </a:prstGeom>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43840" y="1196752"/>
            <a:ext cx="548640" cy="548640"/>
          </a:xfrm>
          <a:prstGeom prst="rect">
            <a:avLst/>
          </a:prstGeom>
        </p:spPr>
      </p:pic>
      <p:sp>
        <p:nvSpPr>
          <p:cNvPr id="15" name="Rectangle 14"/>
          <p:cNvSpPr/>
          <p:nvPr/>
        </p:nvSpPr>
        <p:spPr>
          <a:xfrm flipH="1">
            <a:off x="6012160" y="5666765"/>
            <a:ext cx="2808312" cy="92333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b="1" dirty="0" smtClean="0">
                <a:solidFill>
                  <a:srgbClr val="C00000"/>
                </a:solidFill>
                <a:latin typeface="Arial" panose="020B0604020202020204" pitchFamily="34" charset="0"/>
                <a:cs typeface="Arial" panose="020B0604020202020204" pitchFamily="34" charset="0"/>
              </a:rPr>
              <a:t>Q1e hint</a:t>
            </a:r>
            <a:r>
              <a:rPr lang="en-US" dirty="0" smtClean="0">
                <a:solidFill>
                  <a:schemeClr val="tx1"/>
                </a:solidFill>
                <a:latin typeface="Arial" panose="020B0604020202020204" pitchFamily="34" charset="0"/>
                <a:cs typeface="Arial" panose="020B0604020202020204" pitchFamily="34" charset="0"/>
              </a:rPr>
              <a:t> – </a:t>
            </a:r>
            <a:r>
              <a:rPr lang="en-US" dirty="0">
                <a:solidFill>
                  <a:schemeClr val="tx1"/>
                </a:solidFill>
                <a:latin typeface="Arial" panose="020B0604020202020204" pitchFamily="34" charset="0"/>
                <a:cs typeface="Arial" panose="020B0604020202020204" pitchFamily="34" charset="0"/>
              </a:rPr>
              <a:t>Read the question again fora reminder.</a:t>
            </a:r>
          </a:p>
        </p:txBody>
      </p:sp>
    </p:spTree>
    <p:extLst>
      <p:ext uri="{BB962C8B-B14F-4D97-AF65-F5344CB8AC3E}">
        <p14:creationId xmlns:p14="http://schemas.microsoft.com/office/powerpoint/2010/main" val="2240608599"/>
      </p:ext>
    </p:extLst>
  </p:cSld>
  <p:clrMapOvr>
    <a:masterClrMapping/>
  </p:clrMapOvr>
  <p:transition advClick="0"/>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GB" sz="4000" dirty="0" smtClean="0"/>
              <a:t>6 </a:t>
            </a:r>
            <a:r>
              <a:rPr lang="en-GB" sz="4000" dirty="0"/>
              <a:t>– </a:t>
            </a:r>
            <a:r>
              <a:rPr lang="en-GB" sz="4000" dirty="0" smtClean="0"/>
              <a:t>Strengthen</a:t>
            </a:r>
            <a:endParaRPr lang="en-GB" sz="4000" b="1" dirty="0" smtClean="0"/>
          </a:p>
        </p:txBody>
      </p:sp>
      <p:sp>
        <p:nvSpPr>
          <p:cNvPr id="9" name="Round Same Side Corner Rectangle 8">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194</a:t>
            </a:r>
            <a:endParaRPr lang="en-GB" sz="1400" b="1" dirty="0">
              <a:latin typeface="Calibri" panose="020F0502020204030204" pitchFamily="34" charset="0"/>
            </a:endParaRPr>
          </a:p>
        </p:txBody>
      </p:sp>
      <p:sp>
        <p:nvSpPr>
          <p:cNvPr id="2" name="Rectangle 1"/>
          <p:cNvSpPr/>
          <p:nvPr/>
        </p:nvSpPr>
        <p:spPr>
          <a:xfrm>
            <a:off x="250859" y="1264398"/>
            <a:ext cx="4988823" cy="4524315"/>
          </a:xfrm>
          <a:prstGeom prst="rect">
            <a:avLst/>
          </a:prstGeom>
        </p:spPr>
        <p:txBody>
          <a:bodyPr wrap="square">
            <a:spAutoFit/>
          </a:bodyPr>
          <a:lstStyle/>
          <a:p>
            <a:pPr marL="400050" indent="-400050">
              <a:buClr>
                <a:srgbClr val="C00000"/>
              </a:buClr>
              <a:buFont typeface="+mj-lt"/>
              <a:buAutoNum type="arabicPeriod" startAt="2"/>
            </a:pPr>
            <a:r>
              <a:rPr lang="en-US" sz="2400" b="1" dirty="0" smtClean="0">
                <a:solidFill>
                  <a:srgbClr val="C00000"/>
                </a:solidFill>
                <a:latin typeface="Arial" panose="020B0604020202020204" pitchFamily="34" charset="0"/>
                <a:cs typeface="Arial" panose="020B0604020202020204" pitchFamily="34" charset="0"/>
              </a:rPr>
              <a:t>Reasoning</a:t>
            </a:r>
            <a:r>
              <a:rPr lang="en-US" sz="2400" dirty="0" smtClean="0">
                <a:latin typeface="Arial" panose="020B0604020202020204" pitchFamily="34" charset="0"/>
                <a:cs typeface="Arial" panose="020B0604020202020204" pitchFamily="34" charset="0"/>
              </a:rPr>
              <a:t> Here </a:t>
            </a:r>
            <a:r>
              <a:rPr lang="en-US" sz="2400" dirty="0">
                <a:latin typeface="Arial" panose="020B0604020202020204" pitchFamily="34" charset="0"/>
                <a:cs typeface="Arial" panose="020B0604020202020204" pitchFamily="34" charset="0"/>
              </a:rPr>
              <a:t>are two vases</a:t>
            </a:r>
            <a:r>
              <a:rPr lang="en-US" sz="2400" dirty="0" smtClean="0">
                <a:latin typeface="Arial" panose="020B0604020202020204" pitchFamily="34" charset="0"/>
                <a:cs typeface="Arial" panose="020B0604020202020204" pitchFamily="34" charset="0"/>
              </a:rPr>
              <a:t>.</a:t>
            </a:r>
          </a:p>
          <a:p>
            <a:pPr marL="800100" lvl="1" indent="-342900">
              <a:buClr>
                <a:srgbClr val="C00000"/>
              </a:buClr>
              <a:buFont typeface="+mj-lt"/>
              <a:buAutoNum type="alphaLcPeriod"/>
            </a:pPr>
            <a:r>
              <a:rPr lang="en-US" sz="2400" dirty="0" smtClean="0"/>
              <a:t>Use the words 'faster' or 'slower' to write sentences about how the water level in these vases changes as they fill up.</a:t>
            </a:r>
          </a:p>
          <a:p>
            <a:pPr marL="800100" lvl="1" indent="-342900">
              <a:buClr>
                <a:srgbClr val="C00000"/>
              </a:buClr>
              <a:buFont typeface="+mj-lt"/>
              <a:buAutoNum type="alphaLcPeriod"/>
            </a:pPr>
            <a:r>
              <a:rPr lang="en-US" sz="2400" dirty="0" smtClean="0"/>
              <a:t>The </a:t>
            </a:r>
            <a:r>
              <a:rPr lang="en-US" sz="2400" dirty="0"/>
              <a:t>graphs show the depth of water against time when water pours into the vases at a constant </a:t>
            </a:r>
            <a:r>
              <a:rPr lang="en-US" sz="2400" dirty="0" smtClean="0"/>
              <a:t>rate.</a:t>
            </a:r>
            <a:br>
              <a:rPr lang="en-US" sz="2400" dirty="0" smtClean="0"/>
            </a:br>
            <a:r>
              <a:rPr lang="en-US" sz="2400" dirty="0" smtClean="0"/>
              <a:t>Which </a:t>
            </a:r>
            <a:r>
              <a:rPr lang="en-US" sz="2400" dirty="0"/>
              <a:t>graph matches which vase?</a:t>
            </a:r>
          </a:p>
        </p:txBody>
      </p:sp>
      <p:sp>
        <p:nvSpPr>
          <p:cNvPr id="8" name="Rectangle 7"/>
          <p:cNvSpPr/>
          <p:nvPr/>
        </p:nvSpPr>
        <p:spPr>
          <a:xfrm flipH="1">
            <a:off x="5239683" y="3068960"/>
            <a:ext cx="3563255" cy="132343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Q2a hint</a:t>
            </a:r>
            <a:r>
              <a:rPr lang="en-US" sz="2000" dirty="0" smtClean="0">
                <a:solidFill>
                  <a:schemeClr val="tx1"/>
                </a:solidFill>
                <a:latin typeface="Arial" panose="020B0604020202020204" pitchFamily="34" charset="0"/>
                <a:cs typeface="Arial" panose="020B0604020202020204" pitchFamily="34" charset="0"/>
              </a:rPr>
              <a:t> – You </a:t>
            </a:r>
            <a:r>
              <a:rPr lang="en-US" sz="2000" dirty="0">
                <a:solidFill>
                  <a:schemeClr val="tx1"/>
                </a:solidFill>
                <a:latin typeface="Arial" panose="020B0604020202020204" pitchFamily="34" charset="0"/>
                <a:cs typeface="Arial" panose="020B0604020202020204" pitchFamily="34" charset="0"/>
              </a:rPr>
              <a:t>could write a sentence like 'The water level in this vase rises faster first, then slower.'</a:t>
            </a:r>
          </a:p>
        </p:txBody>
      </p:sp>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39683" y="1243918"/>
            <a:ext cx="3563255" cy="1724158"/>
          </a:xfrm>
          <a:prstGeom prst="rect">
            <a:avLst/>
          </a:prstGeom>
        </p:spPr>
      </p:pic>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39683" y="4557636"/>
            <a:ext cx="3496556" cy="1967708"/>
          </a:xfrm>
          <a:prstGeom prst="rect">
            <a:avLst/>
          </a:prstGeom>
        </p:spPr>
      </p:pic>
      <p:sp>
        <p:nvSpPr>
          <p:cNvPr id="12" name="Rectangle 11"/>
          <p:cNvSpPr/>
          <p:nvPr/>
        </p:nvSpPr>
        <p:spPr>
          <a:xfrm flipH="1">
            <a:off x="252660" y="5805264"/>
            <a:ext cx="4823395" cy="70788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Q2b hint</a:t>
            </a:r>
            <a:r>
              <a:rPr lang="en-US" sz="2000" dirty="0" smtClean="0">
                <a:solidFill>
                  <a:schemeClr val="tx1"/>
                </a:solidFill>
                <a:latin typeface="Arial" panose="020B0604020202020204" pitchFamily="34" charset="0"/>
                <a:cs typeface="Arial" panose="020B0604020202020204" pitchFamily="34" charset="0"/>
              </a:rPr>
              <a:t> – The steeper the graph, the faster the rise in water level.</a:t>
            </a:r>
            <a:endParaRPr lang="en-US" sz="2000" dirty="0">
              <a:solidFill>
                <a:schemeClr val="tx1"/>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0858" y="2076526"/>
            <a:ext cx="548640" cy="548640"/>
          </a:xfrm>
          <a:prstGeom prst="rect">
            <a:avLst/>
          </a:prstGeom>
        </p:spPr>
      </p:pic>
      <p:pic>
        <p:nvPicPr>
          <p:cNvPr id="17" name="Picture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1520" y="4077072"/>
            <a:ext cx="548640" cy="548640"/>
          </a:xfrm>
          <a:prstGeom prst="rect">
            <a:avLst/>
          </a:prstGeom>
        </p:spPr>
      </p:pic>
    </p:spTree>
    <p:extLst>
      <p:ext uri="{BB962C8B-B14F-4D97-AF65-F5344CB8AC3E}">
        <p14:creationId xmlns:p14="http://schemas.microsoft.com/office/powerpoint/2010/main" val="1530622968"/>
      </p:ext>
    </p:extLst>
  </p:cSld>
  <p:clrMapOvr>
    <a:masterClrMapping/>
  </p:clrMapOvr>
  <p:transition advClick="0"/>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GB" sz="4000" dirty="0" smtClean="0"/>
              <a:t>6 </a:t>
            </a:r>
            <a:r>
              <a:rPr lang="en-GB" sz="4000" dirty="0"/>
              <a:t>– </a:t>
            </a:r>
            <a:r>
              <a:rPr lang="en-GB" sz="4000" dirty="0" smtClean="0"/>
              <a:t>Strengthen</a:t>
            </a:r>
            <a:endParaRPr lang="en-GB" sz="4000" b="1" dirty="0" smtClean="0"/>
          </a:p>
        </p:txBody>
      </p:sp>
      <p:sp>
        <p:nvSpPr>
          <p:cNvPr id="9" name="Round Same Side Corner Rectangle 8">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194</a:t>
            </a:r>
            <a:endParaRPr lang="en-GB" sz="1400" b="1" dirty="0">
              <a:latin typeface="Calibri" panose="020F0502020204030204" pitchFamily="34" charset="0"/>
            </a:endParaRPr>
          </a:p>
        </p:txBody>
      </p:sp>
      <p:sp>
        <p:nvSpPr>
          <p:cNvPr id="2" name="Rectangle 1"/>
          <p:cNvSpPr/>
          <p:nvPr/>
        </p:nvSpPr>
        <p:spPr>
          <a:xfrm>
            <a:off x="250859" y="1264398"/>
            <a:ext cx="4988823" cy="4401205"/>
          </a:xfrm>
          <a:prstGeom prst="rect">
            <a:avLst/>
          </a:prstGeom>
        </p:spPr>
        <p:txBody>
          <a:bodyPr wrap="square">
            <a:spAutoFit/>
          </a:bodyPr>
          <a:lstStyle/>
          <a:p>
            <a:pPr marL="400050" indent="-400050">
              <a:buClr>
                <a:srgbClr val="C00000"/>
              </a:buClr>
              <a:buFont typeface="+mj-lt"/>
              <a:buAutoNum type="arabicPeriod" startAt="3"/>
            </a:pPr>
            <a:r>
              <a:rPr lang="en-US" sz="2000" b="1" dirty="0" smtClean="0">
                <a:solidFill>
                  <a:srgbClr val="C00000"/>
                </a:solidFill>
                <a:latin typeface="Arial" panose="020B0604020202020204" pitchFamily="34" charset="0"/>
                <a:cs typeface="Arial" panose="020B0604020202020204" pitchFamily="34" charset="0"/>
              </a:rPr>
              <a:t>Finance – </a:t>
            </a:r>
            <a:r>
              <a:rPr lang="en-US" sz="2000" dirty="0" smtClean="0">
                <a:latin typeface="Arial" panose="020B0604020202020204" pitchFamily="34" charset="0"/>
                <a:cs typeface="Arial" panose="020B0604020202020204" pitchFamily="34" charset="0"/>
              </a:rPr>
              <a:t>The graph shows the profit made on the sales of light bulbs by the Light Bulbs Company. The line goes through the origin.</a:t>
            </a:r>
          </a:p>
          <a:p>
            <a:pPr marL="742950" lvl="1" indent="-342900">
              <a:buClr>
                <a:srgbClr val="C00000"/>
              </a:buClr>
              <a:buFont typeface="+mj-lt"/>
              <a:buAutoNum type="alphaLcPeriod"/>
            </a:pPr>
            <a:r>
              <a:rPr lang="en-US" sz="2000" dirty="0"/>
              <a:t>Copy and complete</a:t>
            </a:r>
          </a:p>
          <a:p>
            <a:pPr marL="1200150" lvl="2" indent="-400050">
              <a:buClr>
                <a:srgbClr val="C00000"/>
              </a:buClr>
              <a:buFont typeface="+mj-lt"/>
              <a:buAutoNum type="romanLcPeriod"/>
            </a:pPr>
            <a:r>
              <a:rPr lang="en-US" sz="2000" dirty="0" smtClean="0"/>
              <a:t>25 </a:t>
            </a:r>
            <a:r>
              <a:rPr lang="en-US" sz="2000" dirty="0"/>
              <a:t>bulbs = </a:t>
            </a:r>
            <a:r>
              <a:rPr lang="en-US" sz="2000" dirty="0" smtClean="0"/>
              <a:t>£</a:t>
            </a:r>
            <a:r>
              <a:rPr lang="en-US" sz="2000" dirty="0" smtClean="0">
                <a:sym typeface="Wingdings" panose="05000000000000000000" pitchFamily="2" charset="2"/>
              </a:rPr>
              <a:t></a:t>
            </a:r>
            <a:r>
              <a:rPr lang="en-US" sz="2000" dirty="0" smtClean="0"/>
              <a:t> </a:t>
            </a:r>
            <a:r>
              <a:rPr lang="en-US" sz="2000" dirty="0"/>
              <a:t>profit</a:t>
            </a:r>
          </a:p>
          <a:p>
            <a:pPr marL="1200150" lvl="2" indent="-400050">
              <a:buClr>
                <a:srgbClr val="C00000"/>
              </a:buClr>
              <a:buFont typeface="+mj-lt"/>
              <a:buAutoNum type="romanLcPeriod"/>
            </a:pPr>
            <a:r>
              <a:rPr lang="en-US" sz="2000" dirty="0" smtClean="0"/>
              <a:t>£</a:t>
            </a:r>
            <a:r>
              <a:rPr lang="en-US" sz="2000" dirty="0"/>
              <a:t>13 profit = </a:t>
            </a:r>
            <a:r>
              <a:rPr lang="en-US" sz="2000" dirty="0">
                <a:sym typeface="Wingdings" panose="05000000000000000000" pitchFamily="2" charset="2"/>
              </a:rPr>
              <a:t></a:t>
            </a:r>
            <a:r>
              <a:rPr lang="en-US" sz="2000" dirty="0" smtClean="0"/>
              <a:t> </a:t>
            </a:r>
            <a:r>
              <a:rPr lang="en-US" sz="2000" dirty="0"/>
              <a:t>bulbs</a:t>
            </a:r>
          </a:p>
          <a:p>
            <a:pPr marL="1200150" lvl="2" indent="-400050">
              <a:buClr>
                <a:srgbClr val="C00000"/>
              </a:buClr>
              <a:buFont typeface="+mj-lt"/>
              <a:buAutoNum type="romanLcPeriod"/>
            </a:pPr>
            <a:r>
              <a:rPr lang="en-US" sz="2000" dirty="0" smtClean="0"/>
              <a:t>£</a:t>
            </a:r>
            <a:r>
              <a:rPr lang="en-US" sz="2000" dirty="0" smtClean="0">
                <a:sym typeface="Wingdings" panose="05000000000000000000" pitchFamily="2" charset="2"/>
              </a:rPr>
              <a:t></a:t>
            </a:r>
            <a:r>
              <a:rPr lang="en-US" sz="2000" dirty="0" smtClean="0"/>
              <a:t> </a:t>
            </a:r>
            <a:r>
              <a:rPr lang="en-US" sz="2000" dirty="0"/>
              <a:t>profit = 175 bulbs</a:t>
            </a:r>
          </a:p>
          <a:p>
            <a:pPr marL="1200150" lvl="2" indent="-400050">
              <a:buClr>
                <a:srgbClr val="C00000"/>
              </a:buClr>
              <a:buFont typeface="+mj-lt"/>
              <a:buAutoNum type="romanLcPeriod"/>
            </a:pPr>
            <a:r>
              <a:rPr lang="en-US" sz="2000" dirty="0" smtClean="0">
                <a:sym typeface="Wingdings" panose="05000000000000000000" pitchFamily="2" charset="2"/>
              </a:rPr>
              <a:t></a:t>
            </a:r>
            <a:r>
              <a:rPr lang="en-US" sz="2000" dirty="0" smtClean="0"/>
              <a:t> </a:t>
            </a:r>
            <a:r>
              <a:rPr lang="en-US" sz="2000" dirty="0"/>
              <a:t>bulbs = £4.80 profit</a:t>
            </a:r>
          </a:p>
          <a:p>
            <a:pPr marL="742950" lvl="1" indent="-342900">
              <a:buClr>
                <a:srgbClr val="C00000"/>
              </a:buClr>
              <a:buFont typeface="+mj-lt"/>
              <a:buAutoNum type="alphaLcPeriod"/>
            </a:pPr>
            <a:r>
              <a:rPr lang="en-US" sz="2000" dirty="0" smtClean="0"/>
              <a:t>Describe </a:t>
            </a:r>
            <a:r>
              <a:rPr lang="en-US" sz="2000" dirty="0"/>
              <a:t>the relationship between profit and </a:t>
            </a:r>
            <a:r>
              <a:rPr lang="en-US" sz="2000" dirty="0" smtClean="0"/>
              <a:t/>
            </a:r>
            <a:br>
              <a:rPr lang="en-US" sz="2000" dirty="0" smtClean="0"/>
            </a:br>
            <a:r>
              <a:rPr lang="en-US" sz="2000" dirty="0" smtClean="0"/>
              <a:t>the </a:t>
            </a:r>
            <a:r>
              <a:rPr lang="en-US" sz="2000" dirty="0"/>
              <a:t>number </a:t>
            </a:r>
            <a:r>
              <a:rPr lang="en-US" sz="2000" dirty="0" smtClean="0"/>
              <a:t/>
            </a:r>
            <a:br>
              <a:rPr lang="en-US" sz="2000" dirty="0" smtClean="0"/>
            </a:br>
            <a:r>
              <a:rPr lang="en-US" sz="2000" dirty="0" smtClean="0"/>
              <a:t>of </a:t>
            </a:r>
            <a:r>
              <a:rPr lang="en-US" sz="2000" dirty="0"/>
              <a:t>light </a:t>
            </a:r>
            <a:r>
              <a:rPr lang="en-US" sz="2000" dirty="0" smtClean="0"/>
              <a:t/>
            </a:r>
            <a:br>
              <a:rPr lang="en-US" sz="2000" dirty="0" smtClean="0"/>
            </a:br>
            <a:r>
              <a:rPr lang="en-US" sz="2000" dirty="0" smtClean="0"/>
              <a:t>bulbs </a:t>
            </a:r>
            <a:r>
              <a:rPr lang="en-US" sz="2000" dirty="0"/>
              <a:t>sold.</a:t>
            </a:r>
          </a:p>
        </p:txBody>
      </p:sp>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99824" y="1264398"/>
            <a:ext cx="548640" cy="548640"/>
          </a:xfrm>
          <a:prstGeom prst="rect">
            <a:avLst/>
          </a:prstGeom>
        </p:spPr>
      </p:pic>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483768" y="4509120"/>
            <a:ext cx="3024336" cy="2088232"/>
          </a:xfrm>
          <a:prstGeom prst="rect">
            <a:avLst/>
          </a:prstGeom>
        </p:spPr>
      </p:pic>
    </p:spTree>
    <p:extLst>
      <p:ext uri="{BB962C8B-B14F-4D97-AF65-F5344CB8AC3E}">
        <p14:creationId xmlns:p14="http://schemas.microsoft.com/office/powerpoint/2010/main" val="3814149817"/>
      </p:ext>
    </p:extLst>
  </p:cSld>
  <p:clrMapOvr>
    <a:masterClrMapping/>
  </p:clrMapOvr>
  <p:transition advClick="0"/>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GB" sz="4000" dirty="0" smtClean="0"/>
              <a:t>6 </a:t>
            </a:r>
            <a:r>
              <a:rPr lang="en-GB" sz="4000" dirty="0"/>
              <a:t>– </a:t>
            </a:r>
            <a:r>
              <a:rPr lang="en-GB" sz="4000" dirty="0" smtClean="0"/>
              <a:t>Extend</a:t>
            </a:r>
            <a:endParaRPr lang="en-GB" sz="4000" b="1" dirty="0" smtClean="0"/>
          </a:p>
        </p:txBody>
      </p:sp>
      <p:sp>
        <p:nvSpPr>
          <p:cNvPr id="9" name="Round Same Side Corner Rectangle 8">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195</a:t>
            </a:r>
            <a:endParaRPr lang="en-GB" sz="1400" b="1" dirty="0">
              <a:latin typeface="Calibri" panose="020F0502020204030204" pitchFamily="34" charset="0"/>
            </a:endParaRPr>
          </a:p>
        </p:txBody>
      </p:sp>
      <p:sp>
        <p:nvSpPr>
          <p:cNvPr id="2" name="Rectangle 1"/>
          <p:cNvSpPr/>
          <p:nvPr/>
        </p:nvSpPr>
        <p:spPr>
          <a:xfrm>
            <a:off x="250859" y="1836107"/>
            <a:ext cx="5257245" cy="4708981"/>
          </a:xfrm>
          <a:prstGeom prst="rect">
            <a:avLst/>
          </a:prstGeom>
        </p:spPr>
        <p:txBody>
          <a:bodyPr wrap="square">
            <a:spAutoFit/>
          </a:bodyPr>
          <a:lstStyle/>
          <a:p>
            <a:pPr marL="457200" indent="-457200">
              <a:buClr>
                <a:srgbClr val="C00000"/>
              </a:buClr>
              <a:buFont typeface="+mj-lt"/>
              <a:buAutoNum type="arabicPeriod"/>
            </a:pPr>
            <a:r>
              <a:rPr lang="en-US" sz="2000" b="1" dirty="0">
                <a:solidFill>
                  <a:srgbClr val="C00000"/>
                </a:solidFill>
                <a:latin typeface="Arial" panose="020B0604020202020204" pitchFamily="34" charset="0"/>
                <a:cs typeface="Arial" panose="020B0604020202020204" pitchFamily="34" charset="0"/>
              </a:rPr>
              <a:t>Reasoning</a:t>
            </a:r>
            <a:r>
              <a:rPr lang="en-US" sz="2000" dirty="0">
                <a:solidFill>
                  <a:srgbClr val="C0000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Without plotting the graphs, work out which of these functions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endParaRPr lang="en-US" sz="20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pPr>
            <a:r>
              <a:rPr lang="en-US" sz="2000" dirty="0" smtClean="0">
                <a:latin typeface="Arial" panose="020B0604020202020204" pitchFamily="34" charset="0"/>
                <a:cs typeface="Arial" panose="020B0604020202020204" pitchFamily="34" charset="0"/>
              </a:rPr>
              <a:t>have </a:t>
            </a:r>
            <a:r>
              <a:rPr lang="en-US" sz="2000" dirty="0">
                <a:latin typeface="Arial" panose="020B0604020202020204" pitchFamily="34" charset="0"/>
                <a:cs typeface="Arial" panose="020B0604020202020204" pitchFamily="34" charset="0"/>
              </a:rPr>
              <a:t>the same </a:t>
            </a:r>
            <a:r>
              <a:rPr lang="en-US" sz="2000" i="1" dirty="0" smtClean="0">
                <a:latin typeface="Arial" panose="020B0604020202020204" pitchFamily="34" charset="0"/>
                <a:cs typeface="Arial" panose="020B0604020202020204" pitchFamily="34" charset="0"/>
              </a:rPr>
              <a:t>y</a:t>
            </a:r>
            <a:r>
              <a:rPr lang="en-US" sz="2000" dirty="0" smtClean="0">
                <a:latin typeface="Arial" panose="020B0604020202020204" pitchFamily="34" charset="0"/>
                <a:cs typeface="Arial" panose="020B0604020202020204" pitchFamily="34" charset="0"/>
              </a:rPr>
              <a:t>-intercept </a:t>
            </a:r>
          </a:p>
          <a:p>
            <a:pPr marL="800100" lvl="1" indent="-342900">
              <a:buClr>
                <a:srgbClr val="C00000"/>
              </a:buClr>
              <a:buFont typeface="+mj-lt"/>
              <a:buAutoNum type="alphaLcPeriod"/>
            </a:pPr>
            <a:r>
              <a:rPr lang="en-US" sz="2000" dirty="0" smtClean="0">
                <a:latin typeface="Arial" panose="020B0604020202020204" pitchFamily="34" charset="0"/>
                <a:cs typeface="Arial" panose="020B0604020202020204" pitchFamily="34" charset="0"/>
              </a:rPr>
              <a:t>have </a:t>
            </a:r>
            <a:r>
              <a:rPr lang="en-US" sz="2000" dirty="0">
                <a:latin typeface="Arial" panose="020B0604020202020204" pitchFamily="34" charset="0"/>
                <a:cs typeface="Arial" panose="020B0604020202020204" pitchFamily="34" charset="0"/>
              </a:rPr>
              <a:t>the same gradient</a:t>
            </a:r>
            <a:r>
              <a:rPr lang="en-US" sz="2000" dirty="0" smtClean="0">
                <a:latin typeface="Arial" panose="020B0604020202020204" pitchFamily="34" charset="0"/>
                <a:cs typeface="Arial" panose="020B0604020202020204" pitchFamily="34" charset="0"/>
              </a:rPr>
              <a:t>.</a:t>
            </a:r>
          </a:p>
          <a:p>
            <a:pPr marL="457200" indent="-457200">
              <a:buClr>
                <a:srgbClr val="C00000"/>
              </a:buClr>
              <a:buFont typeface="+mj-lt"/>
              <a:buAutoNum type="arabicPeriod" startAt="3"/>
            </a:pPr>
            <a:r>
              <a:rPr lang="en-US" sz="2000" b="1" dirty="0">
                <a:solidFill>
                  <a:srgbClr val="C00000"/>
                </a:solidFill>
              </a:rPr>
              <a:t>Problem-solving </a:t>
            </a:r>
            <a:r>
              <a:rPr lang="en-US" sz="2000" dirty="0"/>
              <a:t>Point L has coordinates (-1, -3). Point M has coordinates (5, 5</a:t>
            </a:r>
            <a:r>
              <a:rPr lang="en-US" sz="2000" dirty="0" smtClean="0"/>
              <a:t>).</a:t>
            </a:r>
            <a:br>
              <a:rPr lang="en-US" sz="2000" dirty="0" smtClean="0"/>
            </a:br>
            <a:r>
              <a:rPr lang="en-US" sz="2000" dirty="0" smtClean="0"/>
              <a:t>Point </a:t>
            </a:r>
            <a:r>
              <a:rPr lang="en-US" sz="2000" dirty="0"/>
              <a:t>M is the midpoint of the line LN. </a:t>
            </a:r>
            <a:endParaRPr lang="en-US" sz="2000" dirty="0" smtClean="0"/>
          </a:p>
          <a:p>
            <a:pPr marL="800100" lvl="1" indent="-342900">
              <a:buClr>
                <a:srgbClr val="C00000"/>
              </a:buClr>
              <a:buFont typeface="+mj-lt"/>
              <a:buAutoNum type="alphaLcPeriod"/>
            </a:pPr>
            <a:r>
              <a:rPr lang="en-US" sz="2000" dirty="0" smtClean="0"/>
              <a:t>What are </a:t>
            </a:r>
            <a:r>
              <a:rPr lang="en-US" sz="2000" dirty="0"/>
              <a:t>the coordinates of point N?</a:t>
            </a:r>
          </a:p>
          <a:p>
            <a:pPr marL="800100" lvl="1" indent="-342900">
              <a:buClr>
                <a:srgbClr val="C00000"/>
              </a:buClr>
              <a:buFont typeface="+mj-lt"/>
              <a:buAutoNum type="alphaLcPeriod"/>
            </a:pPr>
            <a:r>
              <a:rPr lang="en-US" sz="2000" dirty="0" smtClean="0"/>
              <a:t>What </a:t>
            </a:r>
            <a:r>
              <a:rPr lang="en-US" sz="2000" dirty="0"/>
              <a:t>is the gradient of the line segment LN? Plant diversity at</a:t>
            </a:r>
          </a:p>
          <a:p>
            <a:pPr>
              <a:buClr>
                <a:srgbClr val="C00000"/>
              </a:buClr>
            </a:pPr>
            <a:r>
              <a:rPr lang="en-US" sz="2000" b="1" dirty="0">
                <a:solidFill>
                  <a:srgbClr val="C00000"/>
                </a:solidFill>
              </a:rPr>
              <a:t>Discussion </a:t>
            </a:r>
            <a:r>
              <a:rPr lang="en-US" sz="2000" dirty="0"/>
              <a:t>Do you need to work out the equation of the line?</a:t>
            </a:r>
          </a:p>
        </p:txBody>
      </p:sp>
      <p:graphicFrame>
        <p:nvGraphicFramePr>
          <p:cNvPr id="7" name="Table 6"/>
          <p:cNvGraphicFramePr>
            <a:graphicFrameLocks noGrp="1"/>
          </p:cNvGraphicFramePr>
          <p:nvPr>
            <p:extLst>
              <p:ext uri="{D42A27DB-BD31-4B8C-83A1-F6EECF244321}">
                <p14:modId xmlns:p14="http://schemas.microsoft.com/office/powerpoint/2010/main" val="1526593730"/>
              </p:ext>
            </p:extLst>
          </p:nvPr>
        </p:nvGraphicFramePr>
        <p:xfrm>
          <a:off x="251094" y="1254656"/>
          <a:ext cx="5256941" cy="518160"/>
        </p:xfrm>
        <a:graphic>
          <a:graphicData uri="http://schemas.openxmlformats.org/drawingml/2006/table">
            <a:tbl>
              <a:tblPr firstRow="1" bandRow="1">
                <a:effectLst/>
                <a:tableStyleId>{5940675A-B579-460E-94D1-54222C63F5DA}</a:tableStyleId>
              </a:tblPr>
              <a:tblGrid>
                <a:gridCol w="5256941"/>
              </a:tblGrid>
              <a:tr h="475707">
                <a:tc>
                  <a:txBody>
                    <a:bodyPr/>
                    <a:lstStyle/>
                    <a:p>
                      <a:r>
                        <a:rPr lang="en-US" sz="2800" b="1" dirty="0" smtClean="0">
                          <a:latin typeface="Arial" panose="020B0604020202020204" pitchFamily="34" charset="0"/>
                          <a:cs typeface="Arial" panose="020B0604020202020204" pitchFamily="34" charset="0"/>
                        </a:rPr>
                        <a:t>6. Extend</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r>
            </a:tbl>
          </a:graphicData>
        </a:graphic>
      </p:graphicFrame>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800240"/>
            <a:ext cx="548640" cy="548640"/>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3600440"/>
            <a:ext cx="548640" cy="548640"/>
          </a:xfrm>
          <a:prstGeom prst="rect">
            <a:avLst/>
          </a:prstGeom>
        </p:spPr>
      </p:pic>
      <p:sp>
        <p:nvSpPr>
          <p:cNvPr id="12" name="Rectangle 11"/>
          <p:cNvSpPr/>
          <p:nvPr/>
        </p:nvSpPr>
        <p:spPr>
          <a:xfrm>
            <a:off x="251520" y="2564904"/>
            <a:ext cx="1317464" cy="459577"/>
          </a:xfrm>
          <a:prstGeom prst="rect">
            <a:avLst/>
          </a:prstGeom>
          <a:solidFill>
            <a:srgbClr val="FBABAB"/>
          </a:solidFill>
          <a:ln>
            <a:solidFill>
              <a:srgbClr val="98480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2000" i="1" dirty="0" smtClean="0">
                <a:solidFill>
                  <a:schemeClr val="tx1"/>
                </a:solidFill>
                <a:latin typeface="Arial" panose="020B0604020202020204" pitchFamily="34" charset="0"/>
                <a:cs typeface="Arial" panose="020B0604020202020204" pitchFamily="34" charset="0"/>
              </a:rPr>
              <a:t>y</a:t>
            </a:r>
            <a:r>
              <a:rPr lang="en-US" sz="2000" dirty="0" smtClean="0">
                <a:solidFill>
                  <a:schemeClr val="tx1"/>
                </a:solidFill>
                <a:latin typeface="Arial" panose="020B0604020202020204" pitchFamily="34" charset="0"/>
                <a:cs typeface="Arial" panose="020B0604020202020204" pitchFamily="34" charset="0"/>
              </a:rPr>
              <a:t> = ½</a:t>
            </a:r>
            <a:r>
              <a:rPr lang="en-US" sz="2000" i="1" dirty="0" smtClean="0">
                <a:solidFill>
                  <a:schemeClr val="tx1"/>
                </a:solidFill>
                <a:latin typeface="Arial" panose="020B0604020202020204" pitchFamily="34" charset="0"/>
                <a:cs typeface="Arial" panose="020B0604020202020204" pitchFamily="34" charset="0"/>
              </a:rPr>
              <a:t>x</a:t>
            </a:r>
            <a:r>
              <a:rPr lang="en-US" sz="2000" dirty="0" smtClean="0">
                <a:solidFill>
                  <a:schemeClr val="tx1"/>
                </a:solidFill>
                <a:latin typeface="Arial" panose="020B0604020202020204" pitchFamily="34" charset="0"/>
                <a:cs typeface="Arial" panose="020B0604020202020204" pitchFamily="34" charset="0"/>
              </a:rPr>
              <a:t> +4</a:t>
            </a:r>
            <a:endParaRPr lang="en-US" sz="2000" dirty="0">
              <a:solidFill>
                <a:schemeClr val="tx1"/>
              </a:solidFill>
              <a:latin typeface="Arial" panose="020B0604020202020204" pitchFamily="34" charset="0"/>
              <a:cs typeface="Arial" panose="020B0604020202020204" pitchFamily="34" charset="0"/>
            </a:endParaRPr>
          </a:p>
        </p:txBody>
      </p:sp>
      <p:sp>
        <p:nvSpPr>
          <p:cNvPr id="13" name="Rectangle 12"/>
          <p:cNvSpPr/>
          <p:nvPr/>
        </p:nvSpPr>
        <p:spPr>
          <a:xfrm>
            <a:off x="1670729" y="2564904"/>
            <a:ext cx="1257622" cy="459577"/>
          </a:xfrm>
          <a:prstGeom prst="rect">
            <a:avLst/>
          </a:prstGeom>
          <a:solidFill>
            <a:schemeClr val="accent1">
              <a:lumMod val="40000"/>
              <a:lumOff val="60000"/>
            </a:schemeClr>
          </a:solidFill>
          <a:ln>
            <a:solidFill>
              <a:srgbClr val="98480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2000" i="1" dirty="0" smtClean="0">
                <a:solidFill>
                  <a:schemeClr val="tx1"/>
                </a:solidFill>
                <a:latin typeface="Arial" panose="020B0604020202020204" pitchFamily="34" charset="0"/>
                <a:cs typeface="Arial" panose="020B0604020202020204" pitchFamily="34" charset="0"/>
              </a:rPr>
              <a:t>y</a:t>
            </a:r>
            <a:r>
              <a:rPr lang="en-US" sz="2000" dirty="0" smtClean="0">
                <a:solidFill>
                  <a:schemeClr val="tx1"/>
                </a:solidFill>
                <a:latin typeface="Arial" panose="020B0604020202020204" pitchFamily="34" charset="0"/>
                <a:cs typeface="Arial" panose="020B0604020202020204" pitchFamily="34" charset="0"/>
              </a:rPr>
              <a:t> + 4</a:t>
            </a:r>
            <a:r>
              <a:rPr lang="en-US" sz="2000" i="1" dirty="0" smtClean="0">
                <a:solidFill>
                  <a:schemeClr val="tx1"/>
                </a:solidFill>
                <a:latin typeface="Arial" panose="020B0604020202020204" pitchFamily="34" charset="0"/>
                <a:cs typeface="Arial" panose="020B0604020202020204" pitchFamily="34" charset="0"/>
              </a:rPr>
              <a:t>x</a:t>
            </a:r>
            <a:r>
              <a:rPr lang="en-US" sz="2000" dirty="0" smtClean="0">
                <a:solidFill>
                  <a:schemeClr val="tx1"/>
                </a:solidFill>
                <a:latin typeface="Arial" panose="020B0604020202020204" pitchFamily="34" charset="0"/>
                <a:cs typeface="Arial" panose="020B0604020202020204" pitchFamily="34" charset="0"/>
              </a:rPr>
              <a:t> = 8</a:t>
            </a:r>
            <a:endParaRPr lang="en-US" sz="2000" dirty="0">
              <a:solidFill>
                <a:schemeClr val="tx1"/>
              </a:solidFill>
              <a:latin typeface="Arial" panose="020B0604020202020204" pitchFamily="34" charset="0"/>
              <a:cs typeface="Arial" panose="020B0604020202020204" pitchFamily="34" charset="0"/>
            </a:endParaRPr>
          </a:p>
        </p:txBody>
      </p:sp>
      <p:sp>
        <p:nvSpPr>
          <p:cNvPr id="14" name="Rectangle 13"/>
          <p:cNvSpPr/>
          <p:nvPr/>
        </p:nvSpPr>
        <p:spPr>
          <a:xfrm>
            <a:off x="3030096" y="2564904"/>
            <a:ext cx="1224136" cy="459577"/>
          </a:xfrm>
          <a:prstGeom prst="rect">
            <a:avLst/>
          </a:prstGeom>
          <a:solidFill>
            <a:srgbClr val="92D050"/>
          </a:solidFill>
          <a:ln>
            <a:solidFill>
              <a:srgbClr val="98480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2000" i="1" dirty="0" smtClean="0">
                <a:solidFill>
                  <a:schemeClr val="tx1"/>
                </a:solidFill>
                <a:latin typeface="Arial" panose="020B0604020202020204" pitchFamily="34" charset="0"/>
                <a:cs typeface="Arial" panose="020B0604020202020204" pitchFamily="34" charset="0"/>
              </a:rPr>
              <a:t>2y</a:t>
            </a:r>
            <a:r>
              <a:rPr lang="en-US" sz="2000" dirty="0" smtClean="0">
                <a:solidFill>
                  <a:schemeClr val="tx1"/>
                </a:solidFill>
                <a:latin typeface="Arial" panose="020B0604020202020204" pitchFamily="34" charset="0"/>
                <a:cs typeface="Arial" panose="020B0604020202020204" pitchFamily="34" charset="0"/>
              </a:rPr>
              <a:t> – </a:t>
            </a:r>
            <a:r>
              <a:rPr lang="en-US" sz="2000" i="1" dirty="0" smtClean="0">
                <a:solidFill>
                  <a:schemeClr val="tx1"/>
                </a:solidFill>
                <a:latin typeface="Arial" panose="020B0604020202020204" pitchFamily="34" charset="0"/>
                <a:cs typeface="Arial" panose="020B0604020202020204" pitchFamily="34" charset="0"/>
              </a:rPr>
              <a:t>x</a:t>
            </a:r>
            <a:r>
              <a:rPr lang="en-US" sz="2000" baseline="30000" dirty="0" smtClean="0">
                <a:solidFill>
                  <a:schemeClr val="tx1"/>
                </a:solidFill>
                <a:latin typeface="Arial" panose="020B0604020202020204" pitchFamily="34" charset="0"/>
                <a:cs typeface="Arial" panose="020B0604020202020204" pitchFamily="34" charset="0"/>
              </a:rPr>
              <a:t> </a:t>
            </a:r>
            <a:r>
              <a:rPr lang="en-US" sz="2000" dirty="0" smtClean="0">
                <a:solidFill>
                  <a:schemeClr val="tx1"/>
                </a:solidFill>
                <a:latin typeface="Arial" panose="020B0604020202020204" pitchFamily="34" charset="0"/>
                <a:cs typeface="Arial" panose="020B0604020202020204" pitchFamily="34" charset="0"/>
              </a:rPr>
              <a:t>= 6</a:t>
            </a:r>
            <a:endParaRPr lang="en-US" sz="2000" dirty="0">
              <a:solidFill>
                <a:schemeClr val="tx1"/>
              </a:solidFill>
              <a:latin typeface="Arial" panose="020B0604020202020204" pitchFamily="34" charset="0"/>
              <a:cs typeface="Arial" panose="020B0604020202020204" pitchFamily="34" charset="0"/>
            </a:endParaRPr>
          </a:p>
        </p:txBody>
      </p:sp>
      <p:sp>
        <p:nvSpPr>
          <p:cNvPr id="15" name="Rectangle 14"/>
          <p:cNvSpPr/>
          <p:nvPr/>
        </p:nvSpPr>
        <p:spPr>
          <a:xfrm>
            <a:off x="4355976" y="2564904"/>
            <a:ext cx="1152059" cy="459577"/>
          </a:xfrm>
          <a:prstGeom prst="rect">
            <a:avLst/>
          </a:prstGeom>
          <a:solidFill>
            <a:schemeClr val="accent6">
              <a:lumMod val="40000"/>
              <a:lumOff val="60000"/>
            </a:schemeClr>
          </a:solidFill>
          <a:ln>
            <a:solidFill>
              <a:srgbClr val="98480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2000" i="1" dirty="0" smtClean="0">
                <a:solidFill>
                  <a:schemeClr val="tx1"/>
                </a:solidFill>
                <a:latin typeface="Arial" panose="020B0604020202020204" pitchFamily="34" charset="0"/>
                <a:cs typeface="Arial" panose="020B0604020202020204" pitchFamily="34" charset="0"/>
              </a:rPr>
              <a:t>x + y</a:t>
            </a:r>
            <a:r>
              <a:rPr lang="en-US" sz="2000" dirty="0" smtClean="0">
                <a:solidFill>
                  <a:schemeClr val="tx1"/>
                </a:solidFill>
                <a:latin typeface="Arial" panose="020B0604020202020204" pitchFamily="34" charset="0"/>
                <a:cs typeface="Arial" panose="020B0604020202020204" pitchFamily="34" charset="0"/>
              </a:rPr>
              <a:t> = 3</a:t>
            </a:r>
            <a:endParaRPr 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8585190"/>
      </p:ext>
    </p:extLst>
  </p:cSld>
  <p:clrMapOvr>
    <a:masterClrMapping/>
  </p:clrMapOvr>
  <p:transition advClick="0"/>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GB" sz="4000" dirty="0" smtClean="0"/>
              <a:t>6 </a:t>
            </a:r>
            <a:r>
              <a:rPr lang="en-GB" sz="4000" dirty="0"/>
              <a:t>– </a:t>
            </a:r>
            <a:r>
              <a:rPr lang="en-GB" sz="4000" dirty="0" smtClean="0"/>
              <a:t>Extend</a:t>
            </a:r>
            <a:endParaRPr lang="en-GB" sz="4000" b="1" dirty="0" smtClean="0"/>
          </a:p>
        </p:txBody>
      </p:sp>
      <p:sp>
        <p:nvSpPr>
          <p:cNvPr id="9" name="Round Same Side Corner Rectangle 8">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195</a:t>
            </a:r>
            <a:endParaRPr lang="en-GB" sz="1400" b="1" dirty="0">
              <a:latin typeface="Calibri" panose="020F0502020204030204" pitchFamily="34" charset="0"/>
            </a:endParaRPr>
          </a:p>
        </p:txBody>
      </p:sp>
      <p:sp>
        <p:nvSpPr>
          <p:cNvPr id="2" name="Rectangle 1"/>
          <p:cNvSpPr/>
          <p:nvPr/>
        </p:nvSpPr>
        <p:spPr>
          <a:xfrm>
            <a:off x="250859" y="1233334"/>
            <a:ext cx="5257245" cy="2677656"/>
          </a:xfrm>
          <a:prstGeom prst="rect">
            <a:avLst/>
          </a:prstGeom>
        </p:spPr>
        <p:txBody>
          <a:bodyPr wrap="square">
            <a:spAutoFit/>
          </a:bodyPr>
          <a:lstStyle/>
          <a:p>
            <a:pPr marL="457200" indent="-457200">
              <a:buClr>
                <a:srgbClr val="C00000"/>
              </a:buClr>
              <a:buFont typeface="+mj-lt"/>
              <a:buAutoNum type="arabicPeriod" startAt="2"/>
              <a:tabLst>
                <a:tab pos="857250" algn="l"/>
              </a:tabLst>
            </a:pPr>
            <a:r>
              <a:rPr lang="en-US" sz="2400" dirty="0" smtClean="0">
                <a:solidFill>
                  <a:srgbClr val="C00000"/>
                </a:solidFill>
                <a:latin typeface="Arial" panose="020B0604020202020204" pitchFamily="34" charset="0"/>
                <a:cs typeface="Arial" panose="020B0604020202020204" pitchFamily="34" charset="0"/>
              </a:rPr>
              <a:t>a.</a:t>
            </a:r>
            <a:r>
              <a:rPr lang="en-US" sz="2400" dirty="0" smtClean="0">
                <a:latin typeface="Arial" panose="020B0604020202020204" pitchFamily="34" charset="0"/>
                <a:cs typeface="Arial" panose="020B0604020202020204" pitchFamily="34" charset="0"/>
              </a:rPr>
              <a:t>  A is the point (-1, 2). B is the 	point (7, 5). Find the 	coordinates of the midpoint of 	AB.</a:t>
            </a:r>
          </a:p>
          <a:p>
            <a:pPr marL="857250" lvl="1" indent="-400050">
              <a:buClr>
                <a:srgbClr val="C00000"/>
              </a:buClr>
              <a:buFont typeface="+mj-lt"/>
              <a:buAutoNum type="alphaLcPeriod" startAt="2"/>
            </a:pPr>
            <a:r>
              <a:rPr lang="en-US" sz="2400" dirty="0" smtClean="0">
                <a:latin typeface="Arial" panose="020B0604020202020204" pitchFamily="34" charset="0"/>
                <a:cs typeface="Arial" panose="020B0604020202020204" pitchFamily="34" charset="0"/>
              </a:rPr>
              <a:t>P is the point (-4, 1).</a:t>
            </a:r>
            <a:r>
              <a:rPr lang="en-US" sz="2400" dirty="0"/>
              <a:t/>
            </a:r>
            <a:br>
              <a:rPr lang="en-US" sz="2400" dirty="0"/>
            </a:br>
            <a:r>
              <a:rPr lang="en-US" sz="2400" dirty="0" smtClean="0"/>
              <a:t>Q is the point (1, -3)</a:t>
            </a:r>
            <a:br>
              <a:rPr lang="en-US" sz="2400" dirty="0" smtClean="0"/>
            </a:br>
            <a:r>
              <a:rPr lang="en-US" sz="2400" dirty="0" smtClean="0"/>
              <a:t>Find the gradient of PQ.</a:t>
            </a:r>
            <a:endParaRPr lang="en-US" sz="2400" dirty="0" smtClean="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99824" y="1268760"/>
            <a:ext cx="548640" cy="548640"/>
          </a:xfrm>
          <a:prstGeom prst="rect">
            <a:avLst/>
          </a:prstGeom>
        </p:spPr>
      </p:pic>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3564" y="4117272"/>
            <a:ext cx="5251834" cy="2423921"/>
          </a:xfrm>
          <a:prstGeom prst="rect">
            <a:avLst/>
          </a:prstGeom>
        </p:spPr>
      </p:pic>
      <p:sp>
        <p:nvSpPr>
          <p:cNvPr id="4" name="Rectangle 3"/>
          <p:cNvSpPr/>
          <p:nvPr/>
        </p:nvSpPr>
        <p:spPr>
          <a:xfrm>
            <a:off x="250859" y="4117272"/>
            <a:ext cx="720741" cy="4638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903835"/>
      </p:ext>
    </p:extLst>
  </p:cSld>
  <p:clrMapOvr>
    <a:masterClrMapping/>
  </p:clrMapOvr>
  <p:transition advClick="0"/>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GB" sz="4000" dirty="0" smtClean="0"/>
              <a:t>6 </a:t>
            </a:r>
            <a:r>
              <a:rPr lang="en-GB" sz="4000" dirty="0"/>
              <a:t>– </a:t>
            </a:r>
            <a:r>
              <a:rPr lang="en-GB" sz="4000" dirty="0" smtClean="0"/>
              <a:t>Extend</a:t>
            </a:r>
            <a:endParaRPr lang="en-GB" sz="4000" b="1" dirty="0" smtClean="0"/>
          </a:p>
        </p:txBody>
      </p:sp>
      <p:sp>
        <p:nvSpPr>
          <p:cNvPr id="9" name="Round Same Side Corner Rectangle 8">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195</a:t>
            </a:r>
            <a:endParaRPr lang="en-GB" sz="1400" b="1" dirty="0">
              <a:latin typeface="Calibri" panose="020F0502020204030204" pitchFamily="34" charset="0"/>
            </a:endParaRPr>
          </a:p>
        </p:txBody>
      </p:sp>
      <p:sp>
        <p:nvSpPr>
          <p:cNvPr id="2" name="Rectangle 1"/>
          <p:cNvSpPr/>
          <p:nvPr/>
        </p:nvSpPr>
        <p:spPr>
          <a:xfrm>
            <a:off x="250859" y="1218232"/>
            <a:ext cx="5257245" cy="4524315"/>
          </a:xfrm>
          <a:prstGeom prst="rect">
            <a:avLst/>
          </a:prstGeom>
        </p:spPr>
        <p:txBody>
          <a:bodyPr wrap="square">
            <a:spAutoFit/>
          </a:bodyPr>
          <a:lstStyle/>
          <a:p>
            <a:pPr marL="342900" indent="-342900">
              <a:buClr>
                <a:srgbClr val="C00000"/>
              </a:buClr>
              <a:buFont typeface="+mj-lt"/>
              <a:buAutoNum type="arabicPeriod" startAt="4"/>
              <a:tabLst>
                <a:tab pos="857250" algn="l"/>
              </a:tabLst>
            </a:pPr>
            <a:r>
              <a:rPr lang="en-US" sz="2400" b="1" dirty="0">
                <a:solidFill>
                  <a:srgbClr val="C00000"/>
                </a:solidFill>
                <a:latin typeface="Arial" panose="020B0604020202020204" pitchFamily="34" charset="0"/>
                <a:cs typeface="Arial" panose="020B0604020202020204" pitchFamily="34" charset="0"/>
              </a:rPr>
              <a:t>STEM / Real </a:t>
            </a:r>
            <a:r>
              <a:rPr lang="en-US" sz="2400" dirty="0">
                <a:latin typeface="Arial" panose="020B0604020202020204" pitchFamily="34" charset="0"/>
                <a:cs typeface="Arial" panose="020B0604020202020204" pitchFamily="34" charset="0"/>
              </a:rPr>
              <a:t>A biologist conducts a study into plant diversity in a nature </a:t>
            </a:r>
            <a:r>
              <a:rPr lang="en-US" sz="2400" dirty="0" smtClean="0">
                <a:latin typeface="Arial" panose="020B0604020202020204" pitchFamily="34" charset="0"/>
                <a:cs typeface="Arial" panose="020B0604020202020204" pitchFamily="34" charset="0"/>
              </a:rPr>
              <a:t>reserve.</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For </a:t>
            </a:r>
            <a:r>
              <a:rPr lang="en-US" sz="2400" dirty="0">
                <a:latin typeface="Arial" panose="020B0604020202020204" pitchFamily="34" charset="0"/>
                <a:cs typeface="Arial" panose="020B0604020202020204" pitchFamily="34" charset="0"/>
              </a:rPr>
              <a:t>each plant, he records the average size of the seeds and the number of seeds on the </a:t>
            </a:r>
            <a:r>
              <a:rPr lang="en-US" sz="2400" dirty="0" smtClean="0">
                <a:latin typeface="Arial" panose="020B0604020202020204" pitchFamily="34" charset="0"/>
                <a:cs typeface="Arial" panose="020B0604020202020204" pitchFamily="34" charset="0"/>
              </a:rPr>
              <a:t>plant.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His </a:t>
            </a:r>
            <a:r>
              <a:rPr lang="en-US" sz="2400" dirty="0">
                <a:latin typeface="Arial" panose="020B0604020202020204" pitchFamily="34" charset="0"/>
                <a:cs typeface="Arial" panose="020B0604020202020204" pitchFamily="34" charset="0"/>
              </a:rPr>
              <a:t>results are shown in the </a:t>
            </a:r>
            <a:r>
              <a:rPr lang="en-US" sz="2400" dirty="0" smtClean="0">
                <a:latin typeface="Arial" panose="020B0604020202020204" pitchFamily="34" charset="0"/>
                <a:cs typeface="Arial" panose="020B0604020202020204" pitchFamily="34" charset="0"/>
              </a:rPr>
              <a:t>graph.</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line of best fit has been drawn in for </a:t>
            </a:r>
            <a:r>
              <a:rPr lang="en-US" sz="2400" dirty="0" smtClean="0">
                <a:latin typeface="Arial" panose="020B0604020202020204" pitchFamily="34" charset="0"/>
                <a:cs typeface="Arial" panose="020B0604020202020204" pitchFamily="34" charset="0"/>
              </a:rPr>
              <a:t>you.</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Write </a:t>
            </a:r>
            <a:r>
              <a:rPr lang="en-US" sz="2400" dirty="0">
                <a:latin typeface="Arial" panose="020B0604020202020204" pitchFamily="34" charset="0"/>
                <a:cs typeface="Arial" panose="020B0604020202020204" pitchFamily="34" charset="0"/>
              </a:rPr>
              <a:t>a formula that models the link between seed size and number of seeds in this sample.</a:t>
            </a:r>
            <a:endParaRPr lang="en-US" sz="2400" dirty="0" smtClean="0">
              <a:latin typeface="Arial" panose="020B0604020202020204" pitchFamily="34" charset="0"/>
              <a:cs typeface="Arial" panose="020B0604020202020204" pitchFamily="34" charset="0"/>
            </a:endParaRPr>
          </a:p>
        </p:txBody>
      </p:sp>
      <p:sp>
        <p:nvSpPr>
          <p:cNvPr id="12" name="Rectangle 11"/>
          <p:cNvSpPr/>
          <p:nvPr/>
        </p:nvSpPr>
        <p:spPr>
          <a:xfrm flipH="1">
            <a:off x="223753" y="5694347"/>
            <a:ext cx="5204539" cy="83099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Q4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Find the equation of the line of best fit.</a:t>
            </a: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24724" y="1772816"/>
            <a:ext cx="2942736" cy="4729396"/>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1224176"/>
            <a:ext cx="548640" cy="548640"/>
          </a:xfrm>
          <a:prstGeom prst="rect">
            <a:avLst/>
          </a:prstGeom>
        </p:spPr>
      </p:pic>
      <p:sp>
        <p:nvSpPr>
          <p:cNvPr id="6" name="Rectangle 5"/>
          <p:cNvSpPr/>
          <p:nvPr/>
        </p:nvSpPr>
        <p:spPr>
          <a:xfrm>
            <a:off x="5724724" y="1772816"/>
            <a:ext cx="14342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351170"/>
      </p:ext>
    </p:extLst>
  </p:cSld>
  <p:clrMapOvr>
    <a:masterClrMapping/>
  </p:clrMapOvr>
  <p:transition advClick="0"/>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GB" sz="4000" dirty="0" smtClean="0"/>
              <a:t>6 </a:t>
            </a:r>
            <a:r>
              <a:rPr lang="en-GB" sz="4000" dirty="0"/>
              <a:t>– </a:t>
            </a:r>
            <a:r>
              <a:rPr lang="en-GB" sz="4000" dirty="0" smtClean="0"/>
              <a:t>Extend</a:t>
            </a:r>
            <a:endParaRPr lang="en-GB" sz="4000" b="1" dirty="0" smtClean="0"/>
          </a:p>
        </p:txBody>
      </p:sp>
      <p:sp>
        <p:nvSpPr>
          <p:cNvPr id="9" name="Round Same Side Corner Rectangle 8">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195</a:t>
            </a:r>
            <a:endParaRPr lang="en-GB" sz="1400" b="1" dirty="0">
              <a:latin typeface="Calibri" panose="020F0502020204030204" pitchFamily="34" charset="0"/>
            </a:endParaRPr>
          </a:p>
        </p:txBody>
      </p:sp>
      <p:sp>
        <p:nvSpPr>
          <p:cNvPr id="2" name="Rectangle 1"/>
          <p:cNvSpPr/>
          <p:nvPr/>
        </p:nvSpPr>
        <p:spPr>
          <a:xfrm>
            <a:off x="250859" y="1218232"/>
            <a:ext cx="5257245" cy="4401205"/>
          </a:xfrm>
          <a:prstGeom prst="rect">
            <a:avLst/>
          </a:prstGeom>
        </p:spPr>
        <p:txBody>
          <a:bodyPr wrap="square">
            <a:spAutoFit/>
          </a:bodyPr>
          <a:lstStyle/>
          <a:p>
            <a:pPr marL="457200" indent="-457200">
              <a:buClr>
                <a:srgbClr val="C00000"/>
              </a:buClr>
              <a:buFont typeface="+mj-lt"/>
              <a:buAutoNum type="arabicPeriod" startAt="5"/>
              <a:tabLst>
                <a:tab pos="857250" algn="l"/>
              </a:tabLst>
            </a:pPr>
            <a:r>
              <a:rPr lang="en-US" sz="2000" b="1" dirty="0">
                <a:solidFill>
                  <a:srgbClr val="C00000"/>
                </a:solidFill>
                <a:latin typeface="Arial" panose="020B0604020202020204" pitchFamily="34" charset="0"/>
                <a:cs typeface="Arial" panose="020B0604020202020204" pitchFamily="34" charset="0"/>
              </a:rPr>
              <a:t>Problem-solving</a:t>
            </a:r>
            <a:r>
              <a:rPr lang="en-US" sz="2000" dirty="0">
                <a:latin typeface="Arial" panose="020B0604020202020204" pitchFamily="34" charset="0"/>
                <a:cs typeface="Arial" panose="020B0604020202020204" pitchFamily="34" charset="0"/>
              </a:rPr>
              <a:t> A recipe for ratatouille uses aubergines and tomatoes in the ratio 2:5. </a:t>
            </a:r>
            <a:endParaRPr lang="en-US" sz="20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pPr>
            <a:r>
              <a:rPr lang="en-US" sz="2000" dirty="0" smtClean="0">
                <a:latin typeface="Arial" panose="020B0604020202020204" pitchFamily="34" charset="0"/>
                <a:cs typeface="Arial" panose="020B0604020202020204" pitchFamily="34" charset="0"/>
              </a:rPr>
              <a:t>Write </a:t>
            </a:r>
            <a:r>
              <a:rPr lang="en-US" sz="2000" dirty="0">
                <a:latin typeface="Arial" panose="020B0604020202020204" pitchFamily="34" charset="0"/>
                <a:cs typeface="Arial" panose="020B0604020202020204" pitchFamily="34" charset="0"/>
              </a:rPr>
              <a:t>an equation showing the relationship between aubergines, </a:t>
            </a:r>
            <a:r>
              <a:rPr lang="en-US" sz="2000" b="1" dirty="0">
                <a:latin typeface="Arial" panose="020B0604020202020204" pitchFamily="34" charset="0"/>
                <a:cs typeface="Arial" panose="020B0604020202020204" pitchFamily="34" charset="0"/>
              </a:rPr>
              <a:t>a</a:t>
            </a:r>
            <a:r>
              <a:rPr lang="en-US" sz="2000" dirty="0">
                <a:latin typeface="Arial" panose="020B0604020202020204" pitchFamily="34" charset="0"/>
                <a:cs typeface="Arial" panose="020B0604020202020204" pitchFamily="34" charset="0"/>
              </a:rPr>
              <a:t>, and tomatoes, </a:t>
            </a:r>
            <a:r>
              <a:rPr lang="en-US" sz="2000" b="1" i="1" dirty="0" smtClean="0">
                <a:latin typeface="Arial" panose="020B0604020202020204" pitchFamily="34" charset="0"/>
                <a:cs typeface="Arial" panose="020B0604020202020204" pitchFamily="34" charset="0"/>
              </a:rPr>
              <a:t>t.</a:t>
            </a:r>
          </a:p>
          <a:p>
            <a:pPr marL="800100" lvl="1" indent="-342900">
              <a:buClr>
                <a:srgbClr val="C00000"/>
              </a:buClr>
              <a:buFont typeface="+mj-lt"/>
              <a:buAutoNum type="alphaLcPeriod"/>
            </a:pPr>
            <a:r>
              <a:rPr lang="en-US" sz="2000" dirty="0" smtClean="0">
                <a:latin typeface="Arial" panose="020B0604020202020204" pitchFamily="34" charset="0"/>
                <a:cs typeface="Arial" panose="020B0604020202020204" pitchFamily="34" charset="0"/>
              </a:rPr>
              <a:t>Plot </a:t>
            </a:r>
            <a:r>
              <a:rPr lang="en-US" sz="2000" dirty="0">
                <a:latin typeface="Arial" panose="020B0604020202020204" pitchFamily="34" charset="0"/>
                <a:cs typeface="Arial" panose="020B0604020202020204" pitchFamily="34" charset="0"/>
              </a:rPr>
              <a:t>the graph of the equation from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i="1" dirty="0" smtClean="0">
                <a:latin typeface="Arial" panose="020B0604020202020204" pitchFamily="34" charset="0"/>
                <a:cs typeface="Arial" panose="020B0604020202020204" pitchFamily="34" charset="0"/>
              </a:rPr>
              <a:t>a</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0 to </a:t>
            </a:r>
            <a:r>
              <a:rPr lang="en-US" sz="2000" i="1" dirty="0">
                <a:latin typeface="Arial" panose="020B0604020202020204" pitchFamily="34" charset="0"/>
                <a:cs typeface="Arial" panose="020B0604020202020204" pitchFamily="34" charset="0"/>
              </a:rPr>
              <a:t>a</a:t>
            </a:r>
            <a:r>
              <a:rPr lang="en-US" sz="2000" dirty="0">
                <a:latin typeface="Arial" panose="020B0604020202020204" pitchFamily="34" charset="0"/>
                <a:cs typeface="Arial" panose="020B0604020202020204" pitchFamily="34" charset="0"/>
              </a:rPr>
              <a:t> = 10. </a:t>
            </a:r>
            <a:endParaRPr lang="en-US" sz="20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pPr>
            <a:r>
              <a:rPr lang="en-US" sz="2000" dirty="0" smtClean="0">
                <a:latin typeface="Arial" panose="020B0604020202020204" pitchFamily="34" charset="0"/>
                <a:cs typeface="Arial" panose="020B0604020202020204" pitchFamily="34" charset="0"/>
              </a:rPr>
              <a:t>Find </a:t>
            </a:r>
            <a:r>
              <a:rPr lang="en-US" sz="2000" dirty="0">
                <a:latin typeface="Arial" panose="020B0604020202020204" pitchFamily="34" charset="0"/>
                <a:cs typeface="Arial" panose="020B0604020202020204" pitchFamily="34" charset="0"/>
              </a:rPr>
              <a:t>the gradient of the graph.</a:t>
            </a:r>
          </a:p>
          <a:p>
            <a:pPr>
              <a:buClr>
                <a:srgbClr val="C00000"/>
              </a:buClr>
              <a:tabLst>
                <a:tab pos="857250" algn="l"/>
              </a:tabLst>
            </a:pPr>
            <a:r>
              <a:rPr lang="en-US" sz="2000" b="1" dirty="0">
                <a:solidFill>
                  <a:srgbClr val="C00000"/>
                </a:solidFill>
                <a:latin typeface="Arial" panose="020B0604020202020204" pitchFamily="34" charset="0"/>
                <a:cs typeface="Arial" panose="020B0604020202020204" pitchFamily="34" charset="0"/>
              </a:rPr>
              <a:t>Discussion </a:t>
            </a:r>
            <a:r>
              <a:rPr lang="en-US" sz="2000" dirty="0">
                <a:latin typeface="Arial" panose="020B0604020202020204" pitchFamily="34" charset="0"/>
                <a:cs typeface="Arial" panose="020B0604020202020204" pitchFamily="34" charset="0"/>
              </a:rPr>
              <a:t>What is the meaning of the gradient </a:t>
            </a:r>
            <a:r>
              <a:rPr lang="en-US" sz="2000" dirty="0" smtClean="0">
                <a:latin typeface="Arial" panose="020B0604020202020204" pitchFamily="34" charset="0"/>
                <a:cs typeface="Arial" panose="020B0604020202020204" pitchFamily="34" charset="0"/>
              </a:rPr>
              <a:t>in </a:t>
            </a:r>
            <a:r>
              <a:rPr lang="en-US" sz="2000" dirty="0">
                <a:latin typeface="Arial" panose="020B0604020202020204" pitchFamily="34" charset="0"/>
                <a:cs typeface="Arial" panose="020B0604020202020204" pitchFamily="34" charset="0"/>
              </a:rPr>
              <a:t>the context of the question?</a:t>
            </a:r>
          </a:p>
          <a:p>
            <a:pPr marL="800100" lvl="1" indent="-342900">
              <a:buClr>
                <a:srgbClr val="C00000"/>
              </a:buClr>
              <a:buFont typeface="+mj-lt"/>
              <a:buAutoNum type="alphaLcPeriod" startAt="4"/>
            </a:pPr>
            <a:r>
              <a:rPr lang="en-US" sz="2000" dirty="0" smtClean="0">
                <a:latin typeface="Arial" panose="020B0604020202020204" pitchFamily="34" charset="0"/>
                <a:cs typeface="Arial" panose="020B0604020202020204" pitchFamily="34" charset="0"/>
              </a:rPr>
              <a:t>Hence </a:t>
            </a:r>
            <a:r>
              <a:rPr lang="en-US" sz="2000" dirty="0">
                <a:latin typeface="Arial" panose="020B0604020202020204" pitchFamily="34" charset="0"/>
                <a:cs typeface="Arial" panose="020B0604020202020204" pitchFamily="34" charset="0"/>
              </a:rPr>
              <a:t>or otherwise, work out </a:t>
            </a:r>
            <a:r>
              <a:rPr lang="en-US" sz="2000" dirty="0" smtClean="0">
                <a:latin typeface="Arial" panose="020B0604020202020204" pitchFamily="34" charset="0"/>
                <a:cs typeface="Arial" panose="020B0604020202020204" pitchFamily="34" charset="0"/>
              </a:rPr>
              <a:t>the quantity </a:t>
            </a:r>
            <a:r>
              <a:rPr lang="en-US" sz="2000" dirty="0">
                <a:latin typeface="Arial" panose="020B0604020202020204" pitchFamily="34" charset="0"/>
                <a:cs typeface="Arial" panose="020B0604020202020204" pitchFamily="34" charset="0"/>
              </a:rPr>
              <a:t>of aubergines needed in a recipe that uses 600 g of tomatoes.</a:t>
            </a:r>
            <a:endParaRPr lang="en-US" sz="2000" dirty="0" smtClean="0">
              <a:latin typeface="Arial" panose="020B0604020202020204" pitchFamily="34" charset="0"/>
              <a:cs typeface="Arial" panose="020B0604020202020204" pitchFamily="34" charset="0"/>
            </a:endParaRPr>
          </a:p>
        </p:txBody>
      </p:sp>
      <p:sp>
        <p:nvSpPr>
          <p:cNvPr id="12" name="Rectangle 11"/>
          <p:cNvSpPr/>
          <p:nvPr/>
        </p:nvSpPr>
        <p:spPr>
          <a:xfrm flipH="1">
            <a:off x="198954" y="5600156"/>
            <a:ext cx="5309150" cy="99719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960" b="1" dirty="0" smtClean="0">
                <a:solidFill>
                  <a:srgbClr val="C00000"/>
                </a:solidFill>
                <a:latin typeface="Arial" panose="020B0604020202020204" pitchFamily="34" charset="0"/>
                <a:cs typeface="Arial" panose="020B0604020202020204" pitchFamily="34" charset="0"/>
              </a:rPr>
              <a:t>Q5 </a:t>
            </a:r>
            <a:r>
              <a:rPr lang="en-US" sz="1960" b="1" dirty="0">
                <a:solidFill>
                  <a:srgbClr val="C00000"/>
                </a:solidFill>
                <a:latin typeface="Arial" panose="020B0604020202020204" pitchFamily="34" charset="0"/>
                <a:cs typeface="Arial" panose="020B0604020202020204" pitchFamily="34" charset="0"/>
              </a:rPr>
              <a:t>hint</a:t>
            </a:r>
            <a:r>
              <a:rPr lang="en-US" sz="1960" dirty="0">
                <a:solidFill>
                  <a:schemeClr val="tx1"/>
                </a:solidFill>
                <a:latin typeface="Arial" panose="020B0604020202020204" pitchFamily="34" charset="0"/>
                <a:cs typeface="Arial" panose="020B0604020202020204" pitchFamily="34" charset="0"/>
              </a:rPr>
              <a:t> - Check your equation by substituting the values from the ratio. Both sides of the equation must have the same value.</a:t>
            </a: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24176"/>
            <a:ext cx="548640" cy="548640"/>
          </a:xfrm>
          <a:prstGeom prst="rect">
            <a:avLst/>
          </a:prstGeom>
        </p:spPr>
      </p:pic>
      <p:sp>
        <p:nvSpPr>
          <p:cNvPr id="6" name="Rectangle 5"/>
          <p:cNvSpPr/>
          <p:nvPr/>
        </p:nvSpPr>
        <p:spPr>
          <a:xfrm>
            <a:off x="5724724" y="1772816"/>
            <a:ext cx="14342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flipH="1">
            <a:off x="5580112" y="4750693"/>
            <a:ext cx="3200691" cy="1846659"/>
          </a:xfrm>
          <a:prstGeom prst="rect">
            <a:avLst/>
          </a:prstGeom>
          <a:solidFill>
            <a:schemeClr val="accent5">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900" b="1" dirty="0" smtClean="0">
                <a:solidFill>
                  <a:srgbClr val="C00000"/>
                </a:solidFill>
                <a:latin typeface="Arial" panose="020B0604020202020204" pitchFamily="34" charset="0"/>
                <a:cs typeface="Arial" panose="020B0604020202020204" pitchFamily="34" charset="0"/>
              </a:rPr>
              <a:t>Q4 communication hint </a:t>
            </a:r>
            <a:r>
              <a:rPr lang="en-US" sz="1900" dirty="0" smtClean="0">
                <a:solidFill>
                  <a:schemeClr val="tx1"/>
                </a:solidFill>
                <a:latin typeface="Arial" panose="020B0604020202020204" pitchFamily="34" charset="0"/>
                <a:cs typeface="Arial" panose="020B0604020202020204" pitchFamily="34" charset="0"/>
              </a:rPr>
              <a:t>- 'Hence </a:t>
            </a:r>
            <a:r>
              <a:rPr lang="en-US" sz="1900" dirty="0">
                <a:solidFill>
                  <a:schemeClr val="tx1"/>
                </a:solidFill>
                <a:latin typeface="Arial" panose="020B0604020202020204" pitchFamily="34" charset="0"/>
                <a:cs typeface="Arial" panose="020B0604020202020204" pitchFamily="34" charset="0"/>
              </a:rPr>
              <a:t>or otherwise’ tells you to use the information you've already worked out in the question, or any other method you can think of.</a:t>
            </a:r>
          </a:p>
        </p:txBody>
      </p:sp>
    </p:spTree>
    <p:extLst>
      <p:ext uri="{BB962C8B-B14F-4D97-AF65-F5344CB8AC3E}">
        <p14:creationId xmlns:p14="http://schemas.microsoft.com/office/powerpoint/2010/main" val="1583585825"/>
      </p:ext>
    </p:extLst>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161</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5184575" cy="5559151"/>
              </a:xfrm>
              <a:prstGeom prst="rect">
                <a:avLst/>
              </a:prstGeom>
            </p:spPr>
            <p:txBody>
              <a:bodyPr wrap="square">
                <a:spAutoFit/>
              </a:bodyPr>
              <a:lstStyle/>
              <a:p>
                <a:pPr marL="571500" indent="-571500">
                  <a:buClr>
                    <a:srgbClr val="C00000"/>
                  </a:buClr>
                  <a:buFont typeface="+mj-lt"/>
                  <a:buAutoNum type="arabicPeriod"/>
                  <a:tabLst>
                    <a:tab pos="2743200" algn="l"/>
                  </a:tabLst>
                </a:pPr>
                <a:r>
                  <a:rPr lang="en-US" sz="3700" dirty="0" smtClean="0"/>
                  <a:t>Rearrange </a:t>
                </a:r>
                <a:br>
                  <a:rPr lang="en-US" sz="3700" dirty="0" smtClean="0"/>
                </a:br>
                <a:r>
                  <a:rPr lang="en-US" sz="3700" dirty="0" smtClean="0"/>
                  <a:t>2</a:t>
                </a:r>
                <a:r>
                  <a:rPr lang="en-US" sz="3700" i="1" dirty="0" smtClean="0"/>
                  <a:t>x</a:t>
                </a:r>
                <a:r>
                  <a:rPr lang="en-US" sz="3700" dirty="0" smtClean="0"/>
                  <a:t> </a:t>
                </a:r>
                <a:r>
                  <a:rPr lang="en-US" sz="3700" dirty="0"/>
                  <a:t>- </a:t>
                </a:r>
                <a:r>
                  <a:rPr lang="en-US" sz="3700" i="1" dirty="0"/>
                  <a:t>y</a:t>
                </a:r>
                <a:r>
                  <a:rPr lang="en-US" sz="3700" dirty="0"/>
                  <a:t> = 5 to make </a:t>
                </a:r>
                <a:r>
                  <a:rPr lang="en-US" sz="3700" i="1" dirty="0"/>
                  <a:t>y</a:t>
                </a:r>
                <a:r>
                  <a:rPr lang="en-US" sz="3700" dirty="0"/>
                  <a:t> the subject</a:t>
                </a:r>
                <a:r>
                  <a:rPr lang="en-US" sz="3700" dirty="0" smtClean="0"/>
                  <a:t>.</a:t>
                </a:r>
                <a:br>
                  <a:rPr lang="en-US" sz="3700" dirty="0" smtClean="0"/>
                </a:br>
                <a:r>
                  <a:rPr lang="en-US" sz="3700" dirty="0" smtClean="0"/>
                  <a:t/>
                </a:r>
                <a:br>
                  <a:rPr lang="en-US" sz="3700" dirty="0" smtClean="0"/>
                </a:br>
                <a:endParaRPr lang="en-US" sz="3600" dirty="0" smtClean="0"/>
              </a:p>
              <a:p>
                <a:pPr marL="571500" indent="-571500">
                  <a:buClr>
                    <a:srgbClr val="C00000"/>
                  </a:buClr>
                  <a:buFont typeface="+mj-lt"/>
                  <a:buAutoNum type="arabicPeriod"/>
                  <a:tabLst>
                    <a:tab pos="2743200" algn="l"/>
                  </a:tabLst>
                </a:pPr>
                <a:r>
                  <a:rPr lang="en-US" sz="3700" dirty="0"/>
                  <a:t>On squared paper, draw a line with </a:t>
                </a:r>
                <a:r>
                  <a:rPr lang="en-US" sz="3700" dirty="0" smtClean="0"/>
                  <a:t>gradient:</a:t>
                </a:r>
              </a:p>
              <a:p>
                <a:pPr marL="1200150" lvl="1" indent="-628650">
                  <a:buClr>
                    <a:srgbClr val="C00000"/>
                  </a:buClr>
                  <a:buFont typeface="+mj-lt"/>
                  <a:buAutoNum type="alphaLcPeriod"/>
                  <a:tabLst>
                    <a:tab pos="2000250" algn="l"/>
                    <a:tab pos="3486150" algn="l"/>
                  </a:tabLst>
                </a:pPr>
                <a:r>
                  <a:rPr lang="en-US" sz="3700" dirty="0" smtClean="0"/>
                  <a:t>5  	</a:t>
                </a:r>
                <a:r>
                  <a:rPr lang="en-US" sz="3700" dirty="0" smtClean="0">
                    <a:solidFill>
                      <a:srgbClr val="C00000"/>
                    </a:solidFill>
                  </a:rPr>
                  <a:t>b.</a:t>
                </a:r>
                <a:r>
                  <a:rPr lang="en-US" sz="3700" dirty="0" smtClean="0"/>
                  <a:t> </a:t>
                </a:r>
                <a14:m>
                  <m:oMath xmlns:m="http://schemas.openxmlformats.org/officeDocument/2006/math">
                    <m:f>
                      <m:fPr>
                        <m:ctrlPr>
                          <a:rPr lang="en-US" sz="3700" i="1">
                            <a:latin typeface="Cambria Math" panose="02040503050406030204" pitchFamily="18" charset="0"/>
                            <a:cs typeface="Arial" panose="020B0604020202020204" pitchFamily="34" charset="0"/>
                          </a:rPr>
                        </m:ctrlPr>
                      </m:fPr>
                      <m:num>
                        <m:r>
                          <a:rPr lang="en-US" sz="3700" b="0" i="1" smtClean="0">
                            <a:latin typeface="Cambria Math" panose="02040503050406030204" pitchFamily="18" charset="0"/>
                            <a:cs typeface="Arial" panose="020B0604020202020204" pitchFamily="34" charset="0"/>
                          </a:rPr>
                          <m:t>1</m:t>
                        </m:r>
                      </m:num>
                      <m:den>
                        <m:r>
                          <a:rPr lang="en-US" sz="3700" b="0" i="1" smtClean="0">
                            <a:latin typeface="Cambria Math" panose="02040503050406030204" pitchFamily="18" charset="0"/>
                            <a:cs typeface="Arial" panose="020B0604020202020204" pitchFamily="34" charset="0"/>
                          </a:rPr>
                          <m:t>2</m:t>
                        </m:r>
                      </m:den>
                    </m:f>
                  </m:oMath>
                </a14:m>
                <a:r>
                  <a:rPr lang="en-US" sz="3700" dirty="0"/>
                  <a:t> </a:t>
                </a:r>
                <a:r>
                  <a:rPr lang="en-US" sz="3700" dirty="0" smtClean="0"/>
                  <a:t>	</a:t>
                </a:r>
                <a:r>
                  <a:rPr lang="en-US" sz="3700" dirty="0" smtClean="0">
                    <a:solidFill>
                      <a:srgbClr val="C00000"/>
                    </a:solidFill>
                  </a:rPr>
                  <a:t>c.</a:t>
                </a:r>
                <a:r>
                  <a:rPr lang="en-US" sz="3700" dirty="0" smtClean="0"/>
                  <a:t> </a:t>
                </a:r>
                <a:r>
                  <a:rPr lang="en-US" sz="3700" dirty="0"/>
                  <a:t>-3</a:t>
                </a: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5184575" cy="5559151"/>
              </a:xfrm>
              <a:prstGeom prst="rect">
                <a:avLst/>
              </a:prstGeom>
              <a:blipFill rotWithShape="0">
                <a:blip r:embed="rId4"/>
                <a:stretch>
                  <a:fillRect l="-3290" t="-1754"/>
                </a:stretch>
              </a:blipFill>
            </p:spPr>
            <p:txBody>
              <a:bodyPr/>
              <a:lstStyle/>
              <a:p>
                <a:r>
                  <a:rPr lang="en-US">
                    <a:noFill/>
                  </a:rPr>
                  <a:t> </a:t>
                </a:r>
              </a:p>
            </p:txBody>
          </p:sp>
        </mc:Fallback>
      </mc:AlternateContent>
      <p:sp>
        <p:nvSpPr>
          <p:cNvPr id="9" name="Flowchart: Delay 8"/>
          <p:cNvSpPr/>
          <p:nvPr/>
        </p:nvSpPr>
        <p:spPr>
          <a:xfrm flipH="1">
            <a:off x="5215018" y="1196752"/>
            <a:ext cx="365092" cy="1800200"/>
          </a:xfrm>
          <a:prstGeom prst="flowChartDelay">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200" dirty="0" smtClean="0">
                <a:latin typeface="Arial" panose="020B0604020202020204" pitchFamily="34" charset="0"/>
                <a:cs typeface="Arial" panose="020B0604020202020204" pitchFamily="34" charset="0"/>
              </a:rPr>
              <a:t>Warm Up</a:t>
            </a:r>
            <a:endParaRPr lang="en-US" sz="2200" dirty="0">
              <a:latin typeface="Arial" panose="020B0604020202020204" pitchFamily="34" charset="0"/>
              <a:cs typeface="Arial" panose="020B0604020202020204" pitchFamily="34" charset="0"/>
            </a:endParaRPr>
          </a:p>
        </p:txBody>
      </p:sp>
      <p:sp>
        <p:nvSpPr>
          <p:cNvPr id="11" name="Title 1"/>
          <p:cNvSpPr>
            <a:spLocks noGrp="1"/>
          </p:cNvSpPr>
          <p:nvPr>
            <p:ph type="title"/>
          </p:nvPr>
        </p:nvSpPr>
        <p:spPr>
          <a:xfrm>
            <a:off x="35496" y="44624"/>
            <a:ext cx="7560840" cy="648072"/>
          </a:xfrm>
        </p:spPr>
        <p:txBody>
          <a:bodyPr>
            <a:noAutofit/>
          </a:bodyPr>
          <a:lstStyle/>
          <a:p>
            <a:r>
              <a:rPr lang="en-GB" sz="3600" dirty="0"/>
              <a:t>6.1 – Linear graphs</a:t>
            </a:r>
            <a:endParaRPr lang="en-GB" sz="3200" b="1" dirty="0" smtClean="0"/>
          </a:p>
        </p:txBody>
      </p:sp>
      <p:sp>
        <p:nvSpPr>
          <p:cNvPr id="2" name="TextBox 1"/>
          <p:cNvSpPr txBox="1"/>
          <p:nvPr/>
        </p:nvSpPr>
        <p:spPr>
          <a:xfrm>
            <a:off x="251521" y="3068960"/>
            <a:ext cx="5328589" cy="892552"/>
          </a:xfrm>
          <a:prstGeom prst="rect">
            <a:avLst/>
          </a:prstGeom>
          <a:noFill/>
          <a:ln>
            <a:solidFill>
              <a:srgbClr val="C00000"/>
            </a:solidFill>
          </a:ln>
        </p:spPr>
        <p:txBody>
          <a:bodyPr wrap="square" rtlCol="0">
            <a:spAutoFit/>
          </a:bodyPr>
          <a:lstStyle/>
          <a:p>
            <a:r>
              <a:rPr lang="en-US" sz="2600" dirty="0"/>
              <a:t>Questions in this unit are targeted at the steps indicated.</a:t>
            </a:r>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4149080"/>
            <a:ext cx="548640" cy="548640"/>
          </a:xfrm>
          <a:prstGeom prst="rect">
            <a:avLst/>
          </a:prstGeom>
        </p:spPr>
      </p:pic>
    </p:spTree>
    <p:extLst>
      <p:ext uri="{BB962C8B-B14F-4D97-AF65-F5344CB8AC3E}">
        <p14:creationId xmlns:p14="http://schemas.microsoft.com/office/powerpoint/2010/main" val="1021173331"/>
      </p:ext>
    </p:extLst>
  </p:cSld>
  <p:clrMapOvr>
    <a:masterClrMapping/>
  </p:clrMapOvr>
  <p:transition advClick="0"/>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GB" sz="4000" dirty="0" smtClean="0"/>
              <a:t>6 </a:t>
            </a:r>
            <a:r>
              <a:rPr lang="en-GB" sz="4000" dirty="0"/>
              <a:t>– </a:t>
            </a:r>
            <a:r>
              <a:rPr lang="en-GB" sz="4000" dirty="0" smtClean="0"/>
              <a:t>Extend</a:t>
            </a:r>
            <a:endParaRPr lang="en-GB" sz="4000" b="1" dirty="0" smtClean="0"/>
          </a:p>
        </p:txBody>
      </p:sp>
      <p:sp>
        <p:nvSpPr>
          <p:cNvPr id="9" name="Round Same Side Corner Rectangle 8">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196</a:t>
            </a:r>
            <a:endParaRPr lang="en-GB" sz="1400" b="1" dirty="0">
              <a:latin typeface="Calibri" panose="020F0502020204030204" pitchFamily="34" charset="0"/>
            </a:endParaRPr>
          </a:p>
        </p:txBody>
      </p:sp>
      <p:sp>
        <p:nvSpPr>
          <p:cNvPr id="2" name="Rectangle 1"/>
          <p:cNvSpPr/>
          <p:nvPr/>
        </p:nvSpPr>
        <p:spPr>
          <a:xfrm>
            <a:off x="234193" y="1218232"/>
            <a:ext cx="8586279" cy="5586145"/>
          </a:xfrm>
          <a:prstGeom prst="rect">
            <a:avLst/>
          </a:prstGeom>
        </p:spPr>
        <p:txBody>
          <a:bodyPr wrap="square">
            <a:spAutoFit/>
          </a:bodyPr>
          <a:lstStyle/>
          <a:p>
            <a:pPr marL="457200" indent="-457200">
              <a:buClr>
                <a:srgbClr val="C00000"/>
              </a:buClr>
              <a:buFont typeface="+mj-lt"/>
              <a:buAutoNum type="arabicPeriod" startAt="6"/>
              <a:tabLst>
                <a:tab pos="857250" algn="l"/>
              </a:tabLst>
            </a:pPr>
            <a:r>
              <a:rPr lang="en-US" sz="2100" b="1" dirty="0">
                <a:solidFill>
                  <a:srgbClr val="C00000"/>
                </a:solidFill>
                <a:latin typeface="Arial" panose="020B0604020202020204" pitchFamily="34" charset="0"/>
                <a:cs typeface="Arial" panose="020B0604020202020204" pitchFamily="34" charset="0"/>
              </a:rPr>
              <a:t>Reasoning</a:t>
            </a:r>
            <a:r>
              <a:rPr lang="en-US" sz="2100" dirty="0">
                <a:solidFill>
                  <a:srgbClr val="C00000"/>
                </a:solidFill>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Here are the cross-sections of three different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concrete-transporter </a:t>
            </a:r>
            <a:r>
              <a:rPr lang="en-US" sz="2100" dirty="0">
                <a:latin typeface="Arial" panose="020B0604020202020204" pitchFamily="34" charset="0"/>
                <a:cs typeface="Arial" panose="020B0604020202020204" pitchFamily="34" charset="0"/>
              </a:rPr>
              <a:t>lorries.</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a:r>
            <a:br>
              <a:rPr lang="en-US" sz="16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A builder empties the lorries by pumping out the concrete from the bottom at a steady rate. Here are three sketch graphs showing the relationship between the depth of the concrete left in the lorry and the number of minutes since the pump was switched on.</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
            </a:r>
            <a:br>
              <a:rPr lang="en-US" sz="16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Match each lorry with one graph.</a:t>
            </a:r>
            <a:endParaRPr lang="en-US" sz="2100" dirty="0" smtClean="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6416" y="1196752"/>
            <a:ext cx="548640" cy="548640"/>
          </a:xfrm>
          <a:prstGeom prst="rect">
            <a:avLst/>
          </a:prstGeom>
        </p:spPr>
      </p:pic>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92171" y="1989754"/>
            <a:ext cx="8528301" cy="1078292"/>
          </a:xfrm>
          <a:prstGeom prst="rect">
            <a:avLst/>
          </a:prstGeom>
        </p:spPr>
      </p:pic>
      <p:pic>
        <p:nvPicPr>
          <p:cNvPr id="14" name="Picture 1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42367" y="4504631"/>
            <a:ext cx="7419306" cy="1800795"/>
          </a:xfrm>
          <a:prstGeom prst="rect">
            <a:avLst/>
          </a:prstGeom>
        </p:spPr>
      </p:pic>
    </p:spTree>
    <p:extLst>
      <p:ext uri="{BB962C8B-B14F-4D97-AF65-F5344CB8AC3E}">
        <p14:creationId xmlns:p14="http://schemas.microsoft.com/office/powerpoint/2010/main" val="2435413907"/>
      </p:ext>
    </p:extLst>
  </p:cSld>
  <p:clrMapOvr>
    <a:masterClrMapping/>
  </p:clrMapOvr>
  <p:transition advClick="0"/>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GB" sz="4000" dirty="0" smtClean="0"/>
              <a:t>6 </a:t>
            </a:r>
            <a:r>
              <a:rPr lang="en-GB" sz="4000" dirty="0"/>
              <a:t>– </a:t>
            </a:r>
            <a:r>
              <a:rPr lang="en-GB" sz="4000" dirty="0" smtClean="0"/>
              <a:t>Extend</a:t>
            </a:r>
            <a:endParaRPr lang="en-GB" sz="4000" b="1" dirty="0" smtClean="0"/>
          </a:p>
        </p:txBody>
      </p:sp>
      <p:sp>
        <p:nvSpPr>
          <p:cNvPr id="9" name="Round Same Side Corner Rectangle 8">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196</a:t>
            </a:r>
            <a:endParaRPr lang="en-GB" sz="1400" b="1" dirty="0">
              <a:latin typeface="Calibri" panose="020F0502020204030204" pitchFamily="34" charset="0"/>
            </a:endParaRPr>
          </a:p>
        </p:txBody>
      </p:sp>
      <p:sp>
        <p:nvSpPr>
          <p:cNvPr id="2" name="Rectangle 1"/>
          <p:cNvSpPr/>
          <p:nvPr/>
        </p:nvSpPr>
        <p:spPr>
          <a:xfrm>
            <a:off x="234193" y="1218232"/>
            <a:ext cx="5345919" cy="3000821"/>
          </a:xfrm>
          <a:prstGeom prst="rect">
            <a:avLst/>
          </a:prstGeom>
        </p:spPr>
        <p:txBody>
          <a:bodyPr wrap="square">
            <a:spAutoFit/>
          </a:bodyPr>
          <a:lstStyle/>
          <a:p>
            <a:pPr marL="457200" indent="-457200">
              <a:buClr>
                <a:srgbClr val="C00000"/>
              </a:buClr>
              <a:buFont typeface="+mj-lt"/>
              <a:buAutoNum type="arabicPeriod" startAt="7"/>
              <a:tabLst>
                <a:tab pos="857250" algn="l"/>
              </a:tabLst>
            </a:pPr>
            <a:r>
              <a:rPr lang="en-US" sz="2700" dirty="0" smtClean="0">
                <a:solidFill>
                  <a:srgbClr val="C00000"/>
                </a:solidFill>
                <a:latin typeface="Arial" panose="020B0604020202020204" pitchFamily="34" charset="0"/>
                <a:cs typeface="Arial" panose="020B0604020202020204" pitchFamily="34" charset="0"/>
              </a:rPr>
              <a:t>a.</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Communication Show that the equation </a:t>
            </a:r>
            <a:r>
              <a:rPr lang="en-US" sz="2700" i="1" dirty="0">
                <a:latin typeface="Arial" panose="020B0604020202020204" pitchFamily="34" charset="0"/>
                <a:cs typeface="Arial" panose="020B0604020202020204" pitchFamily="34" charset="0"/>
              </a:rPr>
              <a:t>x</a:t>
            </a:r>
            <a:r>
              <a:rPr lang="en-US" sz="2700" baseline="30000" dirty="0">
                <a:latin typeface="Arial" panose="020B0604020202020204" pitchFamily="34" charset="0"/>
                <a:cs typeface="Arial" panose="020B0604020202020204" pitchFamily="34" charset="0"/>
              </a:rPr>
              <a:t>2</a:t>
            </a:r>
            <a:r>
              <a:rPr lang="en-US" sz="2700" dirty="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- 3</a:t>
            </a:r>
            <a:r>
              <a:rPr lang="en-US" sz="2700" i="1" dirty="0" smtClean="0">
                <a:latin typeface="Arial" panose="020B0604020202020204" pitchFamily="34" charset="0"/>
                <a:cs typeface="Arial" panose="020B0604020202020204" pitchFamily="34" charset="0"/>
              </a:rPr>
              <a:t>x</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- 1 = 2</a:t>
            </a:r>
            <a:r>
              <a:rPr lang="en-US" sz="2700" i="1" dirty="0">
                <a:latin typeface="Arial" panose="020B0604020202020204" pitchFamily="34" charset="0"/>
                <a:cs typeface="Arial" panose="020B0604020202020204" pitchFamily="34" charset="0"/>
              </a:rPr>
              <a:t>x</a:t>
            </a:r>
            <a:r>
              <a:rPr lang="en-US" sz="2700" dirty="0">
                <a:latin typeface="Arial" panose="020B0604020202020204" pitchFamily="34" charset="0"/>
                <a:cs typeface="Arial" panose="020B0604020202020204" pitchFamily="34" charset="0"/>
              </a:rPr>
              <a:t> - 1 can be rewritten </a:t>
            </a:r>
            <a:r>
              <a:rPr lang="en-US" sz="2700" dirty="0" smtClean="0">
                <a:latin typeface="Arial" panose="020B0604020202020204" pitchFamily="34" charset="0"/>
                <a:cs typeface="Arial" panose="020B0604020202020204" pitchFamily="34" charset="0"/>
              </a:rPr>
              <a:t>as x</a:t>
            </a:r>
            <a:r>
              <a:rPr lang="en-US" sz="2700" baseline="30000" dirty="0" smtClean="0">
                <a:latin typeface="Arial" panose="020B0604020202020204" pitchFamily="34" charset="0"/>
                <a:cs typeface="Arial" panose="020B0604020202020204" pitchFamily="34" charset="0"/>
              </a:rPr>
              <a:t>2 </a:t>
            </a:r>
            <a:r>
              <a:rPr lang="en-US" sz="2700" dirty="0" smtClean="0">
                <a:latin typeface="Arial" panose="020B0604020202020204" pitchFamily="34" charset="0"/>
                <a:cs typeface="Arial" panose="020B0604020202020204" pitchFamily="34" charset="0"/>
              </a:rPr>
              <a:t>- 5</a:t>
            </a:r>
            <a:r>
              <a:rPr lang="en-US" sz="2700" i="1" dirty="0" smtClean="0">
                <a:latin typeface="Arial" panose="020B0604020202020204" pitchFamily="34" charset="0"/>
                <a:cs typeface="Arial" panose="020B0604020202020204" pitchFamily="34" charset="0"/>
              </a:rPr>
              <a:t>x</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 0.</a:t>
            </a:r>
          </a:p>
          <a:p>
            <a:pPr marL="857250" lvl="1" indent="-400050">
              <a:buClr>
                <a:srgbClr val="C00000"/>
              </a:buClr>
              <a:buFont typeface="+mj-lt"/>
              <a:buAutoNum type="alphaLcPeriod" startAt="2"/>
            </a:pPr>
            <a:r>
              <a:rPr lang="en-US" sz="2700" dirty="0" smtClean="0">
                <a:latin typeface="Arial" panose="020B0604020202020204" pitchFamily="34" charset="0"/>
                <a:cs typeface="Arial" panose="020B0604020202020204" pitchFamily="34" charset="0"/>
              </a:rPr>
              <a:t>Find </a:t>
            </a:r>
            <a:r>
              <a:rPr lang="en-US" sz="2700" dirty="0">
                <a:latin typeface="Arial" panose="020B0604020202020204" pitchFamily="34" charset="0"/>
                <a:cs typeface="Arial" panose="020B0604020202020204" pitchFamily="34" charset="0"/>
              </a:rPr>
              <a:t>the equation of the straight line shown, </a:t>
            </a:r>
            <a:endParaRPr lang="en-US" sz="27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startAt="2"/>
            </a:pPr>
            <a:r>
              <a:rPr lang="en-US" sz="2700" dirty="0" smtClean="0">
                <a:latin typeface="Arial" panose="020B0604020202020204" pitchFamily="34" charset="0"/>
                <a:cs typeface="Arial" panose="020B0604020202020204" pitchFamily="34" charset="0"/>
              </a:rPr>
              <a:t>Solve </a:t>
            </a:r>
            <a:r>
              <a:rPr lang="en-US" sz="2700" dirty="0">
                <a:latin typeface="Arial" panose="020B0604020202020204" pitchFamily="34" charset="0"/>
                <a:cs typeface="Arial" panose="020B0604020202020204" pitchFamily="34" charset="0"/>
              </a:rPr>
              <a:t>the equation </a:t>
            </a:r>
            <a:r>
              <a:rPr lang="en-US" sz="2700" dirty="0" smtClean="0">
                <a:latin typeface="Arial" panose="020B0604020202020204" pitchFamily="34" charset="0"/>
                <a:cs typeface="Arial" panose="020B0604020202020204" pitchFamily="34" charset="0"/>
              </a:rPr>
              <a:t/>
            </a:r>
            <a:br>
              <a:rPr lang="en-US" sz="2700" dirty="0" smtClean="0">
                <a:latin typeface="Arial" panose="020B0604020202020204" pitchFamily="34" charset="0"/>
                <a:cs typeface="Arial" panose="020B0604020202020204" pitchFamily="34" charset="0"/>
              </a:rPr>
            </a:br>
            <a:r>
              <a:rPr lang="en-US" sz="2700" i="1" dirty="0" smtClean="0">
                <a:latin typeface="Arial" panose="020B0604020202020204" pitchFamily="34" charset="0"/>
                <a:cs typeface="Arial" panose="020B0604020202020204" pitchFamily="34" charset="0"/>
              </a:rPr>
              <a:t>x</a:t>
            </a:r>
            <a:r>
              <a:rPr lang="en-US" sz="2700" baseline="30000" dirty="0" smtClean="0">
                <a:latin typeface="Arial" panose="020B0604020202020204" pitchFamily="34" charset="0"/>
                <a:cs typeface="Arial" panose="020B0604020202020204" pitchFamily="34" charset="0"/>
              </a:rPr>
              <a:t>2</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- 5</a:t>
            </a:r>
            <a:r>
              <a:rPr lang="en-US" sz="2700" i="1" dirty="0">
                <a:latin typeface="Arial" panose="020B0604020202020204" pitchFamily="34" charset="0"/>
                <a:cs typeface="Arial" panose="020B0604020202020204" pitchFamily="34" charset="0"/>
              </a:rPr>
              <a:t>x</a:t>
            </a:r>
            <a:r>
              <a:rPr lang="en-US" sz="2700" dirty="0">
                <a:latin typeface="Arial" panose="020B0604020202020204" pitchFamily="34" charset="0"/>
                <a:cs typeface="Arial" panose="020B0604020202020204" pitchFamily="34" charset="0"/>
              </a:rPr>
              <a:t> =0.</a:t>
            </a:r>
            <a:endParaRPr lang="en-US" sz="2700" dirty="0" smtClean="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99824" y="1268760"/>
            <a:ext cx="548640" cy="548640"/>
          </a:xfrm>
          <a:prstGeom prst="rect">
            <a:avLst/>
          </a:prstGeom>
        </p:spPr>
      </p:pic>
      <p:sp>
        <p:nvSpPr>
          <p:cNvPr id="8" name="Rectangle 7"/>
          <p:cNvSpPr/>
          <p:nvPr/>
        </p:nvSpPr>
        <p:spPr>
          <a:xfrm flipH="1">
            <a:off x="225237" y="4930715"/>
            <a:ext cx="5256584" cy="156966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Q7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You can solve the equation x</a:t>
            </a:r>
            <a:r>
              <a:rPr lang="en-US" sz="2400" baseline="30000" dirty="0">
                <a:solidFill>
                  <a:schemeClr val="tx1"/>
                </a:solidFill>
                <a:latin typeface="Arial" panose="020B0604020202020204" pitchFamily="34" charset="0"/>
                <a:cs typeface="Arial" panose="020B0604020202020204" pitchFamily="34" charset="0"/>
              </a:rPr>
              <a:t>2 </a:t>
            </a:r>
            <a:r>
              <a:rPr lang="en-US" sz="2400" dirty="0">
                <a:solidFill>
                  <a:schemeClr val="tx1"/>
                </a:solidFill>
                <a:latin typeface="Arial" panose="020B0604020202020204" pitchFamily="34" charset="0"/>
                <a:cs typeface="Arial" panose="020B0604020202020204" pitchFamily="34" charset="0"/>
              </a:rPr>
              <a:t>- 5</a:t>
            </a:r>
            <a:r>
              <a:rPr lang="en-US" sz="2400" i="1" dirty="0">
                <a:solidFill>
                  <a:schemeClr val="tx1"/>
                </a:solidFill>
                <a:latin typeface="Arial" panose="020B0604020202020204" pitchFamily="34" charset="0"/>
                <a:cs typeface="Arial" panose="020B0604020202020204" pitchFamily="34" charset="0"/>
              </a:rPr>
              <a:t>x</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 0 by </a:t>
            </a:r>
            <a:r>
              <a:rPr lang="en-US" sz="2400" dirty="0">
                <a:solidFill>
                  <a:schemeClr val="tx1"/>
                </a:solidFill>
                <a:latin typeface="Arial" panose="020B0604020202020204" pitchFamily="34" charset="0"/>
                <a:cs typeface="Arial" panose="020B0604020202020204" pitchFamily="34" charset="0"/>
              </a:rPr>
              <a:t>finding the intersection of the graph of y = </a:t>
            </a:r>
            <a:r>
              <a:rPr lang="en-US" sz="2400" i="1" dirty="0">
                <a:solidFill>
                  <a:schemeClr val="tx1"/>
                </a:solidFill>
                <a:latin typeface="Arial" panose="020B0604020202020204" pitchFamily="34" charset="0"/>
                <a:cs typeface="Arial" panose="020B0604020202020204" pitchFamily="34" charset="0"/>
              </a:rPr>
              <a:t>x</a:t>
            </a:r>
            <a:r>
              <a:rPr lang="en-US" sz="2400" baseline="30000" dirty="0">
                <a:solidFill>
                  <a:schemeClr val="tx1"/>
                </a:solidFill>
                <a:latin typeface="Arial" panose="020B0604020202020204" pitchFamily="34" charset="0"/>
                <a:cs typeface="Arial" panose="020B0604020202020204" pitchFamily="34" charset="0"/>
              </a:rPr>
              <a:t>2</a:t>
            </a:r>
            <a:r>
              <a:rPr lang="en-US" sz="2400" dirty="0">
                <a:solidFill>
                  <a:schemeClr val="tx1"/>
                </a:solidFill>
                <a:latin typeface="Arial" panose="020B0604020202020204" pitchFamily="34" charset="0"/>
                <a:cs typeface="Arial" panose="020B0604020202020204" pitchFamily="34" charset="0"/>
              </a:rPr>
              <a:t> - 3</a:t>
            </a:r>
            <a:r>
              <a:rPr lang="en-US" sz="2400" i="1" dirty="0">
                <a:solidFill>
                  <a:schemeClr val="tx1"/>
                </a:solidFill>
                <a:latin typeface="Arial" panose="020B0604020202020204" pitchFamily="34" charset="0"/>
                <a:cs typeface="Arial" panose="020B0604020202020204" pitchFamily="34" charset="0"/>
              </a:rPr>
              <a:t>x</a:t>
            </a:r>
            <a:r>
              <a:rPr lang="en-US" sz="2400" dirty="0">
                <a:solidFill>
                  <a:schemeClr val="tx1"/>
                </a:solidFill>
                <a:latin typeface="Arial" panose="020B0604020202020204" pitchFamily="34" charset="0"/>
                <a:cs typeface="Arial" panose="020B0604020202020204" pitchFamily="34" charset="0"/>
              </a:rPr>
              <a:t> - 1 </a:t>
            </a:r>
            <a:r>
              <a:rPr lang="en-US" sz="2400" dirty="0" smtClean="0">
                <a:solidFill>
                  <a:schemeClr val="tx1"/>
                </a:solidFill>
                <a:latin typeface="Arial" panose="020B0604020202020204" pitchFamily="34" charset="0"/>
                <a:cs typeface="Arial" panose="020B0604020202020204" pitchFamily="34" charset="0"/>
              </a:rPr>
              <a:t>with </a:t>
            </a:r>
            <a:r>
              <a:rPr lang="en-US" sz="2400" dirty="0">
                <a:solidFill>
                  <a:schemeClr val="tx1"/>
                </a:solidFill>
                <a:latin typeface="Arial" panose="020B0604020202020204" pitchFamily="34" charset="0"/>
                <a:cs typeface="Arial" panose="020B0604020202020204" pitchFamily="34" charset="0"/>
              </a:rPr>
              <a:t>the graph of a different straight line.</a:t>
            </a:r>
          </a:p>
        </p:txBody>
      </p:sp>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48594" y="2035940"/>
            <a:ext cx="3099870" cy="3913340"/>
          </a:xfrm>
          <a:prstGeom prst="rect">
            <a:avLst/>
          </a:prstGeom>
        </p:spPr>
      </p:pic>
    </p:spTree>
    <p:extLst>
      <p:ext uri="{BB962C8B-B14F-4D97-AF65-F5344CB8AC3E}">
        <p14:creationId xmlns:p14="http://schemas.microsoft.com/office/powerpoint/2010/main" val="2912482963"/>
      </p:ext>
    </p:extLst>
  </p:cSld>
  <p:clrMapOvr>
    <a:masterClrMapping/>
  </p:clrMapOvr>
  <p:transition advClick="0"/>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GB" sz="4000" dirty="0" smtClean="0"/>
              <a:t>6 </a:t>
            </a:r>
            <a:r>
              <a:rPr lang="en-GB" sz="4000" dirty="0"/>
              <a:t>– </a:t>
            </a:r>
            <a:r>
              <a:rPr lang="en-GB" sz="4000" dirty="0" smtClean="0"/>
              <a:t>Extend</a:t>
            </a:r>
            <a:endParaRPr lang="en-GB" sz="4000" b="1" dirty="0" smtClean="0"/>
          </a:p>
        </p:txBody>
      </p:sp>
      <p:sp>
        <p:nvSpPr>
          <p:cNvPr id="9" name="Round Same Side Corner Rectangle 8">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196</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234193" y="1218232"/>
                <a:ext cx="5345919" cy="5485861"/>
              </a:xfrm>
              <a:prstGeom prst="rect">
                <a:avLst/>
              </a:prstGeom>
            </p:spPr>
            <p:txBody>
              <a:bodyPr wrap="square">
                <a:spAutoFit/>
              </a:bodyPr>
              <a:lstStyle/>
              <a:p>
                <a:pPr marL="514350" indent="-514350">
                  <a:buClr>
                    <a:srgbClr val="C00000"/>
                  </a:buClr>
                  <a:buFont typeface="+mj-lt"/>
                  <a:buAutoNum type="arabicPeriod" startAt="8"/>
                  <a:tabLst>
                    <a:tab pos="857250" algn="l"/>
                  </a:tabLst>
                </a:pPr>
                <a:r>
                  <a:rPr lang="en-US" sz="2700" dirty="0" smtClean="0">
                    <a:solidFill>
                      <a:srgbClr val="C00000"/>
                    </a:solidFill>
                    <a:latin typeface="Arial" panose="020B0604020202020204" pitchFamily="34" charset="0"/>
                    <a:cs typeface="Arial" panose="020B0604020202020204" pitchFamily="34" charset="0"/>
                  </a:rPr>
                  <a:t>a.</a:t>
                </a:r>
                <a:r>
                  <a:rPr lang="en-US" sz="2700" dirty="0" smtClean="0">
                    <a:latin typeface="Arial" panose="020B0604020202020204" pitchFamily="34" charset="0"/>
                    <a:cs typeface="Arial" panose="020B0604020202020204" pitchFamily="34" charset="0"/>
                  </a:rPr>
                  <a:t> Copy and complete this table of values for the equation </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y </a:t>
                </a:r>
                <a:r>
                  <a:rPr lang="en-US" sz="2700" dirty="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1 -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2</m:t>
                        </m:r>
                      </m:num>
                      <m:den>
                        <m:r>
                          <a:rPr lang="en-US" sz="2800" b="0" i="1" smtClean="0">
                            <a:latin typeface="Cambria Math" panose="02040503050406030204" pitchFamily="18" charset="0"/>
                            <a:cs typeface="Arial" panose="020B0604020202020204" pitchFamily="34" charset="0"/>
                          </a:rPr>
                          <m:t>𝑥</m:t>
                        </m:r>
                      </m:den>
                    </m:f>
                  </m:oMath>
                </a14:m>
                <a:r>
                  <a:rPr lang="en-US" sz="2700" dirty="0" smtClean="0">
                    <a:latin typeface="Arial" panose="020B0604020202020204" pitchFamily="34" charset="0"/>
                    <a:cs typeface="Arial" panose="020B0604020202020204" pitchFamily="34" charset="0"/>
                  </a:rPr>
                  <a:t>, x </a:t>
                </a:r>
                <a:r>
                  <a:rPr lang="en-US" sz="2800" dirty="0" smtClean="0">
                    <a:solidFill>
                      <a:srgbClr val="222222"/>
                    </a:solidFill>
                    <a:latin typeface="arial" panose="020B0604020202020204" pitchFamily="34" charset="0"/>
                  </a:rPr>
                  <a:t>≠</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0</a:t>
                </a:r>
                <a:r>
                  <a:rPr lang="en-US" sz="2700" dirty="0" smtClean="0">
                    <a:latin typeface="Arial" panose="020B0604020202020204" pitchFamily="34" charset="0"/>
                    <a:cs typeface="Arial" panose="020B0604020202020204" pitchFamily="34" charset="0"/>
                  </a:rPr>
                  <a:t>.</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
                </a:r>
                <a:br>
                  <a:rPr lang="en-US" sz="2700" dirty="0" smtClean="0">
                    <a:latin typeface="Arial" panose="020B0604020202020204" pitchFamily="34" charset="0"/>
                    <a:cs typeface="Arial" panose="020B0604020202020204" pitchFamily="34" charset="0"/>
                  </a:rPr>
                </a:br>
                <a:endParaRPr lang="en-US" sz="16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startAt="2"/>
                </a:pPr>
                <a:r>
                  <a:rPr lang="en-US" sz="2700" dirty="0">
                    <a:latin typeface="Arial" panose="020B0604020202020204" pitchFamily="34" charset="0"/>
                    <a:cs typeface="Arial" panose="020B0604020202020204" pitchFamily="34" charset="0"/>
                  </a:rPr>
                  <a:t>Draw the graph </a:t>
                </a:r>
                <a:r>
                  <a:rPr lang="en-US" sz="2700" dirty="0" smtClean="0">
                    <a:latin typeface="Arial" panose="020B0604020202020204" pitchFamily="34" charset="0"/>
                    <a:cs typeface="Arial" panose="020B0604020202020204" pitchFamily="34" charset="0"/>
                  </a:rPr>
                  <a:t>of </a:t>
                </a:r>
                <a:r>
                  <a:rPr lang="en-US" sz="2700" i="1" dirty="0" smtClean="0">
                    <a:latin typeface="Arial" panose="020B0604020202020204" pitchFamily="34" charset="0"/>
                    <a:cs typeface="Arial" panose="020B0604020202020204" pitchFamily="34" charset="0"/>
                  </a:rPr>
                  <a:t>y</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 1 </a:t>
                </a:r>
                <a:r>
                  <a:rPr lang="en-US" sz="2700" dirty="0" smtClean="0">
                    <a:latin typeface="Arial" panose="020B060402020202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2</m:t>
                        </m:r>
                      </m:num>
                      <m:den>
                        <m:r>
                          <a:rPr lang="en-US" sz="2800" b="0" i="1" smtClean="0">
                            <a:latin typeface="Cambria Math" panose="02040503050406030204" pitchFamily="18" charset="0"/>
                            <a:cs typeface="Arial" panose="020B0604020202020204" pitchFamily="34" charset="0"/>
                          </a:rPr>
                          <m:t>𝑥</m:t>
                        </m:r>
                      </m:den>
                    </m:f>
                  </m:oMath>
                </a14:m>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for -3 </a:t>
                </a:r>
                <a:r>
                  <a:rPr lang="en-US" sz="2800" dirty="0">
                    <a:latin typeface="Arial" panose="020B0604020202020204" pitchFamily="34" charset="0"/>
                    <a:cs typeface="Arial" panose="020B0604020202020204" pitchFamily="34" charset="0"/>
                  </a:rPr>
                  <a:t> ≤ </a:t>
                </a:r>
                <a:r>
                  <a:rPr lang="en-US" sz="2700" i="1" dirty="0" smtClean="0">
                    <a:latin typeface="Arial" panose="020B0604020202020204" pitchFamily="34" charset="0"/>
                    <a:cs typeface="Arial" panose="020B0604020202020204" pitchFamily="34" charset="0"/>
                  </a:rPr>
                  <a:t>x </a:t>
                </a:r>
                <a:r>
                  <a:rPr lang="en-US" sz="2800" dirty="0">
                    <a:latin typeface="Arial" panose="020B0604020202020204" pitchFamily="34" charset="0"/>
                    <a:cs typeface="Arial" panose="020B0604020202020204" pitchFamily="34" charset="0"/>
                  </a:rPr>
                  <a:t> ≤ </a:t>
                </a:r>
                <a:r>
                  <a:rPr lang="en-US" sz="2700" dirty="0" smtClean="0">
                    <a:latin typeface="Arial" panose="020B0604020202020204" pitchFamily="34" charset="0"/>
                    <a:cs typeface="Arial" panose="020B0604020202020204" pitchFamily="34" charset="0"/>
                  </a:rPr>
                  <a:t>3</a:t>
                </a:r>
                <a:r>
                  <a:rPr lang="en-US" sz="2700" dirty="0">
                    <a:latin typeface="Arial" panose="020B0604020202020204" pitchFamily="34" charset="0"/>
                    <a:cs typeface="Arial" panose="020B0604020202020204" pitchFamily="34" charset="0"/>
                  </a:rPr>
                  <a:t>. </a:t>
                </a:r>
                <a:endParaRPr lang="en-US" sz="27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startAt="2"/>
                </a:pPr>
                <a:r>
                  <a:rPr lang="en-US" sz="2700" dirty="0" smtClean="0">
                    <a:latin typeface="Arial" panose="020B0604020202020204" pitchFamily="34" charset="0"/>
                    <a:cs typeface="Arial" panose="020B0604020202020204" pitchFamily="34" charset="0"/>
                  </a:rPr>
                  <a:t>Write </a:t>
                </a:r>
                <a:r>
                  <a:rPr lang="en-US" sz="2700" dirty="0">
                    <a:latin typeface="Arial" panose="020B0604020202020204" pitchFamily="34" charset="0"/>
                    <a:cs typeface="Arial" panose="020B0604020202020204" pitchFamily="34" charset="0"/>
                  </a:rPr>
                  <a:t>the equations of the two asymptotes for this graph.</a:t>
                </a:r>
                <a:endParaRPr lang="en-US" sz="2700" dirty="0" smtClean="0">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34193" y="1218232"/>
                <a:ext cx="5345919" cy="5485861"/>
              </a:xfrm>
              <a:prstGeom prst="rect">
                <a:avLst/>
              </a:prstGeom>
              <a:blipFill rotWithShape="0">
                <a:blip r:embed="rId4"/>
                <a:stretch>
                  <a:fillRect l="-1938" t="-1000"/>
                </a:stretch>
              </a:blipFill>
            </p:spPr>
            <p:txBody>
              <a:bodyPr/>
              <a:lstStyle/>
              <a:p>
                <a:r>
                  <a:rPr lang="en-US">
                    <a:noFill/>
                  </a:rPr>
                  <a:t> </a:t>
                </a:r>
              </a:p>
            </p:txBody>
          </p:sp>
        </mc:Fallback>
      </mc:AlternateContent>
      <p:graphicFrame>
        <p:nvGraphicFramePr>
          <p:cNvPr id="10" name="Table 9"/>
          <p:cNvGraphicFramePr>
            <a:graphicFrameLocks noGrp="1"/>
          </p:cNvGraphicFramePr>
          <p:nvPr>
            <p:extLst>
              <p:ext uri="{D42A27DB-BD31-4B8C-83A1-F6EECF244321}">
                <p14:modId xmlns:p14="http://schemas.microsoft.com/office/powerpoint/2010/main" val="2126034662"/>
              </p:ext>
            </p:extLst>
          </p:nvPr>
        </p:nvGraphicFramePr>
        <p:xfrm>
          <a:off x="251520" y="3284984"/>
          <a:ext cx="5128388" cy="790600"/>
        </p:xfrm>
        <a:graphic>
          <a:graphicData uri="http://schemas.openxmlformats.org/drawingml/2006/table">
            <a:tbl>
              <a:tblPr firstRow="1" bandRow="1">
                <a:tableStyleId>{5940675A-B579-460E-94D1-54222C63F5DA}</a:tableStyleId>
              </a:tblPr>
              <a:tblGrid>
                <a:gridCol w="373241"/>
                <a:gridCol w="504320"/>
                <a:gridCol w="398481"/>
                <a:gridCol w="398481"/>
                <a:gridCol w="574438"/>
                <a:gridCol w="574438"/>
                <a:gridCol w="516227"/>
                <a:gridCol w="504320"/>
                <a:gridCol w="390061"/>
                <a:gridCol w="390061"/>
                <a:gridCol w="504320"/>
              </a:tblGrid>
              <a:tr h="421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latin typeface="Arial" panose="020B0604020202020204" pitchFamily="34" charset="0"/>
                          <a:cs typeface="Arial" panose="020B0604020202020204" pitchFamily="34" charset="0"/>
                        </a:rPr>
                        <a:t>x</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600" dirty="0" smtClean="0">
                          <a:latin typeface="Arial" panose="020B0604020202020204" pitchFamily="34" charset="0"/>
                          <a:cs typeface="Arial" panose="020B0604020202020204" pitchFamily="34" charset="0"/>
                        </a:rPr>
                        <a:t>-3</a:t>
                      </a:r>
                      <a:endParaRPr lang="en-US" sz="16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latin typeface="Arial" panose="020B0604020202020204" pitchFamily="34" charset="0"/>
                          <a:cs typeface="Arial" panose="020B0604020202020204" pitchFamily="34" charset="0"/>
                        </a:rPr>
                        <a:t>-2</a:t>
                      </a:r>
                      <a:endParaRPr lang="en-US" sz="16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latin typeface="Arial" panose="020B0604020202020204" pitchFamily="34" charset="0"/>
                          <a:cs typeface="Arial" panose="020B0604020202020204" pitchFamily="34" charset="0"/>
                        </a:rPr>
                        <a:t>-1</a:t>
                      </a:r>
                      <a:endParaRPr lang="en-US" sz="16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latin typeface="Arial" panose="020B0604020202020204" pitchFamily="34" charset="0"/>
                          <a:cs typeface="Arial" panose="020B0604020202020204" pitchFamily="34" charset="0"/>
                        </a:rPr>
                        <a:t>-0.5</a:t>
                      </a:r>
                      <a:endParaRPr lang="en-US" sz="16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latin typeface="Arial" panose="020B0604020202020204" pitchFamily="34" charset="0"/>
                          <a:cs typeface="Arial" panose="020B0604020202020204" pitchFamily="34" charset="0"/>
                        </a:rPr>
                        <a:t>-0.1</a:t>
                      </a:r>
                      <a:endParaRPr lang="en-US" sz="16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latin typeface="Arial" panose="020B0604020202020204" pitchFamily="34" charset="0"/>
                          <a:cs typeface="Arial" panose="020B0604020202020204" pitchFamily="34" charset="0"/>
                        </a:rPr>
                        <a:t>0.1</a:t>
                      </a:r>
                      <a:endParaRPr lang="en-US" sz="16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latin typeface="Arial" panose="020B0604020202020204" pitchFamily="34" charset="0"/>
                          <a:cs typeface="Arial" panose="020B0604020202020204" pitchFamily="34" charset="0"/>
                        </a:rPr>
                        <a:t>0.5</a:t>
                      </a:r>
                      <a:endParaRPr lang="en-US" sz="16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latin typeface="Arial" panose="020B0604020202020204" pitchFamily="34" charset="0"/>
                          <a:cs typeface="Arial" panose="020B0604020202020204" pitchFamily="34" charset="0"/>
                        </a:rPr>
                        <a:t>1</a:t>
                      </a:r>
                      <a:endParaRPr lang="en-US" sz="16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latin typeface="Arial" panose="020B0604020202020204" pitchFamily="34" charset="0"/>
                          <a:cs typeface="Arial" panose="020B0604020202020204" pitchFamily="34" charset="0"/>
                        </a:rPr>
                        <a:t>2</a:t>
                      </a:r>
                      <a:endParaRPr lang="en-US" sz="16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latin typeface="Arial" panose="020B0604020202020204" pitchFamily="34" charset="0"/>
                          <a:cs typeface="Arial" panose="020B0604020202020204" pitchFamily="34" charset="0"/>
                        </a:rPr>
                        <a:t>3</a:t>
                      </a:r>
                      <a:endParaRPr lang="en-US" sz="16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8816">
                <a:tc>
                  <a:txBody>
                    <a:bodyPr/>
                    <a:lstStyle/>
                    <a:p>
                      <a:r>
                        <a:rPr lang="en-US" sz="1600" b="1" dirty="0" smtClean="0">
                          <a:latin typeface="Arial" panose="020B0604020202020204" pitchFamily="34" charset="0"/>
                          <a:cs typeface="Arial" panose="020B0604020202020204" pitchFamily="34" charset="0"/>
                        </a:rPr>
                        <a:t>y</a:t>
                      </a:r>
                      <a:endParaRPr lang="en-US" sz="16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600" dirty="0" smtClean="0">
                          <a:latin typeface="Arial" panose="020B0604020202020204" pitchFamily="34" charset="0"/>
                          <a:cs typeface="Arial" panose="020B0604020202020204" pitchFamily="34" charset="0"/>
                        </a:rPr>
                        <a:t>1.7</a:t>
                      </a:r>
                      <a:endParaRPr lang="en-US" sz="16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latin typeface="Arial" panose="020B0604020202020204" pitchFamily="34" charset="0"/>
                          <a:cs typeface="Arial" panose="020B0604020202020204" pitchFamily="34" charset="0"/>
                        </a:rPr>
                        <a:t>3</a:t>
                      </a:r>
                      <a:endParaRPr lang="en-US" sz="16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latin typeface="Arial" panose="020B0604020202020204" pitchFamily="34" charset="0"/>
                          <a:cs typeface="Arial" panose="020B0604020202020204" pitchFamily="34" charset="0"/>
                        </a:rPr>
                        <a:t>5</a:t>
                      </a:r>
                      <a:endParaRPr lang="en-US" sz="16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latin typeface="Arial" panose="020B0604020202020204" pitchFamily="34" charset="0"/>
                          <a:cs typeface="Arial" panose="020B0604020202020204" pitchFamily="34" charset="0"/>
                        </a:rPr>
                        <a:t>-19</a:t>
                      </a:r>
                      <a:endParaRPr lang="en-US" sz="16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latin typeface="Arial" panose="020B0604020202020204" pitchFamily="34" charset="0"/>
                          <a:cs typeface="Arial" panose="020B0604020202020204" pitchFamily="34" charset="0"/>
                        </a:rPr>
                        <a:t>0.3</a:t>
                      </a:r>
                      <a:endParaRPr lang="en-US" sz="16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1268760"/>
            <a:ext cx="548640" cy="537090"/>
          </a:xfrm>
          <a:prstGeom prst="rect">
            <a:avLst/>
          </a:prstGeom>
        </p:spPr>
      </p:pic>
    </p:spTree>
    <p:extLst>
      <p:ext uri="{BB962C8B-B14F-4D97-AF65-F5344CB8AC3E}">
        <p14:creationId xmlns:p14="http://schemas.microsoft.com/office/powerpoint/2010/main" val="362561409"/>
      </p:ext>
    </p:extLst>
  </p:cSld>
  <p:clrMapOvr>
    <a:masterClrMapping/>
  </p:clrMapOvr>
  <p:transition advClick="0"/>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GB" sz="4000" dirty="0" smtClean="0"/>
              <a:t>6 </a:t>
            </a:r>
            <a:r>
              <a:rPr lang="en-GB" sz="4000" dirty="0"/>
              <a:t>– </a:t>
            </a:r>
            <a:r>
              <a:rPr lang="en-GB" sz="4000" dirty="0" smtClean="0"/>
              <a:t>Extend</a:t>
            </a:r>
            <a:endParaRPr lang="en-GB" sz="4000" b="1" dirty="0" smtClean="0"/>
          </a:p>
        </p:txBody>
      </p:sp>
      <p:sp>
        <p:nvSpPr>
          <p:cNvPr id="9" name="Round Same Side Corner Rectangle 8">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196</a:t>
            </a:r>
            <a:endParaRPr lang="en-GB" sz="1400" b="1" dirty="0">
              <a:latin typeface="Calibri" panose="020F0502020204030204" pitchFamily="34" charset="0"/>
            </a:endParaRPr>
          </a:p>
        </p:txBody>
      </p:sp>
      <p:sp>
        <p:nvSpPr>
          <p:cNvPr id="2" name="Rectangle 1"/>
          <p:cNvSpPr/>
          <p:nvPr/>
        </p:nvSpPr>
        <p:spPr>
          <a:xfrm>
            <a:off x="234193" y="1218232"/>
            <a:ext cx="5345919" cy="5047536"/>
          </a:xfrm>
          <a:prstGeom prst="rect">
            <a:avLst/>
          </a:prstGeom>
        </p:spPr>
        <p:txBody>
          <a:bodyPr wrap="square">
            <a:spAutoFit/>
          </a:bodyPr>
          <a:lstStyle/>
          <a:p>
            <a:pPr marL="457200" indent="-457200">
              <a:buClr>
                <a:srgbClr val="C00000"/>
              </a:buClr>
              <a:buFont typeface="+mj-lt"/>
              <a:buAutoNum type="arabicPeriod" startAt="9"/>
              <a:tabLst>
                <a:tab pos="857250" algn="l"/>
              </a:tabLst>
            </a:pPr>
            <a:r>
              <a:rPr lang="en-US" sz="2300" b="1" dirty="0">
                <a:solidFill>
                  <a:srgbClr val="C00000"/>
                </a:solidFill>
                <a:latin typeface="Arial" panose="020B0604020202020204" pitchFamily="34" charset="0"/>
                <a:cs typeface="Arial" panose="020B0604020202020204" pitchFamily="34" charset="0"/>
              </a:rPr>
              <a:t>Modelling</a:t>
            </a:r>
            <a:r>
              <a:rPr lang="en-US" sz="2300" dirty="0">
                <a:solidFill>
                  <a:srgbClr val="C00000"/>
                </a:solidFill>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A mobility scooter accelerates from rest at a constant rate of 1.2 </a:t>
            </a:r>
            <a:r>
              <a:rPr lang="en-US" sz="2300" dirty="0" smtClean="0">
                <a:latin typeface="Arial" panose="020B0604020202020204" pitchFamily="34" charset="0"/>
                <a:cs typeface="Arial" panose="020B0604020202020204" pitchFamily="34" charset="0"/>
              </a:rPr>
              <a:t>m/s</a:t>
            </a:r>
            <a:r>
              <a:rPr lang="en-US" sz="2300" baseline="30000" dirty="0" smtClean="0">
                <a:latin typeface="Arial" panose="020B0604020202020204" pitchFamily="34" charset="0"/>
                <a:cs typeface="Arial" panose="020B0604020202020204" pitchFamily="34" charset="0"/>
              </a:rPr>
              <a:t>2</a:t>
            </a:r>
            <a:r>
              <a:rPr lang="en-US" sz="2300" dirty="0" smtClean="0">
                <a:latin typeface="Arial" panose="020B0604020202020204" pitchFamily="34" charset="0"/>
                <a:cs typeface="Arial" panose="020B0604020202020204" pitchFamily="34" charset="0"/>
              </a:rPr>
              <a:t>.</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The </a:t>
            </a:r>
            <a:r>
              <a:rPr lang="en-US" sz="2300" dirty="0">
                <a:latin typeface="Arial" panose="020B0604020202020204" pitchFamily="34" charset="0"/>
                <a:cs typeface="Arial" panose="020B0604020202020204" pitchFamily="34" charset="0"/>
              </a:rPr>
              <a:t>distance, </a:t>
            </a:r>
            <a:r>
              <a:rPr lang="en-US" sz="2300" i="1" dirty="0">
                <a:latin typeface="Arial" panose="020B0604020202020204" pitchFamily="34" charset="0"/>
                <a:cs typeface="Arial" panose="020B0604020202020204" pitchFamily="34" charset="0"/>
              </a:rPr>
              <a:t>s</a:t>
            </a:r>
            <a:r>
              <a:rPr lang="en-US" sz="2300" dirty="0">
                <a:latin typeface="Arial" panose="020B0604020202020204" pitchFamily="34" charset="0"/>
                <a:cs typeface="Arial" panose="020B0604020202020204" pitchFamily="34" charset="0"/>
              </a:rPr>
              <a:t>, covered by the scooter is given by the formula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i="1" dirty="0" smtClean="0">
                <a:latin typeface="Arial" panose="020B0604020202020204" pitchFamily="34" charset="0"/>
                <a:cs typeface="Arial" panose="020B0604020202020204" pitchFamily="34" charset="0"/>
              </a:rPr>
              <a:t>s</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½</a:t>
            </a:r>
            <a:r>
              <a:rPr lang="en-US" sz="2300" i="1" dirty="0" smtClean="0">
                <a:latin typeface="Arial" panose="020B0604020202020204" pitchFamily="34" charset="0"/>
                <a:cs typeface="Arial" panose="020B0604020202020204" pitchFamily="34" charset="0"/>
              </a:rPr>
              <a:t>at</a:t>
            </a:r>
            <a:r>
              <a:rPr lang="en-US" sz="2300" baseline="30000" dirty="0" smtClean="0">
                <a:latin typeface="Arial" panose="020B0604020202020204" pitchFamily="34" charset="0"/>
                <a:cs typeface="Arial" panose="020B0604020202020204" pitchFamily="34" charset="0"/>
              </a:rPr>
              <a:t>2</a:t>
            </a:r>
            <a:r>
              <a:rPr lang="en-US" sz="2300" dirty="0">
                <a:latin typeface="Arial" panose="020B0604020202020204" pitchFamily="34" charset="0"/>
                <a:cs typeface="Arial" panose="020B0604020202020204" pitchFamily="34" charset="0"/>
              </a:rPr>
              <a:t>, where </a:t>
            </a:r>
            <a:r>
              <a:rPr lang="en-US" sz="2300" i="1" dirty="0">
                <a:latin typeface="Arial" panose="020B0604020202020204" pitchFamily="34" charset="0"/>
                <a:cs typeface="Arial" panose="020B0604020202020204" pitchFamily="34" charset="0"/>
              </a:rPr>
              <a:t>a</a:t>
            </a:r>
            <a:r>
              <a:rPr lang="en-US" sz="2300" dirty="0">
                <a:latin typeface="Arial" panose="020B0604020202020204" pitchFamily="34" charset="0"/>
                <a:cs typeface="Arial" panose="020B0604020202020204" pitchFamily="34" charset="0"/>
              </a:rPr>
              <a:t> is the acceleration in m/s</a:t>
            </a:r>
            <a:r>
              <a:rPr lang="en-US" sz="2300" baseline="30000" dirty="0">
                <a:latin typeface="Arial" panose="020B0604020202020204" pitchFamily="34" charset="0"/>
                <a:cs typeface="Arial" panose="020B0604020202020204" pitchFamily="34" charset="0"/>
              </a:rPr>
              <a:t>2</a:t>
            </a:r>
            <a:r>
              <a:rPr lang="en-US" sz="2300" dirty="0">
                <a:latin typeface="Arial" panose="020B0604020202020204" pitchFamily="34" charset="0"/>
                <a:cs typeface="Arial" panose="020B0604020202020204" pitchFamily="34" charset="0"/>
              </a:rPr>
              <a:t> and </a:t>
            </a:r>
            <a:r>
              <a:rPr lang="en-US" sz="2300" i="1" dirty="0">
                <a:latin typeface="Arial" panose="020B0604020202020204" pitchFamily="34" charset="0"/>
                <a:cs typeface="Arial" panose="020B0604020202020204" pitchFamily="34" charset="0"/>
              </a:rPr>
              <a:t>t</a:t>
            </a:r>
            <a:r>
              <a:rPr lang="en-US" sz="2300" dirty="0">
                <a:latin typeface="Arial" panose="020B0604020202020204" pitchFamily="34" charset="0"/>
                <a:cs typeface="Arial" panose="020B0604020202020204" pitchFamily="34" charset="0"/>
              </a:rPr>
              <a:t> is the time in seconds</a:t>
            </a:r>
            <a:r>
              <a:rPr lang="en-US" sz="2300" dirty="0" smtClean="0">
                <a:latin typeface="Arial" panose="020B0604020202020204" pitchFamily="34" charset="0"/>
                <a:cs typeface="Arial" panose="020B0604020202020204" pitchFamily="34" charset="0"/>
              </a:rPr>
              <a:t>.</a:t>
            </a:r>
          </a:p>
          <a:p>
            <a:pPr marL="857250" lvl="1" indent="-400050">
              <a:buClr>
                <a:srgbClr val="C00000"/>
              </a:buClr>
              <a:buFont typeface="+mj-lt"/>
              <a:buAutoNum type="alphaLcPeriod"/>
            </a:pPr>
            <a:r>
              <a:rPr lang="en-US" sz="2300" dirty="0" smtClean="0">
                <a:latin typeface="Arial" panose="020B0604020202020204" pitchFamily="34" charset="0"/>
                <a:cs typeface="Arial" panose="020B0604020202020204" pitchFamily="34" charset="0"/>
              </a:rPr>
              <a:t>Draw a graph of the distance covered by the scooter for values of </a:t>
            </a:r>
            <a:r>
              <a:rPr lang="en-US" sz="2300" i="1" dirty="0" smtClean="0">
                <a:latin typeface="Arial" panose="020B0604020202020204" pitchFamily="34" charset="0"/>
                <a:cs typeface="Arial" panose="020B0604020202020204" pitchFamily="34" charset="0"/>
              </a:rPr>
              <a:t>t</a:t>
            </a:r>
            <a:r>
              <a:rPr lang="en-US" sz="2300" dirty="0" smtClean="0">
                <a:latin typeface="Arial" panose="020B0604020202020204" pitchFamily="34" charset="0"/>
                <a:cs typeface="Arial" panose="020B0604020202020204" pitchFamily="34" charset="0"/>
              </a:rPr>
              <a:t> from 0 to 10 seconds.</a:t>
            </a:r>
          </a:p>
          <a:p>
            <a:pPr marL="857250" lvl="1" indent="-400050">
              <a:buClr>
                <a:srgbClr val="C00000"/>
              </a:buClr>
              <a:buFont typeface="+mj-lt"/>
              <a:buAutoNum type="alphaLcPeriod"/>
            </a:pPr>
            <a:r>
              <a:rPr lang="en-US" sz="2300" dirty="0" smtClean="0">
                <a:latin typeface="Arial" panose="020B0604020202020204" pitchFamily="34" charset="0"/>
                <a:cs typeface="Arial" panose="020B0604020202020204" pitchFamily="34" charset="0"/>
              </a:rPr>
              <a:t>What is the distance covered after 4.5 seconds?</a:t>
            </a:r>
          </a:p>
          <a:p>
            <a:pPr marL="857250" lvl="1" indent="-400050">
              <a:buClr>
                <a:srgbClr val="C00000"/>
              </a:buClr>
              <a:buFont typeface="+mj-lt"/>
              <a:buAutoNum type="alphaLcPeriod"/>
            </a:pPr>
            <a:r>
              <a:rPr lang="en-US" sz="2300" dirty="0" smtClean="0">
                <a:latin typeface="Arial" panose="020B0604020202020204" pitchFamily="34" charset="0"/>
                <a:cs typeface="Arial" panose="020B0604020202020204" pitchFamily="34" charset="0"/>
              </a:rPr>
              <a:t>How many seconds does the scooter take to cover 40m?</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3495269361"/>
      </p:ext>
    </p:extLst>
  </p:cSld>
  <p:clrMapOvr>
    <a:masterClrMapping/>
  </p:clrMapOvr>
  <p:transition advClick="0"/>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GB" sz="4000" dirty="0" smtClean="0"/>
              <a:t>6 </a:t>
            </a:r>
            <a:r>
              <a:rPr lang="en-GB" sz="4000" dirty="0"/>
              <a:t>– </a:t>
            </a:r>
            <a:r>
              <a:rPr lang="en-GB" sz="4000" dirty="0" smtClean="0"/>
              <a:t>Extend</a:t>
            </a:r>
            <a:endParaRPr lang="en-GB" sz="4000" b="1" dirty="0" smtClean="0"/>
          </a:p>
        </p:txBody>
      </p:sp>
      <p:sp>
        <p:nvSpPr>
          <p:cNvPr id="9" name="Round Same Side Corner Rectangle 8">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197</a:t>
            </a:r>
            <a:endParaRPr lang="en-GB" sz="1400" b="1" dirty="0">
              <a:latin typeface="Calibri" panose="020F0502020204030204" pitchFamily="34" charset="0"/>
            </a:endParaRPr>
          </a:p>
        </p:txBody>
      </p:sp>
      <p:sp>
        <p:nvSpPr>
          <p:cNvPr id="2" name="Rectangle 1"/>
          <p:cNvSpPr/>
          <p:nvPr/>
        </p:nvSpPr>
        <p:spPr>
          <a:xfrm>
            <a:off x="234193" y="1218232"/>
            <a:ext cx="5273911" cy="5293757"/>
          </a:xfrm>
          <a:prstGeom prst="rect">
            <a:avLst/>
          </a:prstGeom>
        </p:spPr>
        <p:txBody>
          <a:bodyPr wrap="square">
            <a:spAutoFit/>
          </a:bodyPr>
          <a:lstStyle/>
          <a:p>
            <a:pPr marL="571500" indent="-571500">
              <a:buClr>
                <a:srgbClr val="C00000"/>
              </a:buClr>
              <a:buFont typeface="+mj-lt"/>
              <a:buAutoNum type="arabicPeriod" startAt="10"/>
              <a:tabLst>
                <a:tab pos="857250" algn="l"/>
              </a:tabLst>
            </a:pPr>
            <a:r>
              <a:rPr lang="en-US" sz="2600" dirty="0">
                <a:latin typeface="Arial" panose="020B0604020202020204" pitchFamily="34" charset="0"/>
                <a:cs typeface="Arial" panose="020B0604020202020204" pitchFamily="34" charset="0"/>
              </a:rPr>
              <a:t>Write the equation of a line</a:t>
            </a:r>
          </a:p>
          <a:p>
            <a:pPr marL="914400" lvl="1" indent="-400050">
              <a:buClr>
                <a:srgbClr val="C00000"/>
              </a:buClr>
              <a:buFont typeface="+mj-lt"/>
              <a:buAutoNum type="alphaLcPeriod"/>
            </a:pPr>
            <a:r>
              <a:rPr lang="en-US" sz="2600" dirty="0" smtClean="0">
                <a:latin typeface="Arial" panose="020B0604020202020204" pitchFamily="34" charset="0"/>
                <a:cs typeface="Arial" panose="020B0604020202020204" pitchFamily="34" charset="0"/>
              </a:rPr>
              <a:t>parallel </a:t>
            </a:r>
            <a:r>
              <a:rPr lang="en-US" sz="2600" dirty="0">
                <a:latin typeface="Arial" panose="020B0604020202020204" pitchFamily="34" charset="0"/>
                <a:cs typeface="Arial" panose="020B0604020202020204" pitchFamily="34" charset="0"/>
              </a:rPr>
              <a:t>to the line 3</a:t>
            </a:r>
            <a:r>
              <a:rPr lang="en-US" sz="2600" i="1" dirty="0">
                <a:latin typeface="Arial" panose="020B0604020202020204" pitchFamily="34" charset="0"/>
                <a:cs typeface="Arial" panose="020B0604020202020204" pitchFamily="34" charset="0"/>
              </a:rPr>
              <a:t>x</a:t>
            </a:r>
            <a:r>
              <a:rPr lang="en-US" sz="2600" dirty="0">
                <a:latin typeface="Arial" panose="020B0604020202020204" pitchFamily="34" charset="0"/>
                <a:cs typeface="Arial" panose="020B0604020202020204" pitchFamily="34" charset="0"/>
              </a:rPr>
              <a:t> + </a:t>
            </a:r>
            <a:r>
              <a:rPr lang="en-US" sz="2600" dirty="0" smtClean="0">
                <a:latin typeface="Arial" panose="020B0604020202020204" pitchFamily="34" charset="0"/>
                <a:cs typeface="Arial" panose="020B0604020202020204" pitchFamily="34" charset="0"/>
              </a:rPr>
              <a:t>5</a:t>
            </a:r>
            <a:r>
              <a:rPr lang="en-US" sz="2600" i="1" dirty="0" smtClean="0">
                <a:latin typeface="Arial" panose="020B0604020202020204" pitchFamily="34" charset="0"/>
                <a:cs typeface="Arial" panose="020B0604020202020204" pitchFamily="34" charset="0"/>
              </a:rPr>
              <a:t>y</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-10</a:t>
            </a:r>
          </a:p>
          <a:p>
            <a:pPr marL="914400" lvl="1" indent="-400050">
              <a:buClr>
                <a:srgbClr val="C00000"/>
              </a:buClr>
              <a:buFont typeface="+mj-lt"/>
              <a:buAutoNum type="alphaLcPeriod"/>
            </a:pPr>
            <a:r>
              <a:rPr lang="en-US" sz="2600" dirty="0" smtClean="0">
                <a:latin typeface="Arial" panose="020B0604020202020204" pitchFamily="34" charset="0"/>
                <a:cs typeface="Arial" panose="020B0604020202020204" pitchFamily="34" charset="0"/>
              </a:rPr>
              <a:t>parallel </a:t>
            </a:r>
            <a:r>
              <a:rPr lang="en-US" sz="2600" dirty="0">
                <a:latin typeface="Arial" panose="020B0604020202020204" pitchFamily="34" charset="0"/>
                <a:cs typeface="Arial" panose="020B0604020202020204" pitchFamily="34" charset="0"/>
              </a:rPr>
              <a:t>to the line </a:t>
            </a:r>
            <a:r>
              <a:rPr lang="en-US" sz="2600" dirty="0" smtClean="0">
                <a:latin typeface="Arial" panose="020B0604020202020204" pitchFamily="34" charset="0"/>
                <a:cs typeface="Arial" panose="020B0604020202020204" pitchFamily="34" charset="0"/>
              </a:rPr>
              <a:t>2</a:t>
            </a:r>
            <a:r>
              <a:rPr lang="en-US" sz="2600" i="1" dirty="0" smtClean="0">
                <a:latin typeface="Arial" panose="020B0604020202020204" pitchFamily="34" charset="0"/>
                <a:cs typeface="Arial" panose="020B0604020202020204" pitchFamily="34" charset="0"/>
              </a:rPr>
              <a:t>y</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4</a:t>
            </a:r>
            <a:r>
              <a:rPr lang="en-US" sz="2600" i="1" dirty="0" smtClean="0">
                <a:latin typeface="Arial" panose="020B0604020202020204" pitchFamily="34" charset="0"/>
                <a:cs typeface="Arial" panose="020B0604020202020204" pitchFamily="34" charset="0"/>
              </a:rPr>
              <a:t>x</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5, and which goes through the point (3,7) </a:t>
            </a:r>
            <a:endParaRPr lang="en-US" sz="2600" dirty="0" smtClean="0">
              <a:latin typeface="Arial" panose="020B0604020202020204" pitchFamily="34" charset="0"/>
              <a:cs typeface="Arial" panose="020B0604020202020204" pitchFamily="34" charset="0"/>
            </a:endParaRPr>
          </a:p>
          <a:p>
            <a:pPr marL="914400" lvl="1" indent="-400050">
              <a:buClr>
                <a:srgbClr val="C00000"/>
              </a:buClr>
              <a:buFont typeface="+mj-lt"/>
              <a:buAutoNum type="alphaLcPeriod"/>
            </a:pPr>
            <a:r>
              <a:rPr lang="en-US" sz="2600" dirty="0" smtClean="0">
                <a:latin typeface="Arial" panose="020B0604020202020204" pitchFamily="34" charset="0"/>
                <a:cs typeface="Arial" panose="020B0604020202020204" pitchFamily="34" charset="0"/>
              </a:rPr>
              <a:t>perpendicular </a:t>
            </a:r>
            <a:r>
              <a:rPr lang="en-US" sz="2600" dirty="0">
                <a:latin typeface="Arial" panose="020B0604020202020204" pitchFamily="34" charset="0"/>
                <a:cs typeface="Arial" panose="020B0604020202020204" pitchFamily="34" charset="0"/>
              </a:rPr>
              <a:t>to the line </a:t>
            </a:r>
            <a:r>
              <a:rPr lang="en-US" sz="2600" dirty="0" smtClean="0">
                <a:latin typeface="Arial" panose="020B0604020202020204" pitchFamily="34" charset="0"/>
                <a:cs typeface="Arial" panose="020B0604020202020204" pitchFamily="34" charset="0"/>
              </a:rPr>
              <a:t>8</a:t>
            </a:r>
            <a:r>
              <a:rPr lang="en-US" sz="2600" i="1" dirty="0" smtClean="0">
                <a:latin typeface="Arial" panose="020B0604020202020204" pitchFamily="34" charset="0"/>
                <a:cs typeface="Arial" panose="020B0604020202020204" pitchFamily="34" charset="0"/>
              </a:rPr>
              <a:t>x</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+ 6</a:t>
            </a:r>
            <a:r>
              <a:rPr lang="en-US" sz="2600" i="1" dirty="0">
                <a:latin typeface="Arial" panose="020B0604020202020204" pitchFamily="34" charset="0"/>
                <a:cs typeface="Arial" panose="020B0604020202020204" pitchFamily="34" charset="0"/>
              </a:rPr>
              <a:t>y</a:t>
            </a:r>
            <a:r>
              <a:rPr lang="en-US" sz="2600" dirty="0">
                <a:latin typeface="Arial" panose="020B0604020202020204" pitchFamily="34" charset="0"/>
                <a:cs typeface="Arial" panose="020B0604020202020204" pitchFamily="34" charset="0"/>
              </a:rPr>
              <a:t> = -1, and which goes through the point (-2,1</a:t>
            </a:r>
            <a:r>
              <a:rPr lang="en-US" sz="2600" dirty="0" smtClean="0">
                <a:latin typeface="Arial" panose="020B0604020202020204" pitchFamily="34" charset="0"/>
                <a:cs typeface="Arial" panose="020B0604020202020204" pitchFamily="34" charset="0"/>
              </a:rPr>
              <a:t>).</a:t>
            </a:r>
          </a:p>
          <a:p>
            <a:pPr marL="514350" indent="-514350">
              <a:buClr>
                <a:srgbClr val="C00000"/>
              </a:buClr>
              <a:buFont typeface="+mj-lt"/>
              <a:buAutoNum type="arabicPeriod" startAt="12"/>
            </a:pPr>
            <a:r>
              <a:rPr lang="en-US" sz="2600" b="1" dirty="0">
                <a:solidFill>
                  <a:srgbClr val="C00000"/>
                </a:solidFill>
                <a:latin typeface="Arial" panose="020B0604020202020204" pitchFamily="34" charset="0"/>
                <a:cs typeface="Arial" panose="020B0604020202020204" pitchFamily="34" charset="0"/>
              </a:rPr>
              <a:t>Communication</a:t>
            </a:r>
            <a:r>
              <a:rPr lang="en-US" sz="2600" dirty="0">
                <a:solidFill>
                  <a:srgbClr val="C00000"/>
                </a:solidFill>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The point D (4, </a:t>
            </a:r>
            <a:r>
              <a:rPr lang="en-US" sz="2600" i="1" dirty="0">
                <a:latin typeface="Arial" panose="020B0604020202020204" pitchFamily="34" charset="0"/>
                <a:cs typeface="Arial" panose="020B0604020202020204" pitchFamily="34" charset="0"/>
              </a:rPr>
              <a:t>k</a:t>
            </a:r>
            <a:r>
              <a:rPr lang="en-US" sz="2600" dirty="0">
                <a:latin typeface="Arial" panose="020B0604020202020204" pitchFamily="34" charset="0"/>
                <a:cs typeface="Arial" panose="020B0604020202020204" pitchFamily="34" charset="0"/>
              </a:rPr>
              <a:t>) lies on the line </a:t>
            </a:r>
            <a:r>
              <a:rPr lang="en-US" sz="2600" i="1" dirty="0">
                <a:latin typeface="Arial" panose="020B0604020202020204" pitchFamily="34" charset="0"/>
                <a:cs typeface="Arial" panose="020B0604020202020204" pitchFamily="34" charset="0"/>
              </a:rPr>
              <a:t>y</a:t>
            </a:r>
            <a:r>
              <a:rPr lang="en-US" sz="2600" dirty="0">
                <a:latin typeface="Arial" panose="020B0604020202020204" pitchFamily="34" charset="0"/>
                <a:cs typeface="Arial" panose="020B0604020202020204" pitchFamily="34" charset="0"/>
              </a:rPr>
              <a:t> = </a:t>
            </a:r>
            <a:r>
              <a:rPr lang="en-US" sz="2600" dirty="0" smtClean="0">
                <a:latin typeface="Arial" panose="020B0604020202020204" pitchFamily="34" charset="0"/>
                <a:cs typeface="Arial" panose="020B0604020202020204" pitchFamily="34" charset="0"/>
              </a:rPr>
              <a:t>3</a:t>
            </a:r>
            <a:r>
              <a:rPr lang="en-US" sz="2600" i="1" dirty="0" smtClean="0">
                <a:latin typeface="Arial" panose="020B0604020202020204" pitchFamily="34" charset="0"/>
                <a:cs typeface="Arial" panose="020B0604020202020204" pitchFamily="34" charset="0"/>
              </a:rPr>
              <a:t>x</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- 5. Show that the point D also lies on the line </a:t>
            </a:r>
            <a:r>
              <a:rPr lang="en-US" sz="2600" i="1" dirty="0">
                <a:latin typeface="Arial" panose="020B0604020202020204" pitchFamily="34" charset="0"/>
                <a:cs typeface="Arial" panose="020B0604020202020204" pitchFamily="34" charset="0"/>
              </a:rPr>
              <a:t>y</a:t>
            </a:r>
            <a:r>
              <a:rPr lang="en-US" sz="2600" dirty="0">
                <a:latin typeface="Arial" panose="020B0604020202020204" pitchFamily="34" charset="0"/>
                <a:cs typeface="Arial" panose="020B0604020202020204" pitchFamily="34" charset="0"/>
              </a:rPr>
              <a:t> = </a:t>
            </a:r>
            <a:r>
              <a:rPr lang="en-US" sz="2600" dirty="0" smtClean="0">
                <a:latin typeface="Arial" panose="020B0604020202020204" pitchFamily="34" charset="0"/>
                <a:cs typeface="Arial" panose="020B0604020202020204" pitchFamily="34" charset="0"/>
              </a:rPr>
              <a:t>2</a:t>
            </a:r>
            <a:r>
              <a:rPr lang="en-US" sz="2600" i="1" dirty="0" smtClean="0">
                <a:latin typeface="Arial" panose="020B0604020202020204" pitchFamily="34" charset="0"/>
                <a:cs typeface="Arial" panose="020B0604020202020204" pitchFamily="34" charset="0"/>
              </a:rPr>
              <a:t>x</a:t>
            </a:r>
            <a:r>
              <a:rPr lang="en-US" sz="2600" dirty="0" smtClean="0">
                <a:latin typeface="Arial" panose="020B0604020202020204" pitchFamily="34" charset="0"/>
                <a:cs typeface="Arial" panose="020B0604020202020204" pitchFamily="34" charset="0"/>
              </a:rPr>
              <a:t> - 1.</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4941168"/>
            <a:ext cx="548640" cy="54864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1235726"/>
            <a:ext cx="548640" cy="537090"/>
          </a:xfrm>
          <a:prstGeom prst="rect">
            <a:avLst/>
          </a:prstGeom>
        </p:spPr>
      </p:pic>
    </p:spTree>
    <p:extLst>
      <p:ext uri="{BB962C8B-B14F-4D97-AF65-F5344CB8AC3E}">
        <p14:creationId xmlns:p14="http://schemas.microsoft.com/office/powerpoint/2010/main" val="2473401487"/>
      </p:ext>
    </p:extLst>
  </p:cSld>
  <p:clrMapOvr>
    <a:masterClrMapping/>
  </p:clrMapOvr>
  <p:transition advClick="0"/>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GB" sz="4000" dirty="0" smtClean="0"/>
              <a:t>6 </a:t>
            </a:r>
            <a:r>
              <a:rPr lang="en-GB" sz="4000" dirty="0"/>
              <a:t>– </a:t>
            </a:r>
            <a:r>
              <a:rPr lang="en-GB" sz="4000" dirty="0" smtClean="0"/>
              <a:t>Extend</a:t>
            </a:r>
            <a:endParaRPr lang="en-GB" sz="4000" b="1" dirty="0" smtClean="0"/>
          </a:p>
        </p:txBody>
      </p:sp>
      <p:sp>
        <p:nvSpPr>
          <p:cNvPr id="9" name="Round Same Side Corner Rectangle 8">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197</a:t>
            </a:r>
            <a:endParaRPr lang="en-GB" sz="1400" b="1" dirty="0">
              <a:latin typeface="Calibri" panose="020F0502020204030204" pitchFamily="34" charset="0"/>
            </a:endParaRPr>
          </a:p>
        </p:txBody>
      </p:sp>
      <p:sp>
        <p:nvSpPr>
          <p:cNvPr id="2" name="Rectangle 1"/>
          <p:cNvSpPr/>
          <p:nvPr/>
        </p:nvSpPr>
        <p:spPr>
          <a:xfrm>
            <a:off x="234193" y="1218232"/>
            <a:ext cx="4926076" cy="5262979"/>
          </a:xfrm>
          <a:prstGeom prst="rect">
            <a:avLst/>
          </a:prstGeom>
        </p:spPr>
        <p:txBody>
          <a:bodyPr wrap="square">
            <a:spAutoFit/>
          </a:bodyPr>
          <a:lstStyle/>
          <a:p>
            <a:pPr marL="515938" indent="-515938">
              <a:buClr>
                <a:srgbClr val="C00000"/>
              </a:buClr>
              <a:buFont typeface="+mj-lt"/>
              <a:buAutoNum type="arabicPeriod" startAt="11"/>
              <a:tabLst>
                <a:tab pos="857250" algn="l"/>
              </a:tabLst>
            </a:pPr>
            <a:r>
              <a:rPr lang="en-US" sz="2100" b="1" dirty="0">
                <a:solidFill>
                  <a:srgbClr val="C00000"/>
                </a:solidFill>
                <a:latin typeface="Arial" panose="020B0604020202020204" pitchFamily="34" charset="0"/>
                <a:cs typeface="Arial" panose="020B0604020202020204" pitchFamily="34" charset="0"/>
              </a:rPr>
              <a:t>Problem-solving</a:t>
            </a:r>
            <a:r>
              <a:rPr lang="en-US" sz="2100" dirty="0">
                <a:latin typeface="Arial" panose="020B0604020202020204" pitchFamily="34" charset="0"/>
                <a:cs typeface="Arial" panose="020B0604020202020204" pitchFamily="34" charset="0"/>
              </a:rPr>
              <a:t> A rectangle is made using four straight lines on </a:t>
            </a:r>
            <a:r>
              <a:rPr lang="en-US" sz="2100" dirty="0" err="1">
                <a:latin typeface="Arial" panose="020B0604020202020204" pitchFamily="34" charset="0"/>
                <a:cs typeface="Arial" panose="020B0604020202020204" pitchFamily="34" charset="0"/>
              </a:rPr>
              <a:t>centimetre</a:t>
            </a:r>
            <a:r>
              <a:rPr lang="en-US" sz="2100" dirty="0">
                <a:latin typeface="Arial" panose="020B0604020202020204" pitchFamily="34" charset="0"/>
                <a:cs typeface="Arial" panose="020B0604020202020204" pitchFamily="34" charset="0"/>
              </a:rPr>
              <a:t> squared paper. Three of these lines are shown on the </a:t>
            </a:r>
            <a:r>
              <a:rPr lang="en-US" sz="2100" dirty="0" smtClean="0">
                <a:latin typeface="Arial" panose="020B0604020202020204" pitchFamily="34" charset="0"/>
                <a:cs typeface="Arial" panose="020B0604020202020204" pitchFamily="34" charset="0"/>
              </a:rPr>
              <a:t>grid.</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The </a:t>
            </a:r>
            <a:r>
              <a:rPr lang="en-US" sz="2100" dirty="0">
                <a:latin typeface="Arial" panose="020B0604020202020204" pitchFamily="34" charset="0"/>
                <a:cs typeface="Arial" panose="020B0604020202020204" pitchFamily="34" charset="0"/>
              </a:rPr>
              <a:t>point (-4,0) lies on the missing side, </a:t>
            </a:r>
            <a:endParaRPr lang="en-US" sz="2100" dirty="0" smtClean="0">
              <a:latin typeface="Arial" panose="020B0604020202020204" pitchFamily="34" charset="0"/>
              <a:cs typeface="Arial" panose="020B0604020202020204" pitchFamily="34" charset="0"/>
            </a:endParaRPr>
          </a:p>
          <a:p>
            <a:pPr marL="855663" lvl="1" indent="-339725">
              <a:buClr>
                <a:srgbClr val="C00000"/>
              </a:buClr>
              <a:buFont typeface="+mj-lt"/>
              <a:buAutoNum type="alphaLcPeriod"/>
            </a:pPr>
            <a:r>
              <a:rPr lang="en-US" sz="2100" dirty="0" smtClean="0">
                <a:latin typeface="Arial" panose="020B0604020202020204" pitchFamily="34" charset="0"/>
                <a:cs typeface="Arial" panose="020B0604020202020204" pitchFamily="34" charset="0"/>
              </a:rPr>
              <a:t>Work </a:t>
            </a:r>
            <a:r>
              <a:rPr lang="en-US" sz="2100" dirty="0">
                <a:latin typeface="Arial" panose="020B0604020202020204" pitchFamily="34" charset="0"/>
                <a:cs typeface="Arial" panose="020B0604020202020204" pitchFamily="34" charset="0"/>
              </a:rPr>
              <a:t>out the equation of the missing </a:t>
            </a:r>
            <a:r>
              <a:rPr lang="en-US" sz="2100" dirty="0" smtClean="0">
                <a:latin typeface="Arial" panose="020B0604020202020204" pitchFamily="34" charset="0"/>
                <a:cs typeface="Arial" panose="020B0604020202020204" pitchFamily="34" charset="0"/>
              </a:rPr>
              <a:t>side.</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Label </a:t>
            </a:r>
            <a:r>
              <a:rPr lang="en-US" sz="2100" dirty="0">
                <a:latin typeface="Arial" panose="020B0604020202020204" pitchFamily="34" charset="0"/>
                <a:cs typeface="Arial" panose="020B0604020202020204" pitchFamily="34" charset="0"/>
              </a:rPr>
              <a:t>the two missing corners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b="1" dirty="0" smtClean="0">
                <a:latin typeface="Arial" panose="020B0604020202020204" pitchFamily="34" charset="0"/>
                <a:cs typeface="Arial" panose="020B0604020202020204" pitchFamily="34" charset="0"/>
              </a:rPr>
              <a:t>C</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(in quadrant 4) and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b="1" dirty="0" smtClean="0">
                <a:latin typeface="Arial" panose="020B0604020202020204" pitchFamily="34" charset="0"/>
                <a:cs typeface="Arial" panose="020B0604020202020204" pitchFamily="34" charset="0"/>
              </a:rPr>
              <a:t>D</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(in quadrant 3</a:t>
            </a:r>
            <a:r>
              <a:rPr lang="en-US" sz="2100" dirty="0" smtClean="0">
                <a:latin typeface="Arial" panose="020B0604020202020204" pitchFamily="34" charset="0"/>
                <a:cs typeface="Arial" panose="020B0604020202020204" pitchFamily="34" charset="0"/>
              </a:rPr>
              <a:t>).</a:t>
            </a:r>
          </a:p>
          <a:p>
            <a:pPr marL="855663" lvl="1" indent="-339725">
              <a:buClr>
                <a:srgbClr val="C00000"/>
              </a:buClr>
              <a:buFont typeface="+mj-lt"/>
              <a:buAutoNum type="alphaLcPeriod"/>
            </a:pPr>
            <a:r>
              <a:rPr lang="en-US" sz="2100" dirty="0">
                <a:latin typeface="Arial" panose="020B0604020202020204" pitchFamily="34" charset="0"/>
                <a:cs typeface="Arial" panose="020B0604020202020204" pitchFamily="34" charset="0"/>
              </a:rPr>
              <a:t>Work out the coordinates of corner D. </a:t>
            </a:r>
            <a:endParaRPr lang="en-US" sz="2100" dirty="0" smtClean="0">
              <a:latin typeface="Arial" panose="020B0604020202020204" pitchFamily="34" charset="0"/>
              <a:cs typeface="Arial" panose="020B0604020202020204" pitchFamily="34" charset="0"/>
            </a:endParaRPr>
          </a:p>
          <a:p>
            <a:pPr marL="855663" lvl="1" indent="-339725">
              <a:buClr>
                <a:srgbClr val="C00000"/>
              </a:buClr>
              <a:buFont typeface="+mj-lt"/>
              <a:buAutoNum type="alphaLcPeriod"/>
            </a:pPr>
            <a:r>
              <a:rPr lang="en-US" sz="2100" dirty="0" smtClean="0">
                <a:latin typeface="Arial" panose="020B0604020202020204" pitchFamily="34" charset="0"/>
                <a:cs typeface="Arial" panose="020B0604020202020204" pitchFamily="34" charset="0"/>
              </a:rPr>
              <a:t>Work </a:t>
            </a:r>
            <a:r>
              <a:rPr lang="en-US" sz="2100" dirty="0">
                <a:latin typeface="Arial" panose="020B0604020202020204" pitchFamily="34" charset="0"/>
                <a:cs typeface="Arial" panose="020B0604020202020204" pitchFamily="34" charset="0"/>
              </a:rPr>
              <a:t>out the length of the diagonal BD. Give your answer to 1 </a:t>
            </a:r>
            <a:r>
              <a:rPr lang="en-US" sz="2100" dirty="0" err="1">
                <a:latin typeface="Arial" panose="020B0604020202020204" pitchFamily="34" charset="0"/>
                <a:cs typeface="Arial" panose="020B0604020202020204" pitchFamily="34" charset="0"/>
              </a:rPr>
              <a:t>d.p.</a:t>
            </a:r>
            <a:endParaRPr lang="en-US" sz="2100" dirty="0" smtClean="0">
              <a:latin typeface="Arial" panose="020B0604020202020204" pitchFamily="34" charset="0"/>
              <a:cs typeface="Arial" panose="020B0604020202020204" pitchFamily="34" charset="0"/>
            </a:endParaRPr>
          </a:p>
        </p:txBody>
      </p:sp>
      <p:sp>
        <p:nvSpPr>
          <p:cNvPr id="8" name="Rectangle 7"/>
          <p:cNvSpPr/>
          <p:nvPr/>
        </p:nvSpPr>
        <p:spPr>
          <a:xfrm flipH="1">
            <a:off x="5220072" y="1219835"/>
            <a:ext cx="3600398" cy="2108269"/>
          </a:xfrm>
          <a:prstGeom prst="rect">
            <a:avLst/>
          </a:prstGeom>
          <a:solidFill>
            <a:srgbClr val="FCF2E1"/>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Q11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Make </a:t>
            </a:r>
            <a:r>
              <a:rPr lang="en-US" sz="2000" dirty="0" smtClean="0">
                <a:solidFill>
                  <a:schemeClr val="tx1"/>
                </a:solidFill>
                <a:latin typeface="Arial" panose="020B0604020202020204" pitchFamily="34" charset="0"/>
                <a:cs typeface="Arial" panose="020B0604020202020204" pitchFamily="34" charset="0"/>
              </a:rPr>
              <a:t>sure you understand quadrant </a:t>
            </a:r>
            <a:r>
              <a:rPr lang="en-US" sz="2000" dirty="0">
                <a:solidFill>
                  <a:schemeClr val="tx1"/>
                </a:solidFill>
                <a:latin typeface="Arial" panose="020B0604020202020204" pitchFamily="34" charset="0"/>
                <a:cs typeface="Arial" panose="020B0604020202020204" pitchFamily="34" charset="0"/>
              </a:rPr>
              <a:t>notation</a:t>
            </a:r>
            <a:r>
              <a:rPr lang="en-US" sz="2000" dirty="0" smtClean="0">
                <a:solidFill>
                  <a:schemeClr val="tx1"/>
                </a:solidFill>
                <a:latin typeface="Arial" panose="020B0604020202020204" pitchFamily="34" charset="0"/>
                <a:cs typeface="Arial" panose="020B0604020202020204" pitchFamily="34" charset="0"/>
              </a:rPr>
              <a:t>.</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
            </a:r>
            <a:br>
              <a:rPr lang="en-US" sz="2000" dirty="0" smtClean="0">
                <a:solidFill>
                  <a:schemeClr val="tx1"/>
                </a:solidFill>
                <a:latin typeface="Arial" panose="020B0604020202020204" pitchFamily="34" charset="0"/>
                <a:cs typeface="Arial" panose="020B0604020202020204" pitchFamily="34" charset="0"/>
              </a:rPr>
            </a:br>
            <a:endParaRPr lang="en-US" sz="1100" dirty="0">
              <a:solidFill>
                <a:schemeClr val="tx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00192" y="1897267"/>
            <a:ext cx="1497414" cy="1361288"/>
          </a:xfrm>
          <a:prstGeom prst="rect">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20072" y="3450742"/>
            <a:ext cx="3585181" cy="3047406"/>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16416" y="6093296"/>
            <a:ext cx="548640" cy="537090"/>
          </a:xfrm>
          <a:prstGeom prst="rect">
            <a:avLst/>
          </a:prstGeom>
        </p:spPr>
      </p:pic>
    </p:spTree>
    <p:extLst>
      <p:ext uri="{BB962C8B-B14F-4D97-AF65-F5344CB8AC3E}">
        <p14:creationId xmlns:p14="http://schemas.microsoft.com/office/powerpoint/2010/main" val="4153708698"/>
      </p:ext>
    </p:extLst>
  </p:cSld>
  <p:clrMapOvr>
    <a:masterClrMapping/>
  </p:clrMapOvr>
  <p:transition advClick="0"/>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GB" sz="4000" dirty="0" smtClean="0"/>
              <a:t>6 </a:t>
            </a:r>
            <a:r>
              <a:rPr lang="en-GB" sz="4000" dirty="0"/>
              <a:t>– </a:t>
            </a:r>
            <a:r>
              <a:rPr lang="en-GB" sz="4000" dirty="0" smtClean="0"/>
              <a:t>Extend</a:t>
            </a:r>
            <a:endParaRPr lang="en-GB" sz="4000" b="1" dirty="0" smtClean="0"/>
          </a:p>
        </p:txBody>
      </p:sp>
      <p:sp>
        <p:nvSpPr>
          <p:cNvPr id="9" name="Round Same Side Corner Rectangle 8">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197</a:t>
            </a:r>
            <a:endParaRPr lang="en-GB" sz="1400" b="1" dirty="0">
              <a:latin typeface="Calibri" panose="020F0502020204030204" pitchFamily="34" charset="0"/>
            </a:endParaRPr>
          </a:p>
        </p:txBody>
      </p:sp>
      <p:grpSp>
        <p:nvGrpSpPr>
          <p:cNvPr id="10" name="Group 9"/>
          <p:cNvGrpSpPr/>
          <p:nvPr/>
        </p:nvGrpSpPr>
        <p:grpSpPr>
          <a:xfrm>
            <a:off x="251935" y="1268760"/>
            <a:ext cx="8538800" cy="5256584"/>
            <a:chOff x="3483872" y="1089031"/>
            <a:chExt cx="5264592" cy="5256584"/>
          </a:xfrm>
        </p:grpSpPr>
        <p:sp>
          <p:nvSpPr>
            <p:cNvPr id="12" name="Round Diagonal Corner Rectangle 11"/>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13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4" name="Rectangle 13"/>
            <p:cNvSpPr/>
            <p:nvPr/>
          </p:nvSpPr>
          <p:spPr>
            <a:xfrm>
              <a:off x="3563888" y="1666250"/>
              <a:ext cx="2627914" cy="3693319"/>
            </a:xfrm>
            <a:prstGeom prst="rect">
              <a:avLst/>
            </a:prstGeom>
          </p:spPr>
          <p:txBody>
            <a:bodyPr wrap="square">
              <a:spAutoFit/>
            </a:bodyPr>
            <a:lstStyle/>
            <a:p>
              <a:pPr>
                <a:spcAft>
                  <a:spcPts val="0"/>
                </a:spcAft>
                <a:tabLst>
                  <a:tab pos="4972050" algn="r"/>
                </a:tabLst>
              </a:pPr>
              <a:r>
                <a:rPr lang="en-US" sz="2600" b="1" dirty="0"/>
                <a:t>ABCD </a:t>
              </a:r>
              <a:r>
                <a:rPr lang="en-US" sz="2600" dirty="0"/>
                <a:t>is a </a:t>
              </a:r>
              <a:r>
                <a:rPr lang="en-US" sz="2600" dirty="0" smtClean="0"/>
                <a:t>square. </a:t>
              </a:r>
              <a:r>
                <a:rPr lang="en-US" sz="2600" b="1" dirty="0" smtClean="0"/>
                <a:t>P</a:t>
              </a:r>
              <a:r>
                <a:rPr lang="en-US" sz="2600" dirty="0" smtClean="0"/>
                <a:t> </a:t>
              </a:r>
              <a:r>
                <a:rPr lang="en-US" sz="2600" dirty="0"/>
                <a:t>and </a:t>
              </a:r>
              <a:r>
                <a:rPr lang="en-US" sz="2600" b="1" dirty="0"/>
                <a:t>D</a:t>
              </a:r>
              <a:r>
                <a:rPr lang="en-US" sz="2600" dirty="0"/>
                <a:t> are points on the </a:t>
              </a:r>
              <a:r>
                <a:rPr lang="en-US" sz="2600" i="1" dirty="0"/>
                <a:t>y</a:t>
              </a:r>
              <a:r>
                <a:rPr lang="en-US" sz="2600" dirty="0"/>
                <a:t>-axis.</a:t>
              </a:r>
            </a:p>
            <a:p>
              <a:pPr>
                <a:spcAft>
                  <a:spcPts val="0"/>
                </a:spcAft>
                <a:tabLst>
                  <a:tab pos="4972050" algn="r"/>
                </a:tabLst>
              </a:pPr>
              <a:r>
                <a:rPr lang="en-US" sz="2600" i="1" dirty="0"/>
                <a:t>A </a:t>
              </a:r>
              <a:r>
                <a:rPr lang="en-US" sz="2600" dirty="0"/>
                <a:t>is a point on the </a:t>
              </a:r>
              <a:r>
                <a:rPr lang="en-US" sz="2600" dirty="0" smtClean="0"/>
                <a:t>x-axis</a:t>
              </a:r>
              <a:r>
                <a:rPr lang="en-US" sz="2600" dirty="0"/>
                <a:t>. </a:t>
              </a:r>
              <a:r>
                <a:rPr lang="en-US" sz="2600" b="1" dirty="0"/>
                <a:t>PAB</a:t>
              </a:r>
              <a:r>
                <a:rPr lang="en-US" sz="2600" dirty="0"/>
                <a:t> is a straight line. The equation of the line that passes through the points </a:t>
              </a:r>
              <a:r>
                <a:rPr lang="en-US" sz="2600" b="1" dirty="0"/>
                <a:t>A</a:t>
              </a:r>
              <a:r>
                <a:rPr lang="en-US" sz="2600" dirty="0"/>
                <a:t> and </a:t>
              </a:r>
              <a:r>
                <a:rPr lang="en-US" sz="2600" b="1" dirty="0"/>
                <a:t>D</a:t>
              </a:r>
              <a:r>
                <a:rPr lang="en-US" sz="2600" dirty="0"/>
                <a:t> is </a:t>
              </a:r>
              <a:r>
                <a:rPr lang="en-US" sz="2600" i="1" dirty="0"/>
                <a:t>y</a:t>
              </a:r>
              <a:r>
                <a:rPr lang="en-US" sz="2600" dirty="0"/>
                <a:t> = -2</a:t>
              </a:r>
              <a:r>
                <a:rPr lang="en-US" sz="2600" i="1" dirty="0"/>
                <a:t>x</a:t>
              </a:r>
              <a:r>
                <a:rPr lang="en-US" sz="2600" dirty="0"/>
                <a:t> + 6.</a:t>
              </a:r>
            </a:p>
            <a:p>
              <a:pPr>
                <a:spcAft>
                  <a:spcPts val="0"/>
                </a:spcAft>
                <a:tabLst>
                  <a:tab pos="4972050" algn="r"/>
                </a:tabLst>
              </a:pPr>
              <a:r>
                <a:rPr lang="en-US" sz="2600" dirty="0"/>
                <a:t>Find the length of PD</a:t>
              </a:r>
              <a:r>
                <a:rPr lang="en-US" sz="2600" dirty="0" smtClean="0"/>
                <a:t>.</a:t>
              </a:r>
            </a:p>
            <a:p>
              <a:pPr algn="r">
                <a:spcAft>
                  <a:spcPts val="0"/>
                </a:spcAft>
                <a:tabLst>
                  <a:tab pos="4972050" algn="r"/>
                </a:tabLst>
              </a:pPr>
              <a:r>
                <a:rPr lang="en-US" sz="2600" b="1" i="1" dirty="0"/>
                <a:t>Nov 2012, Q23, IMAO/1H</a:t>
              </a:r>
            </a:p>
          </p:txBody>
        </p:sp>
      </p:gr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16016" y="1872070"/>
            <a:ext cx="4019804" cy="3573154"/>
          </a:xfrm>
          <a:prstGeom prst="rect">
            <a:avLst/>
          </a:prstGeom>
        </p:spPr>
      </p:pic>
      <p:sp>
        <p:nvSpPr>
          <p:cNvPr id="15" name="Rectangle 14"/>
          <p:cNvSpPr/>
          <p:nvPr/>
        </p:nvSpPr>
        <p:spPr>
          <a:xfrm flipH="1">
            <a:off x="264140" y="5766355"/>
            <a:ext cx="8513606" cy="830997"/>
          </a:xfrm>
          <a:prstGeom prst="rect">
            <a:avLst/>
          </a:prstGeom>
          <a:solidFill>
            <a:schemeClr val="accent3">
              <a:lumMod val="40000"/>
              <a:lumOff val="60000"/>
            </a:schemeClr>
          </a:solidFill>
          <a:ln>
            <a:solidFill>
              <a:schemeClr val="accent3">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chemeClr val="accent3">
                    <a:lumMod val="50000"/>
                  </a:schemeClr>
                </a:solidFill>
                <a:latin typeface="Arial" panose="020B0604020202020204" pitchFamily="34" charset="0"/>
                <a:cs typeface="Arial" panose="020B0604020202020204" pitchFamily="34" charset="0"/>
              </a:rPr>
              <a:t>Q13 strategy hint</a:t>
            </a:r>
            <a:r>
              <a:rPr lang="en-US" sz="2400" dirty="0" smtClean="0">
                <a:solidFill>
                  <a:schemeClr val="accent3">
                    <a:lumMod val="50000"/>
                  </a:schemeClr>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 You can start by using the equation </a:t>
            </a:r>
            <a:r>
              <a:rPr lang="en-US" sz="2400" dirty="0" smtClean="0">
                <a:solidFill>
                  <a:schemeClr val="tx1"/>
                </a:solidFill>
                <a:latin typeface="Arial" panose="020B0604020202020204" pitchFamily="34" charset="0"/>
                <a:cs typeface="Arial" panose="020B0604020202020204" pitchFamily="34" charset="0"/>
              </a:rPr>
              <a:t/>
            </a:r>
            <a:br>
              <a:rPr lang="en-US" sz="2400" dirty="0" smtClean="0">
                <a:solidFill>
                  <a:schemeClr val="tx1"/>
                </a:solidFill>
                <a:latin typeface="Arial" panose="020B0604020202020204" pitchFamily="34" charset="0"/>
                <a:cs typeface="Arial" panose="020B0604020202020204" pitchFamily="34" charset="0"/>
              </a:rPr>
            </a:br>
            <a:r>
              <a:rPr lang="en-US" sz="2400" i="1" dirty="0" smtClean="0">
                <a:solidFill>
                  <a:schemeClr val="tx1"/>
                </a:solidFill>
                <a:latin typeface="Arial" panose="020B0604020202020204" pitchFamily="34" charset="0"/>
                <a:cs typeface="Arial" panose="020B0604020202020204" pitchFamily="34" charset="0"/>
              </a:rPr>
              <a:t>y</a:t>
            </a:r>
            <a:r>
              <a:rPr lang="en-US" sz="2400" dirty="0" smtClean="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-2</a:t>
            </a:r>
            <a:r>
              <a:rPr lang="en-US" sz="2400" i="1" dirty="0" smtClean="0">
                <a:solidFill>
                  <a:schemeClr val="tx1"/>
                </a:solidFill>
                <a:latin typeface="Arial" panose="020B0604020202020204" pitchFamily="34" charset="0"/>
                <a:cs typeface="Arial" panose="020B0604020202020204" pitchFamily="34" charset="0"/>
              </a:rPr>
              <a:t>x</a:t>
            </a:r>
            <a:r>
              <a:rPr lang="en-US" sz="2400" dirty="0" smtClean="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+ 6 to work out where A and D cut the axes.</a:t>
            </a:r>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34213" y="5827026"/>
            <a:ext cx="724910" cy="709654"/>
          </a:xfrm>
          <a:prstGeom prst="rect">
            <a:avLst/>
          </a:prstGeom>
        </p:spPr>
      </p:pic>
    </p:spTree>
    <p:extLst>
      <p:ext uri="{BB962C8B-B14F-4D97-AF65-F5344CB8AC3E}">
        <p14:creationId xmlns:p14="http://schemas.microsoft.com/office/powerpoint/2010/main" val="2583837392"/>
      </p:ext>
    </p:extLst>
  </p:cSld>
  <p:clrMapOvr>
    <a:masterClrMapping/>
  </p:clrMapOvr>
  <p:transition advClick="0"/>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GB" sz="4000" dirty="0" smtClean="0"/>
              <a:t>6 </a:t>
            </a:r>
            <a:r>
              <a:rPr lang="en-GB" sz="4000" dirty="0"/>
              <a:t>– </a:t>
            </a:r>
            <a:r>
              <a:rPr lang="en-GB" sz="4000" dirty="0" smtClean="0"/>
              <a:t>Extend</a:t>
            </a:r>
            <a:endParaRPr lang="en-GB" sz="4000" b="1" dirty="0" smtClean="0"/>
          </a:p>
        </p:txBody>
      </p:sp>
      <p:sp>
        <p:nvSpPr>
          <p:cNvPr id="9" name="Round Same Side Corner Rectangle 8">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197</a:t>
            </a:r>
            <a:endParaRPr lang="en-GB" sz="1400" b="1" dirty="0">
              <a:latin typeface="Calibri" panose="020F0502020204030204" pitchFamily="34" charset="0"/>
            </a:endParaRPr>
          </a:p>
        </p:txBody>
      </p:sp>
      <p:sp>
        <p:nvSpPr>
          <p:cNvPr id="2" name="Rectangle 1"/>
          <p:cNvSpPr/>
          <p:nvPr/>
        </p:nvSpPr>
        <p:spPr>
          <a:xfrm>
            <a:off x="276919" y="1218232"/>
            <a:ext cx="8545409" cy="3485570"/>
          </a:xfrm>
          <a:prstGeom prst="rect">
            <a:avLst/>
          </a:prstGeom>
        </p:spPr>
        <p:txBody>
          <a:bodyPr wrap="square">
            <a:spAutoFit/>
          </a:bodyPr>
          <a:lstStyle/>
          <a:p>
            <a:pPr marL="515938" indent="-515938">
              <a:buClr>
                <a:srgbClr val="C00000"/>
              </a:buClr>
              <a:buFont typeface="+mj-lt"/>
              <a:buAutoNum type="arabicPeriod" startAt="14"/>
              <a:tabLst>
                <a:tab pos="857250" algn="l"/>
              </a:tabLst>
            </a:pPr>
            <a:r>
              <a:rPr lang="en-US" sz="2450" b="1" dirty="0" smtClean="0">
                <a:solidFill>
                  <a:srgbClr val="C00000"/>
                </a:solidFill>
                <a:latin typeface="Arial" panose="020B0604020202020204" pitchFamily="34" charset="0"/>
                <a:cs typeface="Arial" panose="020B0604020202020204" pitchFamily="34" charset="0"/>
              </a:rPr>
              <a:t>Reasoning </a:t>
            </a:r>
            <a:r>
              <a:rPr lang="en-US" sz="2450" dirty="0" smtClean="0">
                <a:solidFill>
                  <a:srgbClr val="C00000"/>
                </a:solidFill>
                <a:latin typeface="Arial" panose="020B0604020202020204" pitchFamily="34" charset="0"/>
                <a:cs typeface="Arial" panose="020B0604020202020204" pitchFamily="34" charset="0"/>
              </a:rPr>
              <a:t>a.</a:t>
            </a:r>
            <a:r>
              <a:rPr lang="en-US" sz="2450" dirty="0" smtClean="0">
                <a:latin typeface="Arial" panose="020B0604020202020204" pitchFamily="34" charset="0"/>
                <a:cs typeface="Arial" panose="020B0604020202020204" pitchFamily="34" charset="0"/>
              </a:rPr>
              <a:t> </a:t>
            </a:r>
            <a:r>
              <a:rPr lang="en-US" sz="2450" dirty="0">
                <a:latin typeface="Arial" panose="020B0604020202020204" pitchFamily="34" charset="0"/>
                <a:cs typeface="Arial" panose="020B0604020202020204" pitchFamily="34" charset="0"/>
              </a:rPr>
              <a:t>Match each equation with its </a:t>
            </a:r>
            <a:r>
              <a:rPr lang="en-US" sz="2450" dirty="0" smtClean="0">
                <a:latin typeface="Arial" panose="020B0604020202020204" pitchFamily="34" charset="0"/>
                <a:cs typeface="Arial" panose="020B0604020202020204" pitchFamily="34" charset="0"/>
              </a:rPr>
              <a:t>graph.</a:t>
            </a:r>
            <a:br>
              <a:rPr lang="en-US" sz="2450" dirty="0" smtClean="0">
                <a:latin typeface="Arial" panose="020B0604020202020204" pitchFamily="34" charset="0"/>
                <a:cs typeface="Arial" panose="020B0604020202020204" pitchFamily="34" charset="0"/>
              </a:rPr>
            </a:br>
            <a:r>
              <a:rPr lang="en-US" sz="2450" dirty="0" smtClean="0">
                <a:latin typeface="Arial" panose="020B0604020202020204" pitchFamily="34" charset="0"/>
                <a:cs typeface="Arial" panose="020B0604020202020204" pitchFamily="34" charset="0"/>
              </a:rPr>
              <a:t/>
            </a:r>
            <a:br>
              <a:rPr lang="en-US" sz="2450" dirty="0" smtClean="0">
                <a:latin typeface="Arial" panose="020B0604020202020204" pitchFamily="34" charset="0"/>
                <a:cs typeface="Arial" panose="020B0604020202020204" pitchFamily="34" charset="0"/>
              </a:rPr>
            </a:br>
            <a:r>
              <a:rPr lang="en-US" sz="2450" dirty="0" smtClean="0">
                <a:latin typeface="Arial" panose="020B0604020202020204" pitchFamily="34" charset="0"/>
                <a:cs typeface="Arial" panose="020B0604020202020204" pitchFamily="34" charset="0"/>
              </a:rPr>
              <a:t/>
            </a:r>
            <a:br>
              <a:rPr lang="en-US" sz="2450" dirty="0" smtClean="0">
                <a:latin typeface="Arial" panose="020B0604020202020204" pitchFamily="34" charset="0"/>
                <a:cs typeface="Arial" panose="020B0604020202020204" pitchFamily="34" charset="0"/>
              </a:rPr>
            </a:br>
            <a:r>
              <a:rPr lang="en-US" sz="2450" dirty="0" smtClean="0">
                <a:latin typeface="Arial" panose="020B0604020202020204" pitchFamily="34" charset="0"/>
                <a:cs typeface="Arial" panose="020B0604020202020204" pitchFamily="34" charset="0"/>
              </a:rPr>
              <a:t/>
            </a:r>
            <a:br>
              <a:rPr lang="en-US" sz="2450" dirty="0" smtClean="0">
                <a:latin typeface="Arial" panose="020B0604020202020204" pitchFamily="34" charset="0"/>
                <a:cs typeface="Arial" panose="020B0604020202020204" pitchFamily="34" charset="0"/>
              </a:rPr>
            </a:br>
            <a:r>
              <a:rPr lang="en-US" sz="2450" dirty="0" smtClean="0">
                <a:latin typeface="Arial" panose="020B0604020202020204" pitchFamily="34" charset="0"/>
                <a:cs typeface="Arial" panose="020B0604020202020204" pitchFamily="34" charset="0"/>
              </a:rPr>
              <a:t/>
            </a:r>
            <a:br>
              <a:rPr lang="en-US" sz="2450" dirty="0" smtClean="0">
                <a:latin typeface="Arial" panose="020B0604020202020204" pitchFamily="34" charset="0"/>
                <a:cs typeface="Arial" panose="020B0604020202020204" pitchFamily="34" charset="0"/>
              </a:rPr>
            </a:br>
            <a:r>
              <a:rPr lang="en-US" sz="2450" dirty="0" smtClean="0">
                <a:latin typeface="Arial" panose="020B0604020202020204" pitchFamily="34" charset="0"/>
                <a:cs typeface="Arial" panose="020B0604020202020204" pitchFamily="34" charset="0"/>
              </a:rPr>
              <a:t/>
            </a:r>
            <a:br>
              <a:rPr lang="en-US" sz="245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
            </a:r>
            <a:br>
              <a:rPr lang="en-US" sz="1600" dirty="0" smtClean="0">
                <a:latin typeface="Arial" panose="020B0604020202020204" pitchFamily="34" charset="0"/>
                <a:cs typeface="Arial" panose="020B0604020202020204" pitchFamily="34" charset="0"/>
              </a:rPr>
            </a:br>
            <a:endParaRPr lang="en-US" sz="2450" dirty="0" smtClean="0">
              <a:latin typeface="Arial" panose="020B0604020202020204" pitchFamily="34" charset="0"/>
              <a:cs typeface="Arial" panose="020B0604020202020204" pitchFamily="34" charset="0"/>
            </a:endParaRPr>
          </a:p>
          <a:p>
            <a:pPr marL="400050" lvl="1" indent="-400050">
              <a:buClr>
                <a:srgbClr val="C00000"/>
              </a:buClr>
              <a:buFont typeface="+mj-lt"/>
              <a:buAutoNum type="alphaLcPeriod" startAt="2"/>
            </a:pPr>
            <a:r>
              <a:rPr lang="en-US" sz="2450" dirty="0">
                <a:latin typeface="Arial" panose="020B0604020202020204" pitchFamily="34" charset="0"/>
                <a:cs typeface="Arial" panose="020B0604020202020204" pitchFamily="34" charset="0"/>
              </a:rPr>
              <a:t>Find the equation of the line of symmetry for each graph.</a:t>
            </a:r>
            <a:endParaRPr lang="en-US" sz="245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6416" y="1163718"/>
            <a:ext cx="548640" cy="537090"/>
          </a:xfrm>
          <a:prstGeom prst="rect">
            <a:avLst/>
          </a:prstGeom>
        </p:spPr>
      </p:pic>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11721" y="1722373"/>
            <a:ext cx="7718190" cy="2354699"/>
          </a:xfrm>
          <a:prstGeom prst="rect">
            <a:avLst/>
          </a:prstGeom>
        </p:spPr>
      </p:pic>
      <p:sp>
        <p:nvSpPr>
          <p:cNvPr id="10" name="Rectangle 9"/>
          <p:cNvSpPr/>
          <p:nvPr/>
        </p:nvSpPr>
        <p:spPr>
          <a:xfrm>
            <a:off x="234403" y="4581128"/>
            <a:ext cx="8588261" cy="2012326"/>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511839"/>
      </p:ext>
    </p:extLst>
  </p:cSld>
  <p:clrMapOvr>
    <a:masterClrMapping/>
  </p:clrMapOvr>
  <p:transition advClick="0"/>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GB" sz="4000" dirty="0" smtClean="0"/>
              <a:t>6 </a:t>
            </a:r>
            <a:r>
              <a:rPr lang="en-GB" sz="4000" dirty="0"/>
              <a:t>– </a:t>
            </a:r>
            <a:r>
              <a:rPr lang="en-GB" sz="4000" dirty="0" smtClean="0"/>
              <a:t>Extend</a:t>
            </a:r>
            <a:endParaRPr lang="en-GB" sz="4000" b="1" dirty="0" smtClean="0"/>
          </a:p>
        </p:txBody>
      </p:sp>
      <p:sp>
        <p:nvSpPr>
          <p:cNvPr id="9" name="Round Same Side Corner Rectangle 8">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198</a:t>
            </a:r>
            <a:endParaRPr lang="en-GB" sz="1400" b="1" dirty="0">
              <a:latin typeface="Calibri" panose="020F0502020204030204" pitchFamily="34" charset="0"/>
            </a:endParaRPr>
          </a:p>
        </p:txBody>
      </p:sp>
      <p:sp>
        <p:nvSpPr>
          <p:cNvPr id="2" name="Rectangle 1"/>
          <p:cNvSpPr/>
          <p:nvPr/>
        </p:nvSpPr>
        <p:spPr>
          <a:xfrm>
            <a:off x="276919" y="1218232"/>
            <a:ext cx="8545409" cy="1223412"/>
          </a:xfrm>
          <a:prstGeom prst="rect">
            <a:avLst/>
          </a:prstGeom>
        </p:spPr>
        <p:txBody>
          <a:bodyPr wrap="square">
            <a:spAutoFit/>
          </a:bodyPr>
          <a:lstStyle/>
          <a:p>
            <a:pPr marL="515938" indent="-515938">
              <a:buClr>
                <a:srgbClr val="C00000"/>
              </a:buClr>
              <a:buFont typeface="+mj-lt"/>
              <a:buAutoNum type="arabicPeriod" startAt="15"/>
              <a:tabLst>
                <a:tab pos="857250" algn="l"/>
              </a:tabLst>
            </a:pPr>
            <a:r>
              <a:rPr lang="en-US" sz="2450" b="1" dirty="0" smtClean="0">
                <a:solidFill>
                  <a:srgbClr val="C00000"/>
                </a:solidFill>
                <a:latin typeface="Arial" panose="020B0604020202020204" pitchFamily="34" charset="0"/>
                <a:cs typeface="Arial" panose="020B0604020202020204" pitchFamily="34" charset="0"/>
              </a:rPr>
              <a:t>Problem-solving</a:t>
            </a:r>
            <a:r>
              <a:rPr lang="en-US" sz="2450" dirty="0" smtClean="0">
                <a:latin typeface="Arial" panose="020B0604020202020204" pitchFamily="34" charset="0"/>
                <a:cs typeface="Arial" panose="020B0604020202020204" pitchFamily="34" charset="0"/>
              </a:rPr>
              <a:t> </a:t>
            </a:r>
            <a:r>
              <a:rPr lang="en-US" sz="2450" dirty="0">
                <a:latin typeface="Arial" panose="020B0604020202020204" pitchFamily="34" charset="0"/>
                <a:cs typeface="Arial" panose="020B0604020202020204" pitchFamily="34" charset="0"/>
              </a:rPr>
              <a:t>Match each equation with its </a:t>
            </a:r>
            <a:r>
              <a:rPr lang="en-US" sz="2450" dirty="0" smtClean="0">
                <a:latin typeface="Arial" panose="020B0604020202020204" pitchFamily="34" charset="0"/>
                <a:cs typeface="Arial" panose="020B0604020202020204" pitchFamily="34" charset="0"/>
              </a:rPr>
              <a:t>graph.</a:t>
            </a:r>
            <a:endParaRPr lang="en-US" sz="2450" dirty="0">
              <a:latin typeface="Arial" panose="020B0604020202020204" pitchFamily="34" charset="0"/>
              <a:cs typeface="Arial" panose="020B0604020202020204" pitchFamily="34" charset="0"/>
            </a:endParaRPr>
          </a:p>
          <a:p>
            <a:pPr marL="973138" lvl="1" indent="-458788">
              <a:buClr>
                <a:srgbClr val="C00000"/>
              </a:buClr>
              <a:buFont typeface="+mj-lt"/>
              <a:buAutoNum type="alphaLcPeriod"/>
              <a:tabLst>
                <a:tab pos="857250" algn="l"/>
              </a:tabLst>
            </a:pPr>
            <a:r>
              <a:rPr lang="en-US" sz="2450" i="1" dirty="0" smtClean="0">
                <a:latin typeface="Arial" panose="020B0604020202020204" pitchFamily="34" charset="0"/>
                <a:cs typeface="Arial" panose="020B0604020202020204" pitchFamily="34" charset="0"/>
              </a:rPr>
              <a:t>y</a:t>
            </a:r>
            <a:r>
              <a:rPr lang="en-US" sz="2450" dirty="0" smtClean="0">
                <a:latin typeface="Arial" panose="020B0604020202020204" pitchFamily="34" charset="0"/>
                <a:cs typeface="Arial" panose="020B0604020202020204" pitchFamily="34" charset="0"/>
              </a:rPr>
              <a:t> = </a:t>
            </a:r>
            <a:r>
              <a:rPr lang="en-US" sz="2450" i="1" dirty="0" smtClean="0">
                <a:latin typeface="Arial" panose="020B0604020202020204" pitchFamily="34" charset="0"/>
                <a:cs typeface="Arial" panose="020B0604020202020204" pitchFamily="34" charset="0"/>
              </a:rPr>
              <a:t>x</a:t>
            </a:r>
            <a:r>
              <a:rPr lang="en-US" sz="2450" baseline="30000" dirty="0" smtClean="0">
                <a:latin typeface="Arial" panose="020B0604020202020204" pitchFamily="34" charset="0"/>
                <a:cs typeface="Arial" panose="020B0604020202020204" pitchFamily="34" charset="0"/>
              </a:rPr>
              <a:t>3</a:t>
            </a:r>
            <a:r>
              <a:rPr lang="en-US" sz="2450" dirty="0" smtClean="0">
                <a:latin typeface="Arial" panose="020B0604020202020204" pitchFamily="34" charset="0"/>
                <a:cs typeface="Arial" panose="020B0604020202020204" pitchFamily="34" charset="0"/>
              </a:rPr>
              <a:t> – 4</a:t>
            </a:r>
            <a:r>
              <a:rPr lang="en-US" sz="2450" i="1" dirty="0" smtClean="0">
                <a:latin typeface="Arial" panose="020B0604020202020204" pitchFamily="34" charset="0"/>
                <a:cs typeface="Arial" panose="020B0604020202020204" pitchFamily="34" charset="0"/>
              </a:rPr>
              <a:t>x</a:t>
            </a:r>
            <a:r>
              <a:rPr lang="en-US" sz="2450" baseline="30000" dirty="0" smtClean="0">
                <a:latin typeface="Arial" panose="020B0604020202020204" pitchFamily="34" charset="0"/>
                <a:cs typeface="Arial" panose="020B0604020202020204" pitchFamily="34" charset="0"/>
              </a:rPr>
              <a:t>2</a:t>
            </a:r>
            <a:r>
              <a:rPr lang="en-US" sz="2450" dirty="0" smtClean="0">
                <a:latin typeface="Arial" panose="020B0604020202020204" pitchFamily="34" charset="0"/>
                <a:cs typeface="Arial" panose="020B0604020202020204" pitchFamily="34" charset="0"/>
              </a:rPr>
              <a:t> + 5	</a:t>
            </a:r>
            <a:r>
              <a:rPr lang="en-US" sz="2450" dirty="0" smtClean="0">
                <a:solidFill>
                  <a:srgbClr val="C00000"/>
                </a:solidFill>
                <a:latin typeface="Arial" panose="020B0604020202020204" pitchFamily="34" charset="0"/>
                <a:cs typeface="Arial" panose="020B0604020202020204" pitchFamily="34" charset="0"/>
              </a:rPr>
              <a:t>b.</a:t>
            </a:r>
            <a:r>
              <a:rPr lang="en-US" sz="2450" dirty="0" smtClean="0">
                <a:latin typeface="Arial" panose="020B0604020202020204" pitchFamily="34" charset="0"/>
                <a:cs typeface="Arial" panose="020B0604020202020204" pitchFamily="34" charset="0"/>
              </a:rPr>
              <a:t> </a:t>
            </a:r>
            <a:r>
              <a:rPr lang="en-US" sz="2450" i="1" dirty="0">
                <a:latin typeface="Arial" panose="020B0604020202020204" pitchFamily="34" charset="0"/>
                <a:cs typeface="Arial" panose="020B0604020202020204" pitchFamily="34" charset="0"/>
              </a:rPr>
              <a:t>y</a:t>
            </a:r>
            <a:r>
              <a:rPr lang="en-US" sz="2450" dirty="0">
                <a:latin typeface="Arial" panose="020B0604020202020204" pitchFamily="34" charset="0"/>
                <a:cs typeface="Arial" panose="020B0604020202020204" pitchFamily="34" charset="0"/>
              </a:rPr>
              <a:t> = </a:t>
            </a:r>
            <a:r>
              <a:rPr lang="en-US" sz="2450" dirty="0" smtClean="0">
                <a:latin typeface="Arial" panose="020B0604020202020204" pitchFamily="34" charset="0"/>
                <a:cs typeface="Arial" panose="020B0604020202020204" pitchFamily="34" charset="0"/>
              </a:rPr>
              <a:t>-</a:t>
            </a:r>
            <a:r>
              <a:rPr lang="en-US" sz="2450" i="1" dirty="0" smtClean="0">
                <a:latin typeface="Arial" panose="020B0604020202020204" pitchFamily="34" charset="0"/>
                <a:cs typeface="Arial" panose="020B0604020202020204" pitchFamily="34" charset="0"/>
              </a:rPr>
              <a:t>x</a:t>
            </a:r>
            <a:r>
              <a:rPr lang="en-US" sz="2450" baseline="30000" dirty="0" smtClean="0">
                <a:latin typeface="Arial" panose="020B0604020202020204" pitchFamily="34" charset="0"/>
                <a:cs typeface="Arial" panose="020B0604020202020204" pitchFamily="34" charset="0"/>
              </a:rPr>
              <a:t>3</a:t>
            </a:r>
            <a:r>
              <a:rPr lang="en-US" sz="2450" dirty="0" smtClean="0">
                <a:latin typeface="Arial" panose="020B0604020202020204" pitchFamily="34" charset="0"/>
                <a:cs typeface="Arial" panose="020B0604020202020204" pitchFamily="34" charset="0"/>
              </a:rPr>
              <a:t> + 2</a:t>
            </a:r>
            <a:r>
              <a:rPr lang="en-US" sz="2450" i="1" dirty="0" smtClean="0">
                <a:latin typeface="Arial" panose="020B0604020202020204" pitchFamily="34" charset="0"/>
                <a:cs typeface="Arial" panose="020B0604020202020204" pitchFamily="34" charset="0"/>
              </a:rPr>
              <a:t>x</a:t>
            </a:r>
            <a:r>
              <a:rPr lang="en-US" sz="2450" baseline="30000" dirty="0" smtClean="0">
                <a:latin typeface="Arial" panose="020B0604020202020204" pitchFamily="34" charset="0"/>
                <a:cs typeface="Arial" panose="020B0604020202020204" pitchFamily="34" charset="0"/>
              </a:rPr>
              <a:t>2</a:t>
            </a:r>
            <a:r>
              <a:rPr lang="en-US" sz="2450" dirty="0" smtClean="0">
                <a:latin typeface="Arial" panose="020B0604020202020204" pitchFamily="34" charset="0"/>
                <a:cs typeface="Arial" panose="020B0604020202020204" pitchFamily="34" charset="0"/>
              </a:rPr>
              <a:t> – 3</a:t>
            </a:r>
          </a:p>
          <a:p>
            <a:pPr marL="973138" lvl="1" indent="-458788">
              <a:buClr>
                <a:srgbClr val="C00000"/>
              </a:buClr>
              <a:buFont typeface="+mj-lt"/>
              <a:buAutoNum type="alphaLcPeriod" startAt="3"/>
              <a:tabLst>
                <a:tab pos="857250" algn="l"/>
              </a:tabLst>
            </a:pPr>
            <a:r>
              <a:rPr lang="en-US" sz="2450" i="1" dirty="0">
                <a:latin typeface="Arial" panose="020B0604020202020204" pitchFamily="34" charset="0"/>
                <a:cs typeface="Arial" panose="020B0604020202020204" pitchFamily="34" charset="0"/>
              </a:rPr>
              <a:t>y</a:t>
            </a:r>
            <a:r>
              <a:rPr lang="en-US" sz="2450" dirty="0">
                <a:latin typeface="Arial" panose="020B0604020202020204" pitchFamily="34" charset="0"/>
                <a:cs typeface="Arial" panose="020B0604020202020204" pitchFamily="34" charset="0"/>
              </a:rPr>
              <a:t> = </a:t>
            </a:r>
            <a:r>
              <a:rPr lang="en-US" sz="2450" dirty="0" smtClean="0">
                <a:latin typeface="Arial" panose="020B0604020202020204" pitchFamily="34" charset="0"/>
                <a:cs typeface="Arial" panose="020B0604020202020204" pitchFamily="34" charset="0"/>
              </a:rPr>
              <a:t>3</a:t>
            </a:r>
            <a:r>
              <a:rPr lang="en-US" sz="2450" i="1" dirty="0" smtClean="0">
                <a:latin typeface="Arial" panose="020B0604020202020204" pitchFamily="34" charset="0"/>
                <a:cs typeface="Arial" panose="020B0604020202020204" pitchFamily="34" charset="0"/>
              </a:rPr>
              <a:t>x</a:t>
            </a:r>
            <a:r>
              <a:rPr lang="en-US" sz="2450" baseline="30000" dirty="0" smtClean="0">
                <a:latin typeface="Arial" panose="020B0604020202020204" pitchFamily="34" charset="0"/>
                <a:cs typeface="Arial" panose="020B0604020202020204" pitchFamily="34" charset="0"/>
              </a:rPr>
              <a:t>3</a:t>
            </a:r>
            <a:r>
              <a:rPr lang="en-US" sz="2450" dirty="0" smtClean="0">
                <a:latin typeface="Arial" panose="020B0604020202020204" pitchFamily="34" charset="0"/>
                <a:cs typeface="Arial" panose="020B0604020202020204" pitchFamily="34" charset="0"/>
              </a:rPr>
              <a:t> + 2</a:t>
            </a:r>
            <a:r>
              <a:rPr lang="en-US" sz="2450" i="1" dirty="0" smtClean="0">
                <a:latin typeface="Arial" panose="020B0604020202020204" pitchFamily="34" charset="0"/>
                <a:cs typeface="Arial" panose="020B0604020202020204" pitchFamily="34" charset="0"/>
              </a:rPr>
              <a:t>x</a:t>
            </a:r>
            <a:r>
              <a:rPr lang="en-US" sz="2450" dirty="0" smtClean="0">
                <a:latin typeface="Arial" panose="020B0604020202020204" pitchFamily="34" charset="0"/>
                <a:cs typeface="Arial" panose="020B0604020202020204" pitchFamily="34" charset="0"/>
              </a:rPr>
              <a:t> </a:t>
            </a:r>
            <a:r>
              <a:rPr lang="en-US" sz="2450" dirty="0">
                <a:latin typeface="Arial" panose="020B0604020202020204" pitchFamily="34" charset="0"/>
                <a:cs typeface="Arial" panose="020B0604020202020204" pitchFamily="34" charset="0"/>
              </a:rPr>
              <a:t>+ </a:t>
            </a:r>
            <a:r>
              <a:rPr lang="en-US" sz="2450" dirty="0" smtClean="0">
                <a:latin typeface="Arial" panose="020B0604020202020204" pitchFamily="34" charset="0"/>
                <a:cs typeface="Arial" panose="020B0604020202020204" pitchFamily="34" charset="0"/>
              </a:rPr>
              <a:t>5	</a:t>
            </a:r>
            <a:r>
              <a:rPr lang="en-US" sz="2450" dirty="0" smtClean="0">
                <a:solidFill>
                  <a:srgbClr val="C00000"/>
                </a:solidFill>
                <a:latin typeface="Arial" panose="020B0604020202020204" pitchFamily="34" charset="0"/>
                <a:cs typeface="Arial" panose="020B0604020202020204" pitchFamily="34" charset="0"/>
              </a:rPr>
              <a:t>d.</a:t>
            </a:r>
            <a:r>
              <a:rPr lang="en-US" sz="2450" dirty="0" smtClean="0">
                <a:latin typeface="Arial" panose="020B0604020202020204" pitchFamily="34" charset="0"/>
                <a:cs typeface="Arial" panose="020B0604020202020204" pitchFamily="34" charset="0"/>
              </a:rPr>
              <a:t> </a:t>
            </a:r>
            <a:r>
              <a:rPr lang="en-US" sz="2450" i="1" dirty="0">
                <a:latin typeface="Arial" panose="020B0604020202020204" pitchFamily="34" charset="0"/>
                <a:cs typeface="Arial" panose="020B0604020202020204" pitchFamily="34" charset="0"/>
              </a:rPr>
              <a:t>y</a:t>
            </a:r>
            <a:r>
              <a:rPr lang="en-US" sz="2450" dirty="0">
                <a:latin typeface="Arial" panose="020B0604020202020204" pitchFamily="34" charset="0"/>
                <a:cs typeface="Arial" panose="020B0604020202020204" pitchFamily="34" charset="0"/>
              </a:rPr>
              <a:t> = </a:t>
            </a:r>
            <a:r>
              <a:rPr lang="en-US" sz="2450" dirty="0" smtClean="0">
                <a:latin typeface="Arial" panose="020B0604020202020204" pitchFamily="34" charset="0"/>
                <a:cs typeface="Arial" panose="020B0604020202020204" pitchFamily="34" charset="0"/>
              </a:rPr>
              <a:t>-2</a:t>
            </a:r>
            <a:r>
              <a:rPr lang="en-US" sz="2450" i="1" dirty="0" smtClean="0">
                <a:latin typeface="Arial" panose="020B0604020202020204" pitchFamily="34" charset="0"/>
                <a:cs typeface="Arial" panose="020B0604020202020204" pitchFamily="34" charset="0"/>
              </a:rPr>
              <a:t>x</a:t>
            </a:r>
            <a:r>
              <a:rPr lang="en-US" sz="2450" baseline="30000" dirty="0" smtClean="0">
                <a:latin typeface="Arial" panose="020B0604020202020204" pitchFamily="34" charset="0"/>
                <a:cs typeface="Arial" panose="020B0604020202020204" pitchFamily="34" charset="0"/>
              </a:rPr>
              <a:t>3</a:t>
            </a:r>
            <a:r>
              <a:rPr lang="en-US" sz="2450" dirty="0" smtClean="0">
                <a:latin typeface="Arial" panose="020B0604020202020204" pitchFamily="34" charset="0"/>
                <a:cs typeface="Arial" panose="020B0604020202020204" pitchFamily="34" charset="0"/>
              </a:rPr>
              <a:t> + 2</a:t>
            </a:r>
            <a:r>
              <a:rPr lang="en-US" sz="2450" i="1" dirty="0" smtClean="0">
                <a:latin typeface="Arial" panose="020B0604020202020204" pitchFamily="34" charset="0"/>
                <a:cs typeface="Arial" panose="020B0604020202020204" pitchFamily="34" charset="0"/>
              </a:rPr>
              <a:t>x</a:t>
            </a:r>
            <a:r>
              <a:rPr lang="en-US" sz="2450" baseline="30000" dirty="0" smtClean="0">
                <a:latin typeface="Arial" panose="020B0604020202020204" pitchFamily="34" charset="0"/>
                <a:cs typeface="Arial" panose="020B0604020202020204" pitchFamily="34" charset="0"/>
              </a:rPr>
              <a:t>2</a:t>
            </a:r>
            <a:endParaRPr lang="en-US" sz="245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6416" y="1163718"/>
            <a:ext cx="548640" cy="537090"/>
          </a:xfrm>
          <a:prstGeom prst="rect">
            <a:avLst/>
          </a:prstGeom>
        </p:spPr>
      </p:pic>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23528" y="2492896"/>
            <a:ext cx="3672408" cy="2232248"/>
          </a:xfrm>
          <a:prstGeom prst="rect">
            <a:avLst/>
          </a:prstGeom>
        </p:spPr>
      </p:pic>
      <p:pic>
        <p:nvPicPr>
          <p:cNvPr id="12" name="Picture 1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275856" y="4798154"/>
            <a:ext cx="3541377" cy="1727190"/>
          </a:xfrm>
          <a:prstGeom prst="rect">
            <a:avLst/>
          </a:prstGeom>
        </p:spPr>
      </p:pic>
      <p:pic>
        <p:nvPicPr>
          <p:cNvPr id="13" name="Picture 1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95536" y="4798154"/>
            <a:ext cx="2664296" cy="1791816"/>
          </a:xfrm>
          <a:prstGeom prst="rect">
            <a:avLst/>
          </a:prstGeom>
        </p:spPr>
      </p:pic>
      <p:pic>
        <p:nvPicPr>
          <p:cNvPr id="14" name="Picture 13"/>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089313" y="2502950"/>
            <a:ext cx="2727920" cy="2212140"/>
          </a:xfrm>
          <a:prstGeom prst="rect">
            <a:avLst/>
          </a:prstGeom>
        </p:spPr>
      </p:pic>
      <p:sp>
        <p:nvSpPr>
          <p:cNvPr id="15" name="Rectangle 14"/>
          <p:cNvSpPr/>
          <p:nvPr/>
        </p:nvSpPr>
        <p:spPr>
          <a:xfrm flipH="1">
            <a:off x="6945305" y="2492896"/>
            <a:ext cx="1877022" cy="193899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Q15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 To find the </a:t>
            </a:r>
            <a:r>
              <a:rPr lang="en-US" sz="2400" i="1" dirty="0" smtClean="0">
                <a:solidFill>
                  <a:schemeClr val="tx1"/>
                </a:solidFill>
                <a:latin typeface="Arial" panose="020B0604020202020204" pitchFamily="34" charset="0"/>
                <a:cs typeface="Arial" panose="020B0604020202020204" pitchFamily="34" charset="0"/>
              </a:rPr>
              <a:t>y</a:t>
            </a:r>
            <a:r>
              <a:rPr lang="en-US" sz="2400" dirty="0" smtClean="0">
                <a:solidFill>
                  <a:schemeClr val="tx1"/>
                </a:solidFill>
                <a:latin typeface="Arial" panose="020B0604020202020204" pitchFamily="34" charset="0"/>
                <a:cs typeface="Arial" panose="020B0604020202020204" pitchFamily="34" charset="0"/>
              </a:rPr>
              <a:t>-intercept, substitute </a:t>
            </a:r>
            <a:br>
              <a:rPr lang="en-US" sz="2400" dirty="0" smtClean="0">
                <a:solidFill>
                  <a:schemeClr val="tx1"/>
                </a:solidFill>
                <a:latin typeface="Arial" panose="020B0604020202020204" pitchFamily="34" charset="0"/>
                <a:cs typeface="Arial" panose="020B0604020202020204" pitchFamily="34" charset="0"/>
              </a:rPr>
            </a:br>
            <a:r>
              <a:rPr lang="en-US" sz="2400" i="1" dirty="0" smtClean="0">
                <a:solidFill>
                  <a:schemeClr val="tx1"/>
                </a:solidFill>
                <a:latin typeface="Arial" panose="020B0604020202020204" pitchFamily="34" charset="0"/>
                <a:cs typeface="Arial" panose="020B0604020202020204" pitchFamily="34" charset="0"/>
              </a:rPr>
              <a:t>x</a:t>
            </a:r>
            <a:r>
              <a:rPr lang="en-US" sz="2400" dirty="0" smtClean="0">
                <a:solidFill>
                  <a:schemeClr val="tx1"/>
                </a:solidFill>
                <a:latin typeface="Arial" panose="020B0604020202020204" pitchFamily="34" charset="0"/>
                <a:cs typeface="Arial" panose="020B0604020202020204" pitchFamily="34" charset="0"/>
              </a:rPr>
              <a:t> = 0.</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9271156"/>
      </p:ext>
    </p:extLst>
  </p:cSld>
  <p:clrMapOvr>
    <a:masterClrMapping/>
  </p:clrMapOvr>
  <p:transition advClick="0"/>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 </a:t>
            </a:r>
            <a:r>
              <a:rPr lang="en-GB" sz="4000" dirty="0"/>
              <a:t>– </a:t>
            </a:r>
            <a:r>
              <a:rPr lang="en-GB" sz="4000" dirty="0" smtClean="0"/>
              <a:t>Knowledge Check</a:t>
            </a:r>
            <a:endParaRPr lang="en-GB" sz="4000" b="1" dirty="0" smtClean="0"/>
          </a:p>
        </p:txBody>
      </p:sp>
      <mc:AlternateContent xmlns:mc="http://schemas.openxmlformats.org/markup-compatibility/2006" xmlns:a14="http://schemas.microsoft.com/office/drawing/2010/main">
        <mc:Choice Requires="a14">
          <p:graphicFrame>
            <p:nvGraphicFramePr>
              <p:cNvPr id="15" name="Table 14"/>
              <p:cNvGraphicFramePr>
                <a:graphicFrameLocks noGrp="1"/>
              </p:cNvGraphicFramePr>
              <p:nvPr>
                <p:extLst>
                  <p:ext uri="{D42A27DB-BD31-4B8C-83A1-F6EECF244321}">
                    <p14:modId xmlns:p14="http://schemas.microsoft.com/office/powerpoint/2010/main" val="728809106"/>
                  </p:ext>
                </p:extLst>
              </p:nvPr>
            </p:nvGraphicFramePr>
            <p:xfrm>
              <a:off x="251518" y="1268761"/>
              <a:ext cx="8568952" cy="5296119"/>
            </p:xfrm>
            <a:graphic>
              <a:graphicData uri="http://schemas.openxmlformats.org/drawingml/2006/table">
                <a:tbl>
                  <a:tblPr firstRow="1" bandRow="1">
                    <a:effectLst/>
                    <a:tableStyleId>{5940675A-B579-460E-94D1-54222C63F5DA}</a:tableStyleId>
                  </a:tblPr>
                  <a:tblGrid>
                    <a:gridCol w="8568952"/>
                  </a:tblGrid>
                  <a:tr h="475707">
                    <a:tc>
                      <a:txBody>
                        <a:bodyPr/>
                        <a:lstStyle/>
                        <a:p>
                          <a:r>
                            <a:rPr lang="en-US" sz="2000" b="1" i="0" dirty="0" smtClean="0">
                              <a:latin typeface="Arial" panose="020B0604020202020204" pitchFamily="34" charset="0"/>
                              <a:cs typeface="Arial" panose="020B0604020202020204" pitchFamily="34" charset="0"/>
                            </a:rPr>
                            <a:t>6. Knowledge Check</a:t>
                          </a:r>
                          <a:endParaRPr lang="en-US" sz="2000" b="1" i="0" dirty="0">
                            <a:latin typeface="Arial" panose="020B0604020202020204" pitchFamily="34" charset="0"/>
                            <a:cs typeface="Arial" panose="020B0604020202020204" pitchFamily="34" charset="0"/>
                          </a:endParaRPr>
                        </a:p>
                      </a:txBody>
                      <a:tcPr marR="164592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r>
                  <a:tr h="475707">
                    <a:tc>
                      <a:txBody>
                        <a:bodyPr/>
                        <a:lstStyle/>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1835" b="0" i="0" dirty="0" smtClean="0">
                              <a:latin typeface="Times New Roman" panose="02020603050405020304" pitchFamily="18" charset="0"/>
                              <a:cs typeface="Times New Roman" panose="02020603050405020304" pitchFamily="18" charset="0"/>
                            </a:rPr>
                            <a:t>A </a:t>
                          </a:r>
                          <a:r>
                            <a:rPr lang="en-US" sz="1835" b="1" i="0" dirty="0" smtClean="0">
                              <a:latin typeface="Times New Roman" panose="02020603050405020304" pitchFamily="18" charset="0"/>
                              <a:cs typeface="Times New Roman" panose="02020603050405020304" pitchFamily="18" charset="0"/>
                            </a:rPr>
                            <a:t>linear equation </a:t>
                          </a:r>
                          <a:r>
                            <a:rPr lang="en-US" sz="1835" b="0" i="0" dirty="0" smtClean="0">
                              <a:latin typeface="Times New Roman" panose="02020603050405020304" pitchFamily="18" charset="0"/>
                              <a:cs typeface="Times New Roman" panose="02020603050405020304" pitchFamily="18" charset="0"/>
                            </a:rPr>
                            <a:t>generates a straight-line (linear) graph</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1835" b="0" i="0" dirty="0" smtClean="0">
                              <a:latin typeface="Times New Roman" panose="02020603050405020304" pitchFamily="18" charset="0"/>
                              <a:cs typeface="Times New Roman" panose="02020603050405020304" pitchFamily="18" charset="0"/>
                            </a:rPr>
                            <a:t>The equation for a straight-line graph can be written as </a:t>
                          </a:r>
                          <a:r>
                            <a:rPr lang="en-US" sz="1835" b="0" i="1" dirty="0" smtClean="0">
                              <a:latin typeface="Times New Roman" panose="02020603050405020304" pitchFamily="18" charset="0"/>
                              <a:cs typeface="Times New Roman" panose="02020603050405020304" pitchFamily="18" charset="0"/>
                            </a:rPr>
                            <a:t>y = mx + c</a:t>
                          </a:r>
                          <a:r>
                            <a:rPr lang="en-US" sz="1835" b="0" i="0" dirty="0" smtClean="0">
                              <a:latin typeface="Times New Roman" panose="02020603050405020304" pitchFamily="18" charset="0"/>
                              <a:cs typeface="Times New Roman" panose="02020603050405020304" pitchFamily="18" charset="0"/>
                            </a:rPr>
                            <a:t> where</a:t>
                          </a:r>
                          <a:r>
                            <a:rPr lang="en-US" sz="1835" b="0" i="0" baseline="0" dirty="0" smtClean="0">
                              <a:latin typeface="Times New Roman" panose="02020603050405020304" pitchFamily="18" charset="0"/>
                              <a:cs typeface="Times New Roman" panose="02020603050405020304" pitchFamily="18" charset="0"/>
                            </a:rPr>
                            <a:t> </a:t>
                          </a:r>
                          <a:r>
                            <a:rPr lang="en-US" sz="1835" b="0" i="1" dirty="0" smtClean="0">
                              <a:latin typeface="Times New Roman" panose="02020603050405020304" pitchFamily="18" charset="0"/>
                              <a:cs typeface="Times New Roman" panose="02020603050405020304" pitchFamily="18" charset="0"/>
                            </a:rPr>
                            <a:t>m</a:t>
                          </a:r>
                          <a:r>
                            <a:rPr lang="en-US" sz="1835" b="0" i="0" dirty="0" smtClean="0">
                              <a:latin typeface="Times New Roman" panose="02020603050405020304" pitchFamily="18" charset="0"/>
                              <a:cs typeface="Times New Roman" panose="02020603050405020304" pitchFamily="18" charset="0"/>
                            </a:rPr>
                            <a:t> is the gradient and </a:t>
                          </a:r>
                          <a:r>
                            <a:rPr lang="en-US" sz="1835" b="0" i="1" dirty="0" smtClean="0">
                              <a:latin typeface="Times New Roman" panose="02020603050405020304" pitchFamily="18" charset="0"/>
                              <a:cs typeface="Times New Roman" panose="02020603050405020304" pitchFamily="18" charset="0"/>
                            </a:rPr>
                            <a:t>c</a:t>
                          </a:r>
                          <a:r>
                            <a:rPr lang="en-US" sz="1835" b="0" i="0" dirty="0" smtClean="0">
                              <a:latin typeface="Times New Roman" panose="02020603050405020304" pitchFamily="18" charset="0"/>
                              <a:cs typeface="Times New Roman" panose="02020603050405020304" pitchFamily="18" charset="0"/>
                            </a:rPr>
                            <a:t> is the y-intercept</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1835" b="1" i="0" dirty="0" smtClean="0">
                              <a:latin typeface="Times New Roman" panose="02020603050405020304" pitchFamily="18" charset="0"/>
                              <a:cs typeface="Times New Roman" panose="02020603050405020304" pitchFamily="18" charset="0"/>
                            </a:rPr>
                            <a:t>Parallel lines </a:t>
                          </a:r>
                          <a:r>
                            <a:rPr lang="en-US" sz="1835" b="0" i="0" dirty="0" smtClean="0">
                              <a:latin typeface="Times New Roman" panose="02020603050405020304" pitchFamily="18" charset="0"/>
                              <a:cs typeface="Times New Roman" panose="02020603050405020304" pitchFamily="18" charset="0"/>
                            </a:rPr>
                            <a:t>have the same gradient.</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1835" b="0" i="0" dirty="0" smtClean="0">
                              <a:latin typeface="Times New Roman" panose="02020603050405020304" pitchFamily="18" charset="0"/>
                              <a:cs typeface="Times New Roman" panose="02020603050405020304" pitchFamily="18" charset="0"/>
                            </a:rPr>
                            <a:t>To find the </a:t>
                          </a:r>
                          <a:r>
                            <a:rPr lang="en-US" sz="1835" b="0" i="1" dirty="0" smtClean="0">
                              <a:latin typeface="Times New Roman" panose="02020603050405020304" pitchFamily="18" charset="0"/>
                              <a:cs typeface="Times New Roman" panose="02020603050405020304" pitchFamily="18" charset="0"/>
                            </a:rPr>
                            <a:t>y</a:t>
                          </a:r>
                          <a:r>
                            <a:rPr lang="en-US" sz="1835" b="0" i="0" dirty="0" smtClean="0">
                              <a:latin typeface="Times New Roman" panose="02020603050405020304" pitchFamily="18" charset="0"/>
                              <a:cs typeface="Times New Roman" panose="02020603050405020304" pitchFamily="18" charset="0"/>
                            </a:rPr>
                            <a:t>-intercept of a graph, find the y-coordinate where </a:t>
                          </a:r>
                          <a:r>
                            <a:rPr lang="en-US" sz="1835" b="0" i="1" dirty="0" smtClean="0">
                              <a:latin typeface="Times New Roman" panose="02020603050405020304" pitchFamily="18" charset="0"/>
                              <a:cs typeface="Times New Roman" panose="02020603050405020304" pitchFamily="18" charset="0"/>
                            </a:rPr>
                            <a:t>x</a:t>
                          </a:r>
                          <a:r>
                            <a:rPr lang="en-US" sz="1835" b="0" i="0" dirty="0" smtClean="0">
                              <a:latin typeface="Times New Roman" panose="02020603050405020304" pitchFamily="18" charset="0"/>
                              <a:cs typeface="Times New Roman" panose="02020603050405020304" pitchFamily="18" charset="0"/>
                            </a:rPr>
                            <a:t> = 0.</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1835" b="0" i="0" dirty="0" smtClean="0">
                              <a:latin typeface="Times New Roman" panose="02020603050405020304" pitchFamily="18" charset="0"/>
                              <a:cs typeface="Times New Roman" panose="02020603050405020304" pitchFamily="18" charset="0"/>
                            </a:rPr>
                            <a:t>To find the </a:t>
                          </a:r>
                          <a:r>
                            <a:rPr lang="en-US" sz="1835" b="0" i="1" dirty="0" smtClean="0">
                              <a:latin typeface="Times New Roman" panose="02020603050405020304" pitchFamily="18" charset="0"/>
                              <a:cs typeface="Times New Roman" panose="02020603050405020304" pitchFamily="18" charset="0"/>
                            </a:rPr>
                            <a:t>x</a:t>
                          </a:r>
                          <a:r>
                            <a:rPr lang="en-US" sz="1835" b="0" i="0" dirty="0" smtClean="0">
                              <a:latin typeface="Times New Roman" panose="02020603050405020304" pitchFamily="18" charset="0"/>
                              <a:cs typeface="Times New Roman" panose="02020603050405020304" pitchFamily="18" charset="0"/>
                            </a:rPr>
                            <a:t>-intercept of a graph, find the </a:t>
                          </a:r>
                          <a:r>
                            <a:rPr lang="en-US" sz="1835" b="0" i="1" dirty="0" smtClean="0">
                              <a:latin typeface="Times New Roman" panose="02020603050405020304" pitchFamily="18" charset="0"/>
                              <a:cs typeface="Times New Roman" panose="02020603050405020304" pitchFamily="18" charset="0"/>
                            </a:rPr>
                            <a:t>y</a:t>
                          </a:r>
                          <a:r>
                            <a:rPr lang="en-US" sz="1835" b="0" i="0" dirty="0" smtClean="0">
                              <a:latin typeface="Times New Roman" panose="02020603050405020304" pitchFamily="18" charset="0"/>
                              <a:cs typeface="Times New Roman" panose="02020603050405020304" pitchFamily="18" charset="0"/>
                            </a:rPr>
                            <a:t>-coordinate where y = 0.</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1835" b="0" i="0" dirty="0" smtClean="0">
                              <a:latin typeface="Times New Roman" panose="02020603050405020304" pitchFamily="18" charset="0"/>
                              <a:cs typeface="Times New Roman" panose="02020603050405020304" pitchFamily="18" charset="0"/>
                            </a:rPr>
                            <a:t>To compare the gradients and </a:t>
                          </a:r>
                          <a:r>
                            <a:rPr lang="en-US" sz="1835" b="0" i="1" dirty="0" smtClean="0">
                              <a:latin typeface="Times New Roman" panose="02020603050405020304" pitchFamily="18" charset="0"/>
                              <a:cs typeface="Times New Roman" panose="02020603050405020304" pitchFamily="18" charset="0"/>
                            </a:rPr>
                            <a:t>y</a:t>
                          </a:r>
                          <a:r>
                            <a:rPr lang="en-US" sz="1835" b="0" i="0" dirty="0" smtClean="0">
                              <a:latin typeface="Times New Roman" panose="02020603050405020304" pitchFamily="18" charset="0"/>
                              <a:cs typeface="Times New Roman" panose="02020603050405020304" pitchFamily="18" charset="0"/>
                            </a:rPr>
                            <a:t>-intercepts of two straight lines, make sure</a:t>
                          </a:r>
                          <a:r>
                            <a:rPr lang="en-US" sz="1835" b="0" i="0" baseline="0" dirty="0" smtClean="0">
                              <a:latin typeface="Times New Roman" panose="02020603050405020304" pitchFamily="18" charset="0"/>
                              <a:cs typeface="Times New Roman" panose="02020603050405020304" pitchFamily="18" charset="0"/>
                            </a:rPr>
                            <a:t> </a:t>
                          </a:r>
                          <a:r>
                            <a:rPr lang="en-US" sz="1835" b="0" i="0" dirty="0" smtClean="0">
                              <a:latin typeface="Times New Roman" panose="02020603050405020304" pitchFamily="18" charset="0"/>
                              <a:cs typeface="Times New Roman" panose="02020603050405020304" pitchFamily="18" charset="0"/>
                            </a:rPr>
                            <a:t>their equations are in the form y = mx + c</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1835" b="0" i="0" dirty="0" smtClean="0">
                              <a:latin typeface="Times New Roman" panose="02020603050405020304" pitchFamily="18" charset="0"/>
                              <a:cs typeface="Times New Roman" panose="02020603050405020304" pitchFamily="18" charset="0"/>
                            </a:rPr>
                            <a:t>A linear function has a graph that is a straight line</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1835" b="0" i="0" dirty="0" smtClean="0">
                              <a:latin typeface="Times New Roman" panose="02020603050405020304" pitchFamily="18" charset="0"/>
                              <a:cs typeface="Times New Roman" panose="02020603050405020304" pitchFamily="18" charset="0"/>
                            </a:rPr>
                            <a:t>A distance-time graph represents a journey, </a:t>
                          </a:r>
                        </a:p>
                        <a:p>
                          <a:pPr marL="0" marR="0" lvl="0" indent="0" algn="l" defTabSz="914400" rtl="0" eaLnBrk="1" fontAlgn="auto" latinLnBrk="0" hangingPunct="1">
                            <a:lnSpc>
                              <a:spcPct val="100000"/>
                            </a:lnSpc>
                            <a:spcBef>
                              <a:spcPts val="0"/>
                            </a:spcBef>
                            <a:spcAft>
                              <a:spcPts val="0"/>
                            </a:spcAft>
                            <a:buClrTx/>
                            <a:buSzTx/>
                            <a:buFont typeface="Webdings" panose="05030102010509060703" pitchFamily="18" charset="2"/>
                            <a:buNone/>
                            <a:tabLst/>
                            <a:defRPr/>
                          </a:pPr>
                          <a:r>
                            <a:rPr lang="en-US" sz="1835" b="0" i="0" dirty="0" smtClean="0">
                              <a:latin typeface="Times New Roman" panose="02020603050405020304" pitchFamily="18" charset="0"/>
                              <a:cs typeface="Times New Roman" panose="02020603050405020304" pitchFamily="18" charset="0"/>
                            </a:rPr>
                            <a:t>     o Straight lines mean constant speed </a:t>
                          </a:r>
                        </a:p>
                        <a:p>
                          <a:pPr marL="0" marR="0" lvl="0" indent="0" algn="l" defTabSz="914400" rtl="0" eaLnBrk="1" fontAlgn="auto" latinLnBrk="0" hangingPunct="1">
                            <a:lnSpc>
                              <a:spcPct val="100000"/>
                            </a:lnSpc>
                            <a:spcBef>
                              <a:spcPts val="0"/>
                            </a:spcBef>
                            <a:spcAft>
                              <a:spcPts val="0"/>
                            </a:spcAft>
                            <a:buClrTx/>
                            <a:buSzTx/>
                            <a:buFont typeface="Webdings" panose="05030102010509060703" pitchFamily="18" charset="2"/>
                            <a:buNone/>
                            <a:tabLst/>
                            <a:defRPr/>
                          </a:pPr>
                          <a:r>
                            <a:rPr lang="en-US" sz="1835" b="0" i="0" dirty="0" smtClean="0">
                              <a:latin typeface="Times New Roman" panose="02020603050405020304" pitchFamily="18" charset="0"/>
                              <a:cs typeface="Times New Roman" panose="02020603050405020304" pitchFamily="18" charset="0"/>
                            </a:rPr>
                            <a:t>     o horizontal lines mean no movement</a:t>
                          </a:r>
                        </a:p>
                        <a:p>
                          <a:pPr marL="0" marR="0" lvl="0" indent="0" algn="l" defTabSz="914400" rtl="0" eaLnBrk="1" fontAlgn="auto" latinLnBrk="0" hangingPunct="1">
                            <a:lnSpc>
                              <a:spcPct val="100000"/>
                            </a:lnSpc>
                            <a:spcBef>
                              <a:spcPts val="0"/>
                            </a:spcBef>
                            <a:spcAft>
                              <a:spcPts val="0"/>
                            </a:spcAft>
                            <a:buClrTx/>
                            <a:buSzTx/>
                            <a:buFont typeface="Webdings" panose="05030102010509060703" pitchFamily="18" charset="2"/>
                            <a:buNone/>
                            <a:tabLst/>
                            <a:defRPr/>
                          </a:pPr>
                          <a:r>
                            <a:rPr lang="en-US" sz="1835" b="0" i="0" baseline="0" dirty="0" smtClean="0">
                              <a:latin typeface="Times New Roman" panose="02020603050405020304" pitchFamily="18" charset="0"/>
                              <a:cs typeface="Times New Roman" panose="02020603050405020304" pitchFamily="18" charset="0"/>
                            </a:rPr>
                            <a:t>     </a:t>
                          </a:r>
                          <a:r>
                            <a:rPr lang="en-US" sz="1835" b="0" i="0" dirty="0" smtClean="0">
                              <a:latin typeface="Times New Roman" panose="02020603050405020304" pitchFamily="18" charset="0"/>
                              <a:cs typeface="Times New Roman" panose="02020603050405020304" pitchFamily="18" charset="0"/>
                            </a:rPr>
                            <a:t>o the gradient is the speed, since average speed = . </a:t>
                          </a:r>
                          <a14:m>
                            <m:oMath xmlns:m="http://schemas.openxmlformats.org/officeDocument/2006/math">
                              <m:f>
                                <m:fPr>
                                  <m:ctrlPr>
                                    <a:rPr lang="en-US" sz="1835" i="1" smtClean="0">
                                      <a:latin typeface="Cambria Math" panose="02040503050406030204" pitchFamily="18" charset="0"/>
                                      <a:cs typeface="Arial" panose="020B0604020202020204" pitchFamily="34" charset="0"/>
                                    </a:rPr>
                                  </m:ctrlPr>
                                </m:fPr>
                                <m:num>
                                  <m:r>
                                    <a:rPr lang="en-US" sz="1835" b="0" i="1" smtClean="0">
                                      <a:latin typeface="Cambria Math" panose="02040503050406030204" pitchFamily="18" charset="0"/>
                                      <a:cs typeface="Arial" panose="020B0604020202020204" pitchFamily="34" charset="0"/>
                                    </a:rPr>
                                    <m:t>𝑡𝑜𝑡𝑎𝑙</m:t>
                                  </m:r>
                                  <m:r>
                                    <a:rPr lang="en-US" sz="1835" b="0" i="1" smtClean="0">
                                      <a:latin typeface="Cambria Math" panose="02040503050406030204" pitchFamily="18" charset="0"/>
                                      <a:cs typeface="Arial" panose="020B0604020202020204" pitchFamily="34" charset="0"/>
                                    </a:rPr>
                                    <m:t> </m:t>
                                  </m:r>
                                  <m:r>
                                    <a:rPr lang="en-US" sz="1835" b="0" i="1" smtClean="0">
                                      <a:latin typeface="Cambria Math" panose="02040503050406030204" pitchFamily="18" charset="0"/>
                                      <a:cs typeface="Arial" panose="020B0604020202020204" pitchFamily="34" charset="0"/>
                                    </a:rPr>
                                    <m:t>𝑑𝑖𝑠𝑡𝑎𝑛𝑐𝑒</m:t>
                                  </m:r>
                                </m:num>
                                <m:den>
                                  <m:r>
                                    <a:rPr lang="en-US" sz="1835" b="0" i="1" smtClean="0">
                                      <a:latin typeface="Cambria Math" panose="02040503050406030204" pitchFamily="18" charset="0"/>
                                      <a:cs typeface="Arial" panose="020B0604020202020204" pitchFamily="34" charset="0"/>
                                    </a:rPr>
                                    <m:t>𝑡𝑜𝑡𝑎𝑙</m:t>
                                  </m:r>
                                  <m:r>
                                    <a:rPr lang="en-US" sz="1835" b="0" i="1" smtClean="0">
                                      <a:latin typeface="Cambria Math" panose="02040503050406030204" pitchFamily="18" charset="0"/>
                                      <a:cs typeface="Arial" panose="020B0604020202020204" pitchFamily="34" charset="0"/>
                                    </a:rPr>
                                    <m:t> </m:t>
                                  </m:r>
                                  <m:r>
                                    <a:rPr lang="en-US" sz="1835" b="0" i="1" smtClean="0">
                                      <a:latin typeface="Cambria Math" panose="02040503050406030204" pitchFamily="18" charset="0"/>
                                      <a:cs typeface="Arial" panose="020B0604020202020204" pitchFamily="34" charset="0"/>
                                    </a:rPr>
                                    <m:t>𝑡𝑖𝑚𝑒</m:t>
                                  </m:r>
                                </m:den>
                              </m:f>
                            </m:oMath>
                          </a14:m>
                          <a:endParaRPr lang="en-US" sz="1835" b="0" i="0" dirty="0" smtClean="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Webdings" panose="05030102010509060703" pitchFamily="18" charset="2"/>
                            <a:buNone/>
                            <a:tabLst/>
                            <a:defRPr/>
                          </a:pPr>
                          <a:r>
                            <a:rPr lang="en-US" sz="1835" b="0" i="0" baseline="0" dirty="0" smtClean="0">
                              <a:latin typeface="Times New Roman" panose="02020603050405020304" pitchFamily="18" charset="0"/>
                              <a:cs typeface="Times New Roman" panose="02020603050405020304" pitchFamily="18" charset="0"/>
                            </a:rPr>
                            <a:t>     </a:t>
                          </a:r>
                          <a:r>
                            <a:rPr lang="en-US" sz="1835" b="0" i="0" dirty="0" smtClean="0">
                              <a:latin typeface="Times New Roman" panose="02020603050405020304" pitchFamily="18" charset="0"/>
                              <a:cs typeface="Times New Roman" panose="02020603050405020304" pitchFamily="18" charset="0"/>
                            </a:rPr>
                            <a:t>o Average speed = </a:t>
                          </a:r>
                          <a14:m>
                            <m:oMath xmlns:m="http://schemas.openxmlformats.org/officeDocument/2006/math">
                              <m:f>
                                <m:fPr>
                                  <m:ctrlPr>
                                    <a:rPr lang="en-US" sz="1835" i="1" smtClean="0">
                                      <a:latin typeface="Cambria Math" panose="02040503050406030204" pitchFamily="18" charset="0"/>
                                      <a:cs typeface="Arial" panose="020B0604020202020204" pitchFamily="34" charset="0"/>
                                    </a:rPr>
                                  </m:ctrlPr>
                                </m:fPr>
                                <m:num>
                                  <m:r>
                                    <a:rPr lang="en-US" sz="1835" b="0" i="1" smtClean="0">
                                      <a:latin typeface="Cambria Math" panose="02040503050406030204" pitchFamily="18" charset="0"/>
                                      <a:cs typeface="Arial" panose="020B0604020202020204" pitchFamily="34" charset="0"/>
                                    </a:rPr>
                                    <m:t>𝑡𝑜𝑡𝑎𝑙</m:t>
                                  </m:r>
                                  <m:r>
                                    <a:rPr lang="en-US" sz="1835" b="0" i="1" smtClean="0">
                                      <a:latin typeface="Cambria Math" panose="02040503050406030204" pitchFamily="18" charset="0"/>
                                      <a:cs typeface="Arial" panose="020B0604020202020204" pitchFamily="34" charset="0"/>
                                    </a:rPr>
                                    <m:t> </m:t>
                                  </m:r>
                                  <m:r>
                                    <a:rPr lang="en-US" sz="1835" b="0" i="1" smtClean="0">
                                      <a:latin typeface="Cambria Math" panose="02040503050406030204" pitchFamily="18" charset="0"/>
                                      <a:cs typeface="Arial" panose="020B0604020202020204" pitchFamily="34" charset="0"/>
                                    </a:rPr>
                                    <m:t>𝑑𝑖𝑠𝑡𝑎𝑛𝑐𝑒</m:t>
                                  </m:r>
                                </m:num>
                                <m:den>
                                  <m:r>
                                    <a:rPr lang="en-US" sz="1835" b="0" i="1" smtClean="0">
                                      <a:latin typeface="Cambria Math" panose="02040503050406030204" pitchFamily="18" charset="0"/>
                                      <a:cs typeface="Arial" panose="020B0604020202020204" pitchFamily="34" charset="0"/>
                                    </a:rPr>
                                    <m:t>𝑡𝑜𝑡𝑎𝑙</m:t>
                                  </m:r>
                                  <m:r>
                                    <a:rPr lang="en-US" sz="1835" b="0" i="1" smtClean="0">
                                      <a:latin typeface="Cambria Math" panose="02040503050406030204" pitchFamily="18" charset="0"/>
                                      <a:cs typeface="Arial" panose="020B0604020202020204" pitchFamily="34" charset="0"/>
                                    </a:rPr>
                                    <m:t> </m:t>
                                  </m:r>
                                  <m:r>
                                    <a:rPr lang="en-US" sz="1835" b="0" i="1" smtClean="0">
                                      <a:latin typeface="Cambria Math" panose="02040503050406030204" pitchFamily="18" charset="0"/>
                                      <a:cs typeface="Arial" panose="020B0604020202020204" pitchFamily="34" charset="0"/>
                                    </a:rPr>
                                    <m:t>𝑡𝑖𝑚𝑒</m:t>
                                  </m:r>
                                </m:den>
                              </m:f>
                            </m:oMath>
                          </a14:m>
                          <a:r>
                            <a:rPr lang="en-US" sz="1835" b="0" i="0" dirty="0" smtClean="0">
                              <a:latin typeface="Times New Roman" panose="02020603050405020304" pitchFamily="18" charset="0"/>
                              <a:cs typeface="Arial" panose="020B0604020202020204" pitchFamily="34" charset="0"/>
                            </a:rPr>
                            <a:t/>
                          </a:r>
                          <a:br>
                            <a:rPr lang="en-US" sz="1835" b="0" i="0" dirty="0" smtClean="0">
                              <a:latin typeface="Times New Roman" panose="02020603050405020304" pitchFamily="18" charset="0"/>
                              <a:cs typeface="Arial" panose="020B0604020202020204" pitchFamily="34" charset="0"/>
                            </a:rPr>
                          </a:br>
                          <a:r>
                            <a:rPr lang="en-US" sz="1835" b="0" i="0" baseline="0" dirty="0" smtClean="0">
                              <a:latin typeface="Times New Roman" panose="02020603050405020304" pitchFamily="18" charset="0"/>
                              <a:cs typeface="Arial" panose="020B0604020202020204" pitchFamily="34" charset="0"/>
                            </a:rPr>
                            <a:t>        </a:t>
                          </a:r>
                          <a:r>
                            <a:rPr lang="en-US" sz="1835" b="0" i="0" dirty="0" smtClean="0">
                              <a:latin typeface="Times New Roman" panose="02020603050405020304" pitchFamily="18" charset="0"/>
                              <a:cs typeface="Times New Roman" panose="02020603050405020304" pitchFamily="18" charset="0"/>
                            </a:rPr>
                            <a:t>Make sure your units match</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kumimoji="0" lang="en-US" sz="1835" b="0" i="0" kern="1200" dirty="0" smtClean="0">
                              <a:solidFill>
                                <a:schemeClr val="tx1"/>
                              </a:solidFill>
                              <a:latin typeface="Times New Roman" panose="02020603050405020304" pitchFamily="18" charset="0"/>
                              <a:ea typeface="+mn-ea"/>
                              <a:cs typeface="Times New Roman" panose="02020603050405020304" pitchFamily="18" charset="0"/>
                            </a:rPr>
                            <a:t>The gradient of a straight-line graph is the rate of change</a:t>
                          </a:r>
                        </a:p>
                      </a:txBody>
                      <a:tcPr marR="164592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bg1"/>
                        </a:solidFill>
                      </a:tcPr>
                    </a:tc>
                  </a:tr>
                </a:tbl>
              </a:graphicData>
            </a:graphic>
          </p:graphicFrame>
        </mc:Choice>
        <mc:Fallback xmlns="">
          <p:graphicFrame>
            <p:nvGraphicFramePr>
              <p:cNvPr id="15" name="Table 14"/>
              <p:cNvGraphicFramePr>
                <a:graphicFrameLocks noGrp="1"/>
              </p:cNvGraphicFramePr>
              <p:nvPr>
                <p:extLst>
                  <p:ext uri="{D42A27DB-BD31-4B8C-83A1-F6EECF244321}">
                    <p14:modId xmlns:p14="http://schemas.microsoft.com/office/powerpoint/2010/main" val="728809106"/>
                  </p:ext>
                </p:extLst>
              </p:nvPr>
            </p:nvGraphicFramePr>
            <p:xfrm>
              <a:off x="251518" y="1268761"/>
              <a:ext cx="8568952" cy="5296119"/>
            </p:xfrm>
            <a:graphic>
              <a:graphicData uri="http://schemas.openxmlformats.org/drawingml/2006/table">
                <a:tbl>
                  <a:tblPr firstRow="1" bandRow="1">
                    <a:effectLst/>
                    <a:tableStyleId>{5940675A-B579-460E-94D1-54222C63F5DA}</a:tableStyleId>
                  </a:tblPr>
                  <a:tblGrid>
                    <a:gridCol w="8568952"/>
                  </a:tblGrid>
                  <a:tr h="475707">
                    <a:tc>
                      <a:txBody>
                        <a:bodyPr/>
                        <a:lstStyle/>
                        <a:p>
                          <a:r>
                            <a:rPr lang="en-US" sz="2000" b="1" i="0" dirty="0" smtClean="0">
                              <a:latin typeface="Arial" panose="020B0604020202020204" pitchFamily="34" charset="0"/>
                              <a:cs typeface="Arial" panose="020B0604020202020204" pitchFamily="34" charset="0"/>
                            </a:rPr>
                            <a:t>6. </a:t>
                          </a:r>
                          <a:r>
                            <a:rPr lang="en-US" sz="2000" b="1" i="0" dirty="0" smtClean="0">
                              <a:latin typeface="Arial" panose="020B0604020202020204" pitchFamily="34" charset="0"/>
                              <a:cs typeface="Arial" panose="020B0604020202020204" pitchFamily="34" charset="0"/>
                            </a:rPr>
                            <a:t>Knowledge Check</a:t>
                          </a:r>
                          <a:endParaRPr lang="en-US" sz="2000" b="1" i="0" dirty="0">
                            <a:latin typeface="Arial" panose="020B0604020202020204" pitchFamily="34" charset="0"/>
                            <a:cs typeface="Arial" panose="020B0604020202020204" pitchFamily="34" charset="0"/>
                          </a:endParaRPr>
                        </a:p>
                      </a:txBody>
                      <a:tcPr marR="164592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r>
                  <a:tr h="4820412">
                    <a:tc>
                      <a:txBody>
                        <a:bodyPr/>
                        <a:lstStyle/>
                        <a:p>
                          <a:endParaRPr lang="en-US"/>
                        </a:p>
                      </a:txBody>
                      <a:tcPr marR="164592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blipFill rotWithShape="0">
                          <a:blip r:embed="rId3"/>
                          <a:stretch>
                            <a:fillRect l="-213" t="-10240" r="-498" b="-2023"/>
                          </a:stretch>
                        </a:blipFill>
                      </a:tcPr>
                    </a:tc>
                  </a:tr>
                </a:tbl>
              </a:graphicData>
            </a:graphic>
          </p:graphicFrame>
        </mc:Fallback>
      </mc:AlternateContent>
      <p:sp>
        <p:nvSpPr>
          <p:cNvPr id="16" name="TextBox 15"/>
          <p:cNvSpPr txBox="1"/>
          <p:nvPr/>
        </p:nvSpPr>
        <p:spPr>
          <a:xfrm>
            <a:off x="7507290" y="1916832"/>
            <a:ext cx="1313180" cy="646331"/>
          </a:xfrm>
          <a:prstGeom prst="rect">
            <a:avLst/>
          </a:prstGeom>
          <a:solidFill>
            <a:srgbClr val="92D050"/>
          </a:solidFill>
        </p:spPr>
        <p:txBody>
          <a:bodyPr wrap="none" rtlCol="0">
            <a:spAutoFit/>
          </a:bodyPr>
          <a:lstStyle/>
          <a:p>
            <a:pPr algn="ctr"/>
            <a:r>
              <a:rPr lang="en-US" dirty="0" smtClean="0"/>
              <a:t>Mastery </a:t>
            </a:r>
            <a:br>
              <a:rPr lang="en-US" dirty="0" smtClean="0"/>
            </a:br>
            <a:r>
              <a:rPr lang="en-US" dirty="0" smtClean="0"/>
              <a:t>Lesson 6.1</a:t>
            </a:r>
            <a:endParaRPr lang="en-US" dirty="0"/>
          </a:p>
        </p:txBody>
      </p:sp>
      <p:cxnSp>
        <p:nvCxnSpPr>
          <p:cNvPr id="17" name="Straight Arrow Connector 16"/>
          <p:cNvCxnSpPr/>
          <p:nvPr/>
        </p:nvCxnSpPr>
        <p:spPr>
          <a:xfrm flipH="1">
            <a:off x="7233339" y="2239997"/>
            <a:ext cx="273951" cy="38616"/>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510248" y="3070701"/>
            <a:ext cx="1313180" cy="646331"/>
          </a:xfrm>
          <a:prstGeom prst="rect">
            <a:avLst/>
          </a:prstGeom>
          <a:solidFill>
            <a:srgbClr val="92D050"/>
          </a:solidFill>
        </p:spPr>
        <p:txBody>
          <a:bodyPr wrap="square" rtlCol="0">
            <a:spAutoFit/>
          </a:bodyPr>
          <a:lstStyle/>
          <a:p>
            <a:pPr algn="ctr"/>
            <a:r>
              <a:rPr lang="en-US" dirty="0" smtClean="0"/>
              <a:t>Mastery </a:t>
            </a:r>
            <a:br>
              <a:rPr lang="en-US" dirty="0" smtClean="0"/>
            </a:br>
            <a:r>
              <a:rPr lang="en-US" dirty="0" smtClean="0"/>
              <a:t>Lesson 6.1</a:t>
            </a:r>
            <a:endParaRPr lang="en-US" dirty="0"/>
          </a:p>
        </p:txBody>
      </p:sp>
      <p:cxnSp>
        <p:nvCxnSpPr>
          <p:cNvPr id="22" name="Straight Arrow Connector 21"/>
          <p:cNvCxnSpPr/>
          <p:nvPr/>
        </p:nvCxnSpPr>
        <p:spPr>
          <a:xfrm flipH="1">
            <a:off x="7092280" y="3358733"/>
            <a:ext cx="432048"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0" idx="1"/>
          </p:cNvCxnSpPr>
          <p:nvPr/>
        </p:nvCxnSpPr>
        <p:spPr>
          <a:xfrm flipH="1">
            <a:off x="7047757" y="3393867"/>
            <a:ext cx="462491" cy="284549"/>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507292" y="3861048"/>
            <a:ext cx="1313180" cy="646331"/>
          </a:xfrm>
          <a:prstGeom prst="rect">
            <a:avLst/>
          </a:prstGeom>
          <a:solidFill>
            <a:srgbClr val="92D050"/>
          </a:solidFill>
        </p:spPr>
        <p:txBody>
          <a:bodyPr wrap="square" rtlCol="0">
            <a:spAutoFit/>
          </a:bodyPr>
          <a:lstStyle/>
          <a:p>
            <a:pPr algn="ctr"/>
            <a:r>
              <a:rPr lang="en-US" dirty="0" smtClean="0"/>
              <a:t>Mastery </a:t>
            </a:r>
            <a:br>
              <a:rPr lang="en-US" dirty="0" smtClean="0"/>
            </a:br>
            <a:r>
              <a:rPr lang="en-US" dirty="0" smtClean="0"/>
              <a:t>Lesson 6.2</a:t>
            </a:r>
            <a:endParaRPr lang="en-US" dirty="0"/>
          </a:p>
        </p:txBody>
      </p:sp>
      <p:cxnSp>
        <p:nvCxnSpPr>
          <p:cNvPr id="26" name="Straight Arrow Connector 25"/>
          <p:cNvCxnSpPr/>
          <p:nvPr/>
        </p:nvCxnSpPr>
        <p:spPr>
          <a:xfrm flipH="1">
            <a:off x="5580112" y="4180765"/>
            <a:ext cx="1941261"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507290" y="5734997"/>
            <a:ext cx="1313182" cy="646331"/>
          </a:xfrm>
          <a:prstGeom prst="rect">
            <a:avLst/>
          </a:prstGeom>
          <a:solidFill>
            <a:srgbClr val="92D050"/>
          </a:solidFill>
        </p:spPr>
        <p:txBody>
          <a:bodyPr wrap="square" rtlCol="0">
            <a:spAutoFit/>
          </a:bodyPr>
          <a:lstStyle/>
          <a:p>
            <a:pPr algn="ctr"/>
            <a:r>
              <a:rPr lang="en-US" dirty="0" smtClean="0"/>
              <a:t>Mastery Lesson 6.3</a:t>
            </a:r>
            <a:endParaRPr lang="en-US" dirty="0"/>
          </a:p>
        </p:txBody>
      </p:sp>
      <p:cxnSp>
        <p:nvCxnSpPr>
          <p:cNvPr id="30" name="Straight Arrow Connector 29"/>
          <p:cNvCxnSpPr/>
          <p:nvPr/>
        </p:nvCxnSpPr>
        <p:spPr>
          <a:xfrm flipH="1">
            <a:off x="3563888" y="6167045"/>
            <a:ext cx="3943402"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1" name="Round Same Side Corner Rectangle 30">
            <a:hlinkClick r:id="rId4" action="ppaction://hlinkpres?slideindex=1&amp;slidetitle="/>
          </p:cNvPr>
          <p:cNvSpPr/>
          <p:nvPr/>
        </p:nvSpPr>
        <p:spPr>
          <a:xfrm>
            <a:off x="6921825"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198</a:t>
            </a:r>
            <a:endParaRPr lang="en-GB" sz="1300" b="1" dirty="0">
              <a:latin typeface="Calibri" panose="020F0502020204030204" pitchFamily="34" charset="0"/>
            </a:endParaRPr>
          </a:p>
        </p:txBody>
      </p:sp>
      <p:cxnSp>
        <p:nvCxnSpPr>
          <p:cNvPr id="19" name="Straight Arrow Connector 18"/>
          <p:cNvCxnSpPr>
            <a:stCxn id="16" idx="1"/>
          </p:cNvCxnSpPr>
          <p:nvPr/>
        </p:nvCxnSpPr>
        <p:spPr>
          <a:xfrm flipH="1">
            <a:off x="4788024" y="2239998"/>
            <a:ext cx="2719266" cy="611197"/>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6" idx="1"/>
          </p:cNvCxnSpPr>
          <p:nvPr/>
        </p:nvCxnSpPr>
        <p:spPr>
          <a:xfrm flipH="1" flipV="1">
            <a:off x="6588224" y="2023972"/>
            <a:ext cx="919066" cy="216026"/>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017271"/>
      </p:ext>
    </p:extLst>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161</a:t>
            </a:r>
            <a:endParaRPr lang="en-GB" sz="1400" b="1" dirty="0">
              <a:latin typeface="Calibri" panose="020F0502020204030204" pitchFamily="34" charset="0"/>
            </a:endParaRPr>
          </a:p>
        </p:txBody>
      </p:sp>
      <p:sp>
        <p:nvSpPr>
          <p:cNvPr id="3" name="Rectangle 2"/>
          <p:cNvSpPr/>
          <p:nvPr/>
        </p:nvSpPr>
        <p:spPr>
          <a:xfrm>
            <a:off x="251520" y="1189196"/>
            <a:ext cx="5328592" cy="4832092"/>
          </a:xfrm>
          <a:prstGeom prst="rect">
            <a:avLst/>
          </a:prstGeom>
        </p:spPr>
        <p:txBody>
          <a:bodyPr wrap="square">
            <a:spAutoFit/>
          </a:bodyPr>
          <a:lstStyle/>
          <a:p>
            <a:pPr marL="457200" indent="-457200">
              <a:buClr>
                <a:srgbClr val="C00000"/>
              </a:buClr>
              <a:buFont typeface="+mj-lt"/>
              <a:buAutoNum type="arabicPeriod" startAt="3"/>
              <a:tabLst>
                <a:tab pos="2743200" algn="l"/>
              </a:tabLst>
            </a:pPr>
            <a:r>
              <a:rPr lang="en-US" sz="2800" dirty="0" smtClean="0"/>
              <a:t>Copy and complete this table for the graphs on the grid.</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endParaRPr lang="en-US" sz="2800" dirty="0" smtClean="0"/>
          </a:p>
          <a:p>
            <a:pPr>
              <a:buClr>
                <a:srgbClr val="C00000"/>
              </a:buClr>
              <a:tabLst>
                <a:tab pos="2743200" algn="l"/>
              </a:tabLst>
            </a:pPr>
            <a:r>
              <a:rPr lang="en-US" sz="2800" b="1" dirty="0">
                <a:solidFill>
                  <a:srgbClr val="C00000"/>
                </a:solidFill>
              </a:rPr>
              <a:t>Discussion</a:t>
            </a:r>
            <a:r>
              <a:rPr lang="en-US" sz="2800" dirty="0">
                <a:solidFill>
                  <a:srgbClr val="C00000"/>
                </a:solidFill>
              </a:rPr>
              <a:t> </a:t>
            </a:r>
            <a:r>
              <a:rPr lang="en-US" sz="2800" dirty="0" smtClean="0">
                <a:solidFill>
                  <a:srgbClr val="C00000"/>
                </a:solidFill>
              </a:rPr>
              <a:t/>
            </a:r>
            <a:br>
              <a:rPr lang="en-US" sz="2800" dirty="0" smtClean="0">
                <a:solidFill>
                  <a:srgbClr val="C00000"/>
                </a:solidFill>
              </a:rPr>
            </a:br>
            <a:r>
              <a:rPr lang="en-US" sz="2800" dirty="0" smtClean="0"/>
              <a:t>How </a:t>
            </a:r>
            <a:r>
              <a:rPr lang="en-US" sz="2800" dirty="0"/>
              <a:t>can you find the gradient and the </a:t>
            </a:r>
            <a:r>
              <a:rPr lang="en-US" sz="2800" i="1" dirty="0" smtClean="0"/>
              <a:t>y</a:t>
            </a:r>
            <a:r>
              <a:rPr lang="en-US" sz="2800" dirty="0" smtClean="0"/>
              <a:t>-intercept </a:t>
            </a:r>
            <a:r>
              <a:rPr lang="en-US" sz="2800" dirty="0"/>
              <a:t>from the equation of a line?</a:t>
            </a:r>
          </a:p>
        </p:txBody>
      </p:sp>
      <p:sp>
        <p:nvSpPr>
          <p:cNvPr id="11" name="Title 1"/>
          <p:cNvSpPr>
            <a:spLocks noGrp="1"/>
          </p:cNvSpPr>
          <p:nvPr>
            <p:ph type="title"/>
          </p:nvPr>
        </p:nvSpPr>
        <p:spPr/>
        <p:txBody>
          <a:bodyPr>
            <a:noAutofit/>
          </a:bodyPr>
          <a:lstStyle/>
          <a:p>
            <a:r>
              <a:rPr lang="en-GB" sz="3600" dirty="0"/>
              <a:t>6.1 – Linear graphs</a:t>
            </a:r>
            <a:endParaRPr lang="en-GB" sz="3200" b="1" dirty="0" smtClean="0"/>
          </a:p>
        </p:txBody>
      </p:sp>
      <p:graphicFrame>
        <p:nvGraphicFramePr>
          <p:cNvPr id="12" name="Table 11"/>
          <p:cNvGraphicFramePr>
            <a:graphicFrameLocks noGrp="1"/>
          </p:cNvGraphicFramePr>
          <p:nvPr>
            <p:extLst>
              <p:ext uri="{D42A27DB-BD31-4B8C-83A1-F6EECF244321}">
                <p14:modId xmlns:p14="http://schemas.microsoft.com/office/powerpoint/2010/main" val="1141710639"/>
              </p:ext>
            </p:extLst>
          </p:nvPr>
        </p:nvGraphicFramePr>
        <p:xfrm>
          <a:off x="251520" y="2276088"/>
          <a:ext cx="5184575" cy="1584960"/>
        </p:xfrm>
        <a:graphic>
          <a:graphicData uri="http://schemas.openxmlformats.org/drawingml/2006/table">
            <a:tbl>
              <a:tblPr firstRow="1" bandRow="1">
                <a:tableStyleId>{5940675A-B579-460E-94D1-54222C63F5DA}</a:tableStyleId>
              </a:tblPr>
              <a:tblGrid>
                <a:gridCol w="2160241"/>
                <a:gridCol w="1468962"/>
                <a:gridCol w="1555372"/>
              </a:tblGrid>
              <a:tr h="313628">
                <a:tc>
                  <a:txBody>
                    <a:bodyPr/>
                    <a:lstStyle/>
                    <a:p>
                      <a:pPr algn="ctr"/>
                      <a:r>
                        <a:rPr lang="en-US" sz="2000" b="1" i="0" dirty="0" smtClean="0">
                          <a:latin typeface="Arial" panose="020B0604020202020204" pitchFamily="34" charset="0"/>
                          <a:cs typeface="Arial" panose="020B0604020202020204" pitchFamily="34" charset="0"/>
                        </a:rPr>
                        <a:t>Equation of Line</a:t>
                      </a:r>
                      <a:endParaRPr lang="en-US" sz="20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000" b="1" dirty="0" smtClean="0">
                          <a:latin typeface="Arial" panose="020B0604020202020204" pitchFamily="34" charset="0"/>
                          <a:cs typeface="Arial" panose="020B0604020202020204" pitchFamily="34" charset="0"/>
                        </a:rPr>
                        <a:t>Gradient</a:t>
                      </a:r>
                      <a:endParaRPr lang="en-US" sz="2000" b="1"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000" b="1" i="1" dirty="0" smtClean="0">
                          <a:latin typeface="Arial" panose="020B0604020202020204" pitchFamily="34" charset="0"/>
                          <a:cs typeface="Arial" panose="020B0604020202020204" pitchFamily="34" charset="0"/>
                        </a:rPr>
                        <a:t>y</a:t>
                      </a:r>
                      <a:r>
                        <a:rPr lang="en-US" sz="2000" b="1" i="0" dirty="0" smtClean="0">
                          <a:latin typeface="Arial" panose="020B0604020202020204" pitchFamily="34" charset="0"/>
                          <a:cs typeface="Arial" panose="020B0604020202020204" pitchFamily="34" charset="0"/>
                        </a:rPr>
                        <a:t>-intercept</a:t>
                      </a:r>
                      <a:endParaRPr lang="en-US" sz="2000" b="1" i="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r>
              <a:tr h="313628">
                <a:tc>
                  <a:txBody>
                    <a:bodyPr/>
                    <a:lstStyle/>
                    <a:p>
                      <a:pPr algn="l"/>
                      <a:r>
                        <a:rPr lang="en-US" sz="2000" i="1" dirty="0" smtClean="0">
                          <a:latin typeface="Arial" panose="020B0604020202020204" pitchFamily="34" charset="0"/>
                          <a:cs typeface="Arial" panose="020B0604020202020204" pitchFamily="34" charset="0"/>
                        </a:rPr>
                        <a:t>y</a:t>
                      </a:r>
                      <a:r>
                        <a:rPr lang="en-US" sz="2000" dirty="0" smtClean="0">
                          <a:latin typeface="Arial" panose="020B0604020202020204" pitchFamily="34" charset="0"/>
                          <a:cs typeface="Arial" panose="020B0604020202020204" pitchFamily="34" charset="0"/>
                        </a:rPr>
                        <a:t> = 2</a:t>
                      </a:r>
                      <a:r>
                        <a:rPr lang="en-US" sz="2000" i="1" dirty="0" smtClean="0">
                          <a:latin typeface="Arial" panose="020B0604020202020204" pitchFamily="34" charset="0"/>
                          <a:cs typeface="Arial" panose="020B0604020202020204" pitchFamily="34" charset="0"/>
                        </a:rPr>
                        <a:t>x</a:t>
                      </a:r>
                      <a:r>
                        <a:rPr lang="en-US" sz="2000" dirty="0" smtClean="0">
                          <a:latin typeface="Arial" panose="020B0604020202020204" pitchFamily="34" charset="0"/>
                          <a:cs typeface="Arial" panose="020B0604020202020204" pitchFamily="34" charset="0"/>
                        </a:rPr>
                        <a:t> + 4</a:t>
                      </a: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l"/>
                      <a:r>
                        <a:rPr lang="en-US" sz="2000" i="1" dirty="0" smtClean="0">
                          <a:latin typeface="Arial" panose="020B0604020202020204" pitchFamily="34" charset="0"/>
                          <a:cs typeface="Arial" panose="020B0604020202020204" pitchFamily="34" charset="0"/>
                        </a:rPr>
                        <a:t>y</a:t>
                      </a:r>
                      <a:r>
                        <a:rPr lang="en-US" sz="2000" dirty="0" smtClean="0">
                          <a:latin typeface="Arial" panose="020B0604020202020204" pitchFamily="34" charset="0"/>
                          <a:cs typeface="Arial" panose="020B0604020202020204" pitchFamily="34" charset="0"/>
                        </a:rPr>
                        <a:t> = 2</a:t>
                      </a:r>
                      <a:r>
                        <a:rPr lang="en-US" sz="2000" i="1" dirty="0" smtClean="0">
                          <a:latin typeface="Arial" panose="020B0604020202020204" pitchFamily="34" charset="0"/>
                          <a:cs typeface="Arial" panose="020B0604020202020204" pitchFamily="34" charset="0"/>
                        </a:rPr>
                        <a:t>x</a:t>
                      </a:r>
                      <a:endParaRPr lang="en-US" sz="2000"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l"/>
                      <a:r>
                        <a:rPr lang="en-US" sz="2000" i="1" dirty="0" smtClean="0">
                          <a:latin typeface="Arial" panose="020B0604020202020204" pitchFamily="34" charset="0"/>
                          <a:cs typeface="Arial" panose="020B0604020202020204" pitchFamily="34" charset="0"/>
                        </a:rPr>
                        <a:t>y</a:t>
                      </a:r>
                      <a:r>
                        <a:rPr lang="en-US" sz="2000" dirty="0" smtClean="0">
                          <a:latin typeface="Arial" panose="020B0604020202020204" pitchFamily="34" charset="0"/>
                          <a:cs typeface="Arial" panose="020B0604020202020204" pitchFamily="34" charset="0"/>
                        </a:rPr>
                        <a:t> = 2</a:t>
                      </a:r>
                      <a:r>
                        <a:rPr lang="en-US" sz="2000" i="1" dirty="0" smtClean="0">
                          <a:latin typeface="Arial" panose="020B0604020202020204" pitchFamily="34" charset="0"/>
                          <a:cs typeface="Arial" panose="020B0604020202020204" pitchFamily="34" charset="0"/>
                        </a:rPr>
                        <a:t>x</a:t>
                      </a:r>
                      <a:r>
                        <a:rPr lang="en-US" sz="2000" dirty="0" smtClean="0">
                          <a:latin typeface="Arial" panose="020B0604020202020204" pitchFamily="34" charset="0"/>
                          <a:cs typeface="Arial" panose="020B0604020202020204" pitchFamily="34" charset="0"/>
                        </a:rPr>
                        <a:t> + 3</a:t>
                      </a: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52120" y="1256869"/>
            <a:ext cx="3140185" cy="4764419"/>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71832" y="5472648"/>
            <a:ext cx="548640" cy="548640"/>
          </a:xfrm>
          <a:prstGeom prst="rect">
            <a:avLst/>
          </a:prstGeom>
        </p:spPr>
      </p:pic>
      <p:sp>
        <p:nvSpPr>
          <p:cNvPr id="13" name="Rectangle 12"/>
          <p:cNvSpPr/>
          <p:nvPr/>
        </p:nvSpPr>
        <p:spPr>
          <a:xfrm flipH="1">
            <a:off x="239283" y="6120298"/>
            <a:ext cx="8581188" cy="477054"/>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500" b="1" i="1" dirty="0" err="1" smtClean="0">
                <a:solidFill>
                  <a:srgbClr val="C00000"/>
                </a:solidFill>
                <a:latin typeface="Arial" panose="020B0604020202020204" pitchFamily="34" charset="0"/>
                <a:cs typeface="Arial" panose="020B0604020202020204" pitchFamily="34" charset="0"/>
              </a:rPr>
              <a:t>Active</a:t>
            </a:r>
            <a:r>
              <a:rPr lang="en-US" sz="2500" b="1" dirty="0" err="1" smtClean="0">
                <a:solidFill>
                  <a:srgbClr val="C00000"/>
                </a:solidFill>
                <a:latin typeface="Arial" panose="020B0604020202020204" pitchFamily="34" charset="0"/>
                <a:cs typeface="Arial" panose="020B0604020202020204" pitchFamily="34" charset="0"/>
              </a:rPr>
              <a:t>Learn</a:t>
            </a:r>
            <a:r>
              <a:rPr lang="en-US" sz="2500" b="1" dirty="0" smtClean="0">
                <a:solidFill>
                  <a:srgbClr val="C00000"/>
                </a:solidFill>
                <a:latin typeface="Arial" panose="020B0604020202020204" pitchFamily="34" charset="0"/>
                <a:cs typeface="Arial" panose="020B0604020202020204" pitchFamily="34" charset="0"/>
              </a:rPr>
              <a:t> </a:t>
            </a:r>
            <a:r>
              <a:rPr lang="en-US" sz="2500" dirty="0">
                <a:solidFill>
                  <a:schemeClr val="tx1"/>
                </a:solidFill>
                <a:latin typeface="Arial" panose="020B0604020202020204" pitchFamily="34" charset="0"/>
                <a:cs typeface="Arial" panose="020B0604020202020204" pitchFamily="34" charset="0"/>
              </a:rPr>
              <a:t>- Homework, practice and support: Higher </a:t>
            </a:r>
            <a:r>
              <a:rPr lang="en-US" sz="2500" dirty="0" smtClean="0">
                <a:solidFill>
                  <a:schemeClr val="tx1"/>
                </a:solidFill>
                <a:latin typeface="Arial" panose="020B0604020202020204" pitchFamily="34" charset="0"/>
                <a:cs typeface="Arial" panose="020B0604020202020204" pitchFamily="34" charset="0"/>
              </a:rPr>
              <a:t>6.1</a:t>
            </a:r>
            <a:endParaRPr lang="en-US" sz="25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002155"/>
      </p:ext>
    </p:extLst>
  </p:cSld>
  <p:clrMapOvr>
    <a:masterClrMapping/>
  </p:clrMapOvr>
  <p:transition advClick="0"/>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 </a:t>
            </a:r>
            <a:r>
              <a:rPr lang="en-GB" sz="4000" dirty="0"/>
              <a:t>– </a:t>
            </a:r>
            <a:r>
              <a:rPr lang="en-GB" sz="4000" dirty="0" smtClean="0"/>
              <a:t>Knowledge Check</a:t>
            </a:r>
            <a:endParaRPr lang="en-GB" sz="4000" b="1" dirty="0" smtClean="0"/>
          </a:p>
        </p:txBody>
      </p:sp>
      <mc:AlternateContent xmlns:mc="http://schemas.openxmlformats.org/markup-compatibility/2006" xmlns:a14="http://schemas.microsoft.com/office/drawing/2010/main">
        <mc:Choice Requires="a14">
          <p:graphicFrame>
            <p:nvGraphicFramePr>
              <p:cNvPr id="15" name="Table 14"/>
              <p:cNvGraphicFramePr>
                <a:graphicFrameLocks noGrp="1"/>
              </p:cNvGraphicFramePr>
              <p:nvPr>
                <p:extLst>
                  <p:ext uri="{D42A27DB-BD31-4B8C-83A1-F6EECF244321}">
                    <p14:modId xmlns:p14="http://schemas.microsoft.com/office/powerpoint/2010/main" val="66254062"/>
                  </p:ext>
                </p:extLst>
              </p:nvPr>
            </p:nvGraphicFramePr>
            <p:xfrm>
              <a:off x="251518" y="1268760"/>
              <a:ext cx="8568952" cy="5328592"/>
            </p:xfrm>
            <a:graphic>
              <a:graphicData uri="http://schemas.openxmlformats.org/drawingml/2006/table">
                <a:tbl>
                  <a:tblPr firstRow="1" bandRow="1">
                    <a:effectLst/>
                    <a:tableStyleId>{5940675A-B579-460E-94D1-54222C63F5DA}</a:tableStyleId>
                  </a:tblPr>
                  <a:tblGrid>
                    <a:gridCol w="8568952"/>
                  </a:tblGrid>
                  <a:tr h="495416">
                    <a:tc>
                      <a:txBody>
                        <a:bodyPr/>
                        <a:lstStyle/>
                        <a:p>
                          <a:r>
                            <a:rPr lang="en-US" sz="2000" b="1" i="0" dirty="0" smtClean="0">
                              <a:latin typeface="Arial" panose="020B0604020202020204" pitchFamily="34" charset="0"/>
                              <a:cs typeface="Arial" panose="020B0604020202020204" pitchFamily="34" charset="0"/>
                            </a:rPr>
                            <a:t>6. Knowledge Check</a:t>
                          </a:r>
                          <a:endParaRPr lang="en-US" sz="2000" b="1" i="0" dirty="0">
                            <a:latin typeface="Arial" panose="020B0604020202020204" pitchFamily="34" charset="0"/>
                            <a:cs typeface="Arial" panose="020B0604020202020204" pitchFamily="34" charset="0"/>
                          </a:endParaRPr>
                        </a:p>
                      </a:txBody>
                      <a:tcPr marR="164592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r>
                  <a:tr h="4048797">
                    <a:tc>
                      <a:txBody>
                        <a:bodyPr/>
                        <a:lstStyle/>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000" b="0" i="0" dirty="0" smtClean="0">
                              <a:latin typeface="Times New Roman" panose="02020603050405020304" pitchFamily="18" charset="0"/>
                              <a:cs typeface="Times New Roman" panose="02020603050405020304" pitchFamily="18" charset="0"/>
                            </a:rPr>
                            <a:t>On a </a:t>
                          </a:r>
                          <a:r>
                            <a:rPr lang="en-US" sz="2000" b="1" i="0" dirty="0" smtClean="0">
                              <a:latin typeface="Times New Roman" panose="02020603050405020304" pitchFamily="18" charset="0"/>
                              <a:cs typeface="Times New Roman" panose="02020603050405020304" pitchFamily="18" charset="0"/>
                            </a:rPr>
                            <a:t>velocity-time</a:t>
                          </a:r>
                          <a:r>
                            <a:rPr lang="en-US" sz="2000" b="0" i="0" dirty="0" smtClean="0">
                              <a:latin typeface="Times New Roman" panose="02020603050405020304" pitchFamily="18" charset="0"/>
                              <a:cs typeface="Times New Roman" panose="02020603050405020304" pitchFamily="18" charset="0"/>
                            </a:rPr>
                            <a:t> graph o straight lines mean constant acceleration</a:t>
                          </a:r>
                          <a:br>
                            <a:rPr lang="en-US" sz="2000" b="0" i="0" dirty="0" smtClean="0">
                              <a:latin typeface="Times New Roman" panose="02020603050405020304" pitchFamily="18" charset="0"/>
                              <a:cs typeface="Times New Roman" panose="02020603050405020304" pitchFamily="18" charset="0"/>
                            </a:rPr>
                          </a:br>
                          <a:r>
                            <a:rPr lang="en-US" sz="2000" b="0" i="0" dirty="0" smtClean="0">
                              <a:latin typeface="Times New Roman" panose="02020603050405020304" pitchFamily="18" charset="0"/>
                              <a:cs typeface="Times New Roman" panose="02020603050405020304" pitchFamily="18" charset="0"/>
                            </a:rPr>
                            <a:t>o horizontal lines mean no change in velocity (i.e. travelling at a constant velocity) change in velocity</a:t>
                          </a:r>
                          <a:br>
                            <a:rPr lang="en-US" sz="2000" b="0" i="0" dirty="0" smtClean="0">
                              <a:latin typeface="Times New Roman" panose="02020603050405020304" pitchFamily="18" charset="0"/>
                              <a:cs typeface="Times New Roman" panose="02020603050405020304" pitchFamily="18" charset="0"/>
                            </a:rPr>
                          </a:br>
                          <a:r>
                            <a:rPr lang="en-US" sz="2000" b="0" i="0" dirty="0" smtClean="0">
                              <a:latin typeface="Times New Roman" panose="02020603050405020304" pitchFamily="18" charset="0"/>
                              <a:cs typeface="Times New Roman" panose="02020603050405020304" pitchFamily="18" charset="0"/>
                            </a:rPr>
                            <a:t>o the gradient is the acceleration, since acceleration = </a:t>
                          </a:r>
                          <a14:m>
                            <m:oMath xmlns:m="http://schemas.openxmlformats.org/officeDocument/2006/math">
                              <m:f>
                                <m:fPr>
                                  <m:ctrlPr>
                                    <a:rPr lang="en-US" sz="2000" i="1" smtClean="0">
                                      <a:latin typeface="Cambria Math" panose="02040503050406030204" pitchFamily="18" charset="0"/>
                                      <a:cs typeface="Arial" panose="020B0604020202020204" pitchFamily="34" charset="0"/>
                                    </a:rPr>
                                  </m:ctrlPr>
                                </m:fPr>
                                <m:num>
                                  <m:r>
                                    <a:rPr lang="en-US" sz="2000" b="0" i="1" smtClean="0">
                                      <a:latin typeface="Cambria Math" panose="02040503050406030204" pitchFamily="18" charset="0"/>
                                      <a:cs typeface="Arial" panose="020B0604020202020204" pitchFamily="34" charset="0"/>
                                    </a:rPr>
                                    <m:t>𝑐h𝑎𝑛𝑔𝑒</m:t>
                                  </m:r>
                                  <m:r>
                                    <a:rPr lang="en-US" sz="2000" b="0" i="1" smtClean="0">
                                      <a:latin typeface="Cambria Math" panose="02040503050406030204" pitchFamily="18" charset="0"/>
                                      <a:cs typeface="Arial" panose="020B0604020202020204" pitchFamily="34" charset="0"/>
                                    </a:rPr>
                                    <m:t> </m:t>
                                  </m:r>
                                  <m:r>
                                    <a:rPr lang="en-US" sz="2000" b="0" i="1" smtClean="0">
                                      <a:latin typeface="Cambria Math" panose="02040503050406030204" pitchFamily="18" charset="0"/>
                                      <a:cs typeface="Arial" panose="020B0604020202020204" pitchFamily="34" charset="0"/>
                                    </a:rPr>
                                    <m:t>𝑖𝑛</m:t>
                                  </m:r>
                                  <m:r>
                                    <a:rPr lang="en-US" sz="2000" b="0" i="1" smtClean="0">
                                      <a:latin typeface="Cambria Math" panose="02040503050406030204" pitchFamily="18" charset="0"/>
                                      <a:cs typeface="Arial" panose="020B0604020202020204" pitchFamily="34" charset="0"/>
                                    </a:rPr>
                                    <m:t> </m:t>
                                  </m:r>
                                  <m:r>
                                    <a:rPr lang="en-US" sz="2000" b="0" i="1" smtClean="0">
                                      <a:latin typeface="Cambria Math" panose="02040503050406030204" pitchFamily="18" charset="0"/>
                                      <a:cs typeface="Arial" panose="020B0604020202020204" pitchFamily="34" charset="0"/>
                                    </a:rPr>
                                    <m:t>𝑣𝑒𝑙𝑐𝑖𝑡𝑦</m:t>
                                  </m:r>
                                </m:num>
                                <m:den>
                                  <m:r>
                                    <a:rPr lang="en-US" sz="2000" b="0" i="1" smtClean="0">
                                      <a:latin typeface="Cambria Math" panose="02040503050406030204" pitchFamily="18" charset="0"/>
                                      <a:cs typeface="Arial" panose="020B0604020202020204" pitchFamily="34" charset="0"/>
                                    </a:rPr>
                                    <m:t>𝑡𝑖𝑚𝑒</m:t>
                                  </m:r>
                                </m:den>
                              </m:f>
                            </m:oMath>
                          </a14:m>
                          <a:r>
                            <a:rPr lang="en-US" sz="2000" b="0" i="0" dirty="0" smtClean="0">
                              <a:latin typeface="Times New Roman" panose="02020603050405020304" pitchFamily="18" charset="0"/>
                              <a:cs typeface="Times New Roman" panose="02020603050405020304" pitchFamily="18" charset="0"/>
                            </a:rPr>
                            <a:t/>
                          </a:r>
                          <a:br>
                            <a:rPr lang="en-US" sz="2000" b="0" i="0" dirty="0" smtClean="0">
                              <a:latin typeface="Times New Roman" panose="02020603050405020304" pitchFamily="18" charset="0"/>
                              <a:cs typeface="Times New Roman" panose="02020603050405020304" pitchFamily="18" charset="0"/>
                            </a:rPr>
                          </a:br>
                          <a:r>
                            <a:rPr lang="en-US" sz="2000" b="0" i="0" dirty="0" smtClean="0">
                              <a:latin typeface="Times New Roman" panose="02020603050405020304" pitchFamily="18" charset="0"/>
                              <a:cs typeface="Times New Roman" panose="02020603050405020304" pitchFamily="18" charset="0"/>
                            </a:rPr>
                            <a:t>o the area under a velocity-time graph is the distance travelled</a:t>
                          </a:r>
                          <a:br>
                            <a:rPr lang="en-US" sz="2000" b="0" i="0" dirty="0" smtClean="0">
                              <a:latin typeface="Times New Roman" panose="02020603050405020304" pitchFamily="18" charset="0"/>
                              <a:cs typeface="Times New Roman" panose="02020603050405020304" pitchFamily="18" charset="0"/>
                            </a:rPr>
                          </a:br>
                          <a:r>
                            <a:rPr kumimoji="0" lang="en-US" sz="2000" b="0" i="0" kern="1200" dirty="0" smtClean="0">
                              <a:solidFill>
                                <a:schemeClr val="tx1"/>
                              </a:solidFill>
                              <a:latin typeface="Times New Roman" panose="02020603050405020304" pitchFamily="18" charset="0"/>
                              <a:ea typeface="+mn-ea"/>
                              <a:cs typeface="Times New Roman" panose="02020603050405020304" pitchFamily="18" charset="0"/>
                            </a:rPr>
                            <a:t>o Graph axes do not have to start at zero.</a:t>
                          </a:r>
                          <a:br>
                            <a:rPr kumimoji="0" lang="en-US" sz="2000" b="0" i="0" kern="1200" dirty="0" smtClean="0">
                              <a:solidFill>
                                <a:schemeClr val="tx1"/>
                              </a:solidFill>
                              <a:latin typeface="Times New Roman" panose="02020603050405020304" pitchFamily="18" charset="0"/>
                              <a:ea typeface="+mn-ea"/>
                              <a:cs typeface="Times New Roman" panose="02020603050405020304" pitchFamily="18" charset="0"/>
                            </a:rPr>
                          </a:br>
                          <a:r>
                            <a:rPr kumimoji="0" lang="en-US" sz="2000" b="0" i="0" kern="1200" dirty="0" smtClean="0">
                              <a:solidFill>
                                <a:schemeClr val="tx1"/>
                              </a:solidFill>
                              <a:latin typeface="Times New Roman" panose="02020603050405020304" pitchFamily="18" charset="0"/>
                              <a:ea typeface="+mn-ea"/>
                              <a:cs typeface="Times New Roman" panose="02020603050405020304" pitchFamily="18" charset="0"/>
                            </a:rPr>
                            <a:t>A zigzag line            shows that values have been missed out. </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kumimoji="0" lang="en-US" sz="2000" b="0" i="0" kern="1200" dirty="0" smtClean="0">
                              <a:solidFill>
                                <a:schemeClr val="tx1"/>
                              </a:solidFill>
                              <a:latin typeface="Times New Roman" panose="02020603050405020304" pitchFamily="18" charset="0"/>
                              <a:ea typeface="+mn-ea"/>
                              <a:cs typeface="Times New Roman" panose="02020603050405020304" pitchFamily="18" charset="0"/>
                            </a:rPr>
                            <a:t>When two quantities are in </a:t>
                          </a:r>
                          <a:r>
                            <a:rPr kumimoji="0" lang="en-US" sz="2000" b="1" i="0" kern="1200" dirty="0" smtClean="0">
                              <a:solidFill>
                                <a:schemeClr val="tx1"/>
                              </a:solidFill>
                              <a:latin typeface="Times New Roman" panose="02020603050405020304" pitchFamily="18" charset="0"/>
                              <a:ea typeface="+mn-ea"/>
                              <a:cs typeface="Times New Roman" panose="02020603050405020304" pitchFamily="18" charset="0"/>
                            </a:rPr>
                            <a:t>direct proportion </a:t>
                          </a:r>
                          <a:r>
                            <a:rPr kumimoji="0" lang="en-US" sz="2000" b="0" i="0" kern="1200" dirty="0" smtClean="0">
                              <a:solidFill>
                                <a:schemeClr val="tx1"/>
                              </a:solidFill>
                              <a:latin typeface="Times New Roman" panose="02020603050405020304" pitchFamily="18" charset="0"/>
                              <a:ea typeface="+mn-ea"/>
                              <a:cs typeface="Times New Roman" panose="02020603050405020304" pitchFamily="18" charset="0"/>
                            </a:rPr>
                            <a:t/>
                          </a:r>
                          <a:br>
                            <a:rPr kumimoji="0" lang="en-US" sz="2000" b="0" i="0" kern="1200" dirty="0" smtClean="0">
                              <a:solidFill>
                                <a:schemeClr val="tx1"/>
                              </a:solidFill>
                              <a:latin typeface="Times New Roman" panose="02020603050405020304" pitchFamily="18" charset="0"/>
                              <a:ea typeface="+mn-ea"/>
                              <a:cs typeface="Times New Roman" panose="02020603050405020304" pitchFamily="18" charset="0"/>
                            </a:rPr>
                          </a:br>
                          <a:r>
                            <a:rPr kumimoji="0" lang="en-US" sz="2000" b="0" i="0" kern="1200" dirty="0" smtClean="0">
                              <a:solidFill>
                                <a:schemeClr val="tx1"/>
                              </a:solidFill>
                              <a:latin typeface="Times New Roman" panose="02020603050405020304" pitchFamily="18" charset="0"/>
                              <a:ea typeface="+mn-ea"/>
                              <a:cs typeface="Times New Roman" panose="02020603050405020304" pitchFamily="18" charset="0"/>
                            </a:rPr>
                            <a:t>o the graph is a straight line through the origin </a:t>
                          </a:r>
                          <a:br>
                            <a:rPr kumimoji="0" lang="en-US" sz="2000" b="0" i="0" kern="1200" dirty="0" smtClean="0">
                              <a:solidFill>
                                <a:schemeClr val="tx1"/>
                              </a:solidFill>
                              <a:latin typeface="Times New Roman" panose="02020603050405020304" pitchFamily="18" charset="0"/>
                              <a:ea typeface="+mn-ea"/>
                              <a:cs typeface="Times New Roman" panose="02020603050405020304" pitchFamily="18" charset="0"/>
                            </a:rPr>
                          </a:br>
                          <a:r>
                            <a:rPr kumimoji="0" lang="en-US" sz="2000" b="0" i="0" kern="1200" dirty="0" smtClean="0">
                              <a:solidFill>
                                <a:schemeClr val="tx1"/>
                              </a:solidFill>
                              <a:latin typeface="Times New Roman" panose="02020603050405020304" pitchFamily="18" charset="0"/>
                              <a:ea typeface="+mn-ea"/>
                              <a:cs typeface="Times New Roman" panose="02020603050405020304" pitchFamily="18" charset="0"/>
                            </a:rPr>
                            <a:t>o when one variable is multiplied by </a:t>
                          </a:r>
                          <a:r>
                            <a:rPr kumimoji="0" lang="en-US" sz="2000" b="0" i="1" kern="1200" dirty="0" smtClean="0">
                              <a:solidFill>
                                <a:schemeClr val="tx1"/>
                              </a:solidFill>
                              <a:latin typeface="Times New Roman" panose="02020603050405020304" pitchFamily="18" charset="0"/>
                              <a:ea typeface="+mn-ea"/>
                              <a:cs typeface="Times New Roman" panose="02020603050405020304" pitchFamily="18" charset="0"/>
                            </a:rPr>
                            <a:t>n</a:t>
                          </a:r>
                          <a:r>
                            <a:rPr kumimoji="0" lang="en-US" sz="2000" b="0" i="0" kern="1200" dirty="0" smtClean="0">
                              <a:solidFill>
                                <a:schemeClr val="tx1"/>
                              </a:solidFill>
                              <a:latin typeface="Times New Roman" panose="02020603050405020304" pitchFamily="18" charset="0"/>
                              <a:ea typeface="+mn-ea"/>
                              <a:cs typeface="Times New Roman" panose="02020603050405020304" pitchFamily="18" charset="0"/>
                            </a:rPr>
                            <a:t>, so is the other</a:t>
                          </a:r>
                        </a:p>
                      </a:txBody>
                      <a:tcPr marR="164592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bg1"/>
                        </a:solidFill>
                      </a:tcPr>
                    </a:tc>
                  </a:tr>
                  <a:tr h="784379">
                    <a:tc>
                      <a:txBody>
                        <a:bodyPr/>
                        <a:lstStyle/>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kumimoji="0" lang="en-US" sz="2000" b="0" i="0" kern="1200" dirty="0" smtClean="0">
                              <a:solidFill>
                                <a:schemeClr val="tx1"/>
                              </a:solidFill>
                              <a:latin typeface="Times New Roman" panose="02020603050405020304" pitchFamily="18" charset="0"/>
                              <a:ea typeface="+mn-ea"/>
                              <a:cs typeface="Times New Roman" panose="02020603050405020304" pitchFamily="18" charset="0"/>
                            </a:rPr>
                            <a:t>The coordinates of the midpoint of a line segment are:</a:t>
                          </a:r>
                          <a14:m>
                            <m:oMath xmlns:m="http://schemas.openxmlformats.org/officeDocument/2006/math">
                              <m:r>
                                <a:rPr lang="en-US" sz="2000" i="1" smtClean="0">
                                  <a:latin typeface="Cambria Math" panose="02040503050406030204" pitchFamily="18" charset="0"/>
                                  <a:cs typeface="Arial" panose="020B0604020202020204" pitchFamily="34" charset="0"/>
                                </a:rPr>
                                <m:t> </m:t>
                              </m:r>
                            </m:oMath>
                          </a14:m>
                          <a:r>
                            <a:rPr lang="en-US" sz="2000" dirty="0" smtClean="0">
                              <a:latin typeface="Arial" panose="020B0604020202020204" pitchFamily="34" charset="0"/>
                              <a:cs typeface="Arial" panose="020B0604020202020204" pitchFamily="34" charset="0"/>
                            </a:rPr>
                            <a:t>(</a:t>
                          </a:r>
                          <a14:m>
                            <m:oMath xmlns:m="http://schemas.openxmlformats.org/officeDocument/2006/math">
                              <m:f>
                                <m:fPr>
                                  <m:type m:val="noBar"/>
                                  <m:ctrlPr>
                                    <a:rPr lang="en-US" sz="2000" i="1">
                                      <a:latin typeface="Cambria Math" panose="02040503050406030204" pitchFamily="18" charset="0"/>
                                      <a:cs typeface="Arial" panose="020B0604020202020204" pitchFamily="34" charset="0"/>
                                    </a:rPr>
                                  </m:ctrlPr>
                                </m:fPr>
                                <m:num>
                                  <m:r>
                                    <a:rPr lang="en-US" sz="2000" b="0" i="1" smtClean="0">
                                      <a:latin typeface="Cambria Math" panose="02040503050406030204" pitchFamily="18" charset="0"/>
                                      <a:cs typeface="Arial" panose="020B0604020202020204" pitchFamily="34" charset="0"/>
                                    </a:rPr>
                                    <m:t>𝑥</m:t>
                                  </m:r>
                                  <m:r>
                                    <a:rPr lang="en-US" sz="2000" b="0" i="1" baseline="-25000" smtClean="0">
                                      <a:latin typeface="Cambria Math" panose="02040503050406030204" pitchFamily="18" charset="0"/>
                                      <a:cs typeface="Arial" panose="020B0604020202020204" pitchFamily="34" charset="0"/>
                                    </a:rPr>
                                    <m:t>1</m:t>
                                  </m:r>
                                  <m:r>
                                    <a:rPr lang="en-US" sz="2000" b="0" i="1" smtClean="0">
                                      <a:latin typeface="Cambria Math" panose="02040503050406030204" pitchFamily="18" charset="0"/>
                                      <a:cs typeface="Arial" panose="020B0604020202020204" pitchFamily="34" charset="0"/>
                                    </a:rPr>
                                    <m:t>+</m:t>
                                  </m:r>
                                  <m:r>
                                    <a:rPr lang="en-US" sz="2000" b="0" i="1" smtClean="0">
                                      <a:latin typeface="Cambria Math" panose="02040503050406030204" pitchFamily="18" charset="0"/>
                                      <a:cs typeface="Arial" panose="020B0604020202020204" pitchFamily="34" charset="0"/>
                                    </a:rPr>
                                    <m:t>𝑥</m:t>
                                  </m:r>
                                  <m:r>
                                    <a:rPr lang="en-US" sz="2000" b="0" i="1" baseline="-25000" smtClean="0">
                                      <a:latin typeface="Cambria Math" panose="02040503050406030204" pitchFamily="18" charset="0"/>
                                      <a:cs typeface="Arial" panose="020B0604020202020204" pitchFamily="34" charset="0"/>
                                    </a:rPr>
                                    <m:t>2</m:t>
                                  </m:r>
                                  <m:r>
                                    <a:rPr lang="en-US" sz="2000" b="0" i="1" smtClean="0">
                                      <a:latin typeface="Cambria Math" panose="02040503050406030204" pitchFamily="18" charset="0"/>
                                      <a:cs typeface="Arial" panose="020B0604020202020204" pitchFamily="34" charset="0"/>
                                    </a:rPr>
                                    <m:t>,    </m:t>
                                  </m:r>
                                  <m:r>
                                    <a:rPr lang="en-US" sz="2000" b="0" i="1" smtClean="0">
                                      <a:latin typeface="Cambria Math" panose="02040503050406030204" pitchFamily="18" charset="0"/>
                                      <a:cs typeface="Arial" panose="020B0604020202020204" pitchFamily="34" charset="0"/>
                                    </a:rPr>
                                    <m:t>𝑦</m:t>
                                  </m:r>
                                  <m:r>
                                    <a:rPr lang="en-US" sz="2000" b="0" i="1" baseline="-25000" smtClean="0">
                                      <a:latin typeface="Cambria Math" panose="02040503050406030204" pitchFamily="18" charset="0"/>
                                      <a:cs typeface="Arial" panose="020B0604020202020204" pitchFamily="34" charset="0"/>
                                    </a:rPr>
                                    <m:t>1</m:t>
                                  </m:r>
                                  <m:r>
                                    <a:rPr lang="en-US" sz="2000" b="0" i="1" smtClean="0">
                                      <a:latin typeface="Cambria Math" panose="02040503050406030204" pitchFamily="18" charset="0"/>
                                      <a:cs typeface="Arial" panose="020B0604020202020204" pitchFamily="34" charset="0"/>
                                    </a:rPr>
                                    <m:t>+</m:t>
                                  </m:r>
                                  <m:r>
                                    <a:rPr lang="en-US" sz="2000" b="0" i="1" smtClean="0">
                                      <a:latin typeface="Cambria Math" panose="02040503050406030204" pitchFamily="18" charset="0"/>
                                      <a:cs typeface="Arial" panose="020B0604020202020204" pitchFamily="34" charset="0"/>
                                    </a:rPr>
                                    <m:t>𝑦</m:t>
                                  </m:r>
                                  <m:r>
                                    <a:rPr lang="en-US" sz="2000" b="0" i="1" baseline="-25000" smtClean="0">
                                      <a:latin typeface="Cambria Math" panose="02040503050406030204" pitchFamily="18" charset="0"/>
                                      <a:cs typeface="Arial" panose="020B0604020202020204" pitchFamily="34" charset="0"/>
                                    </a:rPr>
                                    <m:t>2</m:t>
                                  </m:r>
                                </m:num>
                                <m:den>
                                  <m:r>
                                    <a:rPr lang="en-US" sz="2000" b="0" i="1" smtClean="0">
                                      <a:latin typeface="Cambria Math" panose="02040503050406030204" pitchFamily="18" charset="0"/>
                                      <a:cs typeface="Arial" panose="020B0604020202020204" pitchFamily="34" charset="0"/>
                                    </a:rPr>
                                    <m:t>2              2</m:t>
                                  </m:r>
                                </m:den>
                              </m:f>
                            </m:oMath>
                          </a14:m>
                          <a:r>
                            <a:rPr lang="en-US" sz="2000" dirty="0" smtClean="0">
                              <a:latin typeface="Arial" panose="020B0604020202020204" pitchFamily="34" charset="0"/>
                              <a:cs typeface="Arial" panose="020B0604020202020204" pitchFamily="34" charset="0"/>
                            </a:rPr>
                            <a:t>)</a:t>
                          </a:r>
                        </a:p>
                      </a:txBody>
                      <a:tcPr marR="164592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bg1"/>
                        </a:solidFill>
                      </a:tcPr>
                    </a:tc>
                  </a:tr>
                </a:tbl>
              </a:graphicData>
            </a:graphic>
          </p:graphicFrame>
        </mc:Choice>
        <mc:Fallback xmlns="">
          <p:graphicFrame>
            <p:nvGraphicFramePr>
              <p:cNvPr id="15" name="Table 14"/>
              <p:cNvGraphicFramePr>
                <a:graphicFrameLocks noGrp="1"/>
              </p:cNvGraphicFramePr>
              <p:nvPr>
                <p:extLst>
                  <p:ext uri="{D42A27DB-BD31-4B8C-83A1-F6EECF244321}">
                    <p14:modId xmlns:p14="http://schemas.microsoft.com/office/powerpoint/2010/main" val="66254062"/>
                  </p:ext>
                </p:extLst>
              </p:nvPr>
            </p:nvGraphicFramePr>
            <p:xfrm>
              <a:off x="251518" y="1268760"/>
              <a:ext cx="8568952" cy="5328592"/>
            </p:xfrm>
            <a:graphic>
              <a:graphicData uri="http://schemas.openxmlformats.org/drawingml/2006/table">
                <a:tbl>
                  <a:tblPr firstRow="1" bandRow="1">
                    <a:effectLst/>
                    <a:tableStyleId>{5940675A-B579-460E-94D1-54222C63F5DA}</a:tableStyleId>
                  </a:tblPr>
                  <a:tblGrid>
                    <a:gridCol w="8568952"/>
                  </a:tblGrid>
                  <a:tr h="495416">
                    <a:tc>
                      <a:txBody>
                        <a:bodyPr/>
                        <a:lstStyle/>
                        <a:p>
                          <a:r>
                            <a:rPr lang="en-US" sz="2000" b="1" i="0" dirty="0" smtClean="0">
                              <a:latin typeface="Arial" panose="020B0604020202020204" pitchFamily="34" charset="0"/>
                              <a:cs typeface="Arial" panose="020B0604020202020204" pitchFamily="34" charset="0"/>
                            </a:rPr>
                            <a:t>6. </a:t>
                          </a:r>
                          <a:r>
                            <a:rPr lang="en-US" sz="2000" b="1" i="0" dirty="0" smtClean="0">
                              <a:latin typeface="Arial" panose="020B0604020202020204" pitchFamily="34" charset="0"/>
                              <a:cs typeface="Arial" panose="020B0604020202020204" pitchFamily="34" charset="0"/>
                            </a:rPr>
                            <a:t>Knowledge Check</a:t>
                          </a:r>
                          <a:endParaRPr lang="en-US" sz="2000" b="1" i="0" dirty="0">
                            <a:latin typeface="Arial" panose="020B0604020202020204" pitchFamily="34" charset="0"/>
                            <a:cs typeface="Arial" panose="020B0604020202020204" pitchFamily="34" charset="0"/>
                          </a:endParaRPr>
                        </a:p>
                      </a:txBody>
                      <a:tcPr marR="164592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r>
                  <a:tr h="4048797">
                    <a:tc>
                      <a:txBody>
                        <a:bodyPr/>
                        <a:lstStyle/>
                        <a:p>
                          <a:endParaRPr lang="en-US"/>
                        </a:p>
                      </a:txBody>
                      <a:tcPr marR="164592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blipFill rotWithShape="0">
                          <a:blip r:embed="rId3"/>
                          <a:stretch>
                            <a:fillRect l="-213" t="-12632" r="-498" b="-20752"/>
                          </a:stretch>
                        </a:blipFill>
                      </a:tcPr>
                    </a:tc>
                  </a:tr>
                  <a:tr h="784379">
                    <a:tc>
                      <a:txBody>
                        <a:bodyPr/>
                        <a:lstStyle/>
                        <a:p>
                          <a:endParaRPr lang="en-US"/>
                        </a:p>
                      </a:txBody>
                      <a:tcPr marR="164592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blipFill rotWithShape="0">
                          <a:blip r:embed="rId3"/>
                          <a:stretch>
                            <a:fillRect l="-213" t="-580620" r="-498" b="-6977"/>
                          </a:stretch>
                        </a:blipFill>
                      </a:tcPr>
                    </a:tc>
                  </a:tr>
                </a:tbl>
              </a:graphicData>
            </a:graphic>
          </p:graphicFrame>
        </mc:Fallback>
      </mc:AlternateContent>
      <p:sp>
        <p:nvSpPr>
          <p:cNvPr id="16" name="TextBox 15"/>
          <p:cNvSpPr txBox="1"/>
          <p:nvPr/>
        </p:nvSpPr>
        <p:spPr>
          <a:xfrm>
            <a:off x="7507290" y="1916832"/>
            <a:ext cx="1313180" cy="646331"/>
          </a:xfrm>
          <a:prstGeom prst="rect">
            <a:avLst/>
          </a:prstGeom>
          <a:solidFill>
            <a:srgbClr val="92D050"/>
          </a:solidFill>
        </p:spPr>
        <p:txBody>
          <a:bodyPr wrap="none" rtlCol="0">
            <a:spAutoFit/>
          </a:bodyPr>
          <a:lstStyle/>
          <a:p>
            <a:pPr algn="ctr"/>
            <a:r>
              <a:rPr lang="en-US" dirty="0" smtClean="0"/>
              <a:t>Mastery </a:t>
            </a:r>
            <a:br>
              <a:rPr lang="en-US" dirty="0" smtClean="0"/>
            </a:br>
            <a:r>
              <a:rPr lang="en-US" dirty="0" smtClean="0"/>
              <a:t>Lesson 6.3</a:t>
            </a:r>
            <a:endParaRPr lang="en-US" dirty="0"/>
          </a:p>
        </p:txBody>
      </p:sp>
      <p:cxnSp>
        <p:nvCxnSpPr>
          <p:cNvPr id="17" name="Straight Arrow Connector 16"/>
          <p:cNvCxnSpPr/>
          <p:nvPr/>
        </p:nvCxnSpPr>
        <p:spPr>
          <a:xfrm flipH="1" flipV="1">
            <a:off x="2222737" y="2221560"/>
            <a:ext cx="5284554" cy="18437"/>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507290" y="4437112"/>
            <a:ext cx="1313182" cy="646331"/>
          </a:xfrm>
          <a:prstGeom prst="rect">
            <a:avLst/>
          </a:prstGeom>
          <a:solidFill>
            <a:srgbClr val="92D050"/>
          </a:solidFill>
        </p:spPr>
        <p:txBody>
          <a:bodyPr wrap="square" rtlCol="0">
            <a:spAutoFit/>
          </a:bodyPr>
          <a:lstStyle/>
          <a:p>
            <a:pPr algn="ctr"/>
            <a:r>
              <a:rPr lang="en-US" dirty="0" smtClean="0"/>
              <a:t>Mastery Lesson 6.4</a:t>
            </a:r>
            <a:endParaRPr lang="en-US" dirty="0"/>
          </a:p>
        </p:txBody>
      </p:sp>
      <p:cxnSp>
        <p:nvCxnSpPr>
          <p:cNvPr id="30" name="Straight Arrow Connector 29"/>
          <p:cNvCxnSpPr/>
          <p:nvPr/>
        </p:nvCxnSpPr>
        <p:spPr>
          <a:xfrm flipH="1">
            <a:off x="5508104" y="4797152"/>
            <a:ext cx="1999186" cy="72008"/>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1" name="Round Same Side Corner Rectangle 30">
            <a:hlinkClick r:id="rId4" action="ppaction://hlinkpres?slideindex=1&amp;slidetitle="/>
          </p:cNvPr>
          <p:cNvSpPr/>
          <p:nvPr/>
        </p:nvSpPr>
        <p:spPr>
          <a:xfrm>
            <a:off x="6921825"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198</a:t>
            </a:r>
            <a:endParaRPr lang="en-GB" sz="1300" b="1" dirty="0">
              <a:latin typeface="Calibri" panose="020F0502020204030204" pitchFamily="34" charset="0"/>
            </a:endParaRPr>
          </a:p>
        </p:txBody>
      </p:sp>
      <p:pic>
        <p:nvPicPr>
          <p:cNvPr id="18" name="Picture 17"/>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a:stretch/>
        </p:blipFill>
        <p:spPr>
          <a:xfrm>
            <a:off x="2222737" y="4401108"/>
            <a:ext cx="693079" cy="396044"/>
          </a:xfrm>
          <a:prstGeom prst="rect">
            <a:avLst/>
          </a:prstGeom>
        </p:spPr>
      </p:pic>
      <p:cxnSp>
        <p:nvCxnSpPr>
          <p:cNvPr id="3" name="Straight Connector 2"/>
          <p:cNvCxnSpPr/>
          <p:nvPr/>
        </p:nvCxnSpPr>
        <p:spPr>
          <a:xfrm>
            <a:off x="1259632" y="5877272"/>
            <a:ext cx="12241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724128" y="5373216"/>
            <a:ext cx="1152129" cy="720080"/>
          </a:xfrm>
          <a:prstGeom prst="rect">
            <a:avLst/>
          </a:prstGeom>
        </p:spPr>
      </p:pic>
      <p:sp>
        <p:nvSpPr>
          <p:cNvPr id="23" name="TextBox 22"/>
          <p:cNvSpPr txBox="1"/>
          <p:nvPr/>
        </p:nvSpPr>
        <p:spPr>
          <a:xfrm>
            <a:off x="7507290" y="5446965"/>
            <a:ext cx="1313182" cy="646331"/>
          </a:xfrm>
          <a:prstGeom prst="rect">
            <a:avLst/>
          </a:prstGeom>
          <a:solidFill>
            <a:srgbClr val="92D050"/>
          </a:solidFill>
        </p:spPr>
        <p:txBody>
          <a:bodyPr wrap="square" rtlCol="0">
            <a:spAutoFit/>
          </a:bodyPr>
          <a:lstStyle/>
          <a:p>
            <a:pPr algn="ctr"/>
            <a:r>
              <a:rPr lang="en-US" dirty="0" smtClean="0"/>
              <a:t>Mastery Lesson 6.5</a:t>
            </a:r>
            <a:endParaRPr lang="en-US" dirty="0"/>
          </a:p>
        </p:txBody>
      </p:sp>
      <p:cxnSp>
        <p:nvCxnSpPr>
          <p:cNvPr id="27" name="Straight Arrow Connector 26"/>
          <p:cNvCxnSpPr/>
          <p:nvPr/>
        </p:nvCxnSpPr>
        <p:spPr>
          <a:xfrm flipH="1">
            <a:off x="6507697" y="5807005"/>
            <a:ext cx="999593" cy="70267"/>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1002497"/>
      </p:ext>
    </p:extLst>
  </p:cSld>
  <p:clrMapOvr>
    <a:masterClrMapping/>
  </p:clrMapOvr>
  <p:transition advClick="0"/>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 </a:t>
            </a:r>
            <a:r>
              <a:rPr lang="en-GB" sz="4000" dirty="0"/>
              <a:t>– </a:t>
            </a:r>
            <a:r>
              <a:rPr lang="en-GB" sz="4000" dirty="0" smtClean="0"/>
              <a:t>Knowledge Check</a:t>
            </a:r>
            <a:endParaRPr lang="en-GB" sz="4000" b="1" dirty="0" smtClean="0"/>
          </a:p>
        </p:txBody>
      </p:sp>
      <mc:AlternateContent xmlns:mc="http://schemas.openxmlformats.org/markup-compatibility/2006" xmlns:a14="http://schemas.microsoft.com/office/drawing/2010/main">
        <mc:Choice Requires="a14">
          <p:graphicFrame>
            <p:nvGraphicFramePr>
              <p:cNvPr id="15" name="Table 14"/>
              <p:cNvGraphicFramePr>
                <a:graphicFrameLocks noGrp="1"/>
              </p:cNvGraphicFramePr>
              <p:nvPr>
                <p:extLst>
                  <p:ext uri="{D42A27DB-BD31-4B8C-83A1-F6EECF244321}">
                    <p14:modId xmlns:p14="http://schemas.microsoft.com/office/powerpoint/2010/main" val="608780829"/>
                  </p:ext>
                </p:extLst>
              </p:nvPr>
            </p:nvGraphicFramePr>
            <p:xfrm>
              <a:off x="251518" y="1268760"/>
              <a:ext cx="8568952" cy="5328592"/>
            </p:xfrm>
            <a:graphic>
              <a:graphicData uri="http://schemas.openxmlformats.org/drawingml/2006/table">
                <a:tbl>
                  <a:tblPr firstRow="1" bandRow="1">
                    <a:effectLst/>
                    <a:tableStyleId>{5940675A-B579-460E-94D1-54222C63F5DA}</a:tableStyleId>
                  </a:tblPr>
                  <a:tblGrid>
                    <a:gridCol w="8568952"/>
                  </a:tblGrid>
                  <a:tr h="495416">
                    <a:tc>
                      <a:txBody>
                        <a:bodyPr/>
                        <a:lstStyle/>
                        <a:p>
                          <a:r>
                            <a:rPr lang="en-US" sz="2300" b="1" i="0" dirty="0" smtClean="0">
                              <a:latin typeface="Arial" panose="020B0604020202020204" pitchFamily="34" charset="0"/>
                              <a:cs typeface="Arial" panose="020B0604020202020204" pitchFamily="34" charset="0"/>
                            </a:rPr>
                            <a:t>6. Knowledge Check</a:t>
                          </a:r>
                          <a:endParaRPr lang="en-US" sz="2300" b="1" i="0" dirty="0">
                            <a:latin typeface="Arial" panose="020B0604020202020204" pitchFamily="34" charset="0"/>
                            <a:cs typeface="Arial" panose="020B0604020202020204" pitchFamily="34" charset="0"/>
                          </a:endParaRPr>
                        </a:p>
                      </a:txBody>
                      <a:tcPr marR="164592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r>
                  <a:tr h="4833176">
                    <a:tc>
                      <a:txBody>
                        <a:bodyPr/>
                        <a:lstStyle/>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300" b="0" i="0" dirty="0" smtClean="0">
                              <a:latin typeface="Times New Roman" panose="02020603050405020304" pitchFamily="18" charset="0"/>
                              <a:cs typeface="Times New Roman" panose="02020603050405020304" pitchFamily="18" charset="0"/>
                            </a:rPr>
                            <a:t>When two lines are perpendicular, the product of the gradients is -1. </a:t>
                          </a:r>
                          <a:br>
                            <a:rPr lang="en-US" sz="2300" b="0" i="0" dirty="0" smtClean="0">
                              <a:latin typeface="Times New Roman" panose="02020603050405020304" pitchFamily="18" charset="0"/>
                              <a:cs typeface="Times New Roman" panose="02020603050405020304" pitchFamily="18" charset="0"/>
                            </a:rPr>
                          </a:br>
                          <a:r>
                            <a:rPr lang="en-US" sz="2300" b="0" i="0" dirty="0" smtClean="0">
                              <a:latin typeface="Times New Roman" panose="02020603050405020304" pitchFamily="18" charset="0"/>
                              <a:cs typeface="Times New Roman" panose="02020603050405020304" pitchFamily="18" charset="0"/>
                            </a:rPr>
                            <a:t>When a graph has gradient </a:t>
                          </a:r>
                          <a:r>
                            <a:rPr lang="en-US" sz="2300" b="0" i="1" dirty="0" smtClean="0">
                              <a:latin typeface="Times New Roman" panose="02020603050405020304" pitchFamily="18" charset="0"/>
                              <a:cs typeface="Times New Roman" panose="02020603050405020304" pitchFamily="18" charset="0"/>
                            </a:rPr>
                            <a:t>m</a:t>
                          </a:r>
                          <a:r>
                            <a:rPr lang="en-US" sz="2300" b="0" i="0" dirty="0" smtClean="0">
                              <a:latin typeface="Times New Roman" panose="02020603050405020304" pitchFamily="18" charset="0"/>
                              <a:cs typeface="Times New Roman" panose="02020603050405020304" pitchFamily="18" charset="0"/>
                            </a:rPr>
                            <a:t>, a graph perpendicular to it has gradient </a:t>
                          </a:r>
                          <a14:m>
                            <m:oMath xmlns:m="http://schemas.openxmlformats.org/officeDocument/2006/math">
                              <m:f>
                                <m:fPr>
                                  <m:ctrlPr>
                                    <a:rPr lang="en-US" sz="2300" i="1" smtClean="0">
                                      <a:latin typeface="Cambria Math" panose="02040503050406030204" pitchFamily="18" charset="0"/>
                                      <a:cs typeface="Arial" panose="020B0604020202020204" pitchFamily="34" charset="0"/>
                                    </a:rPr>
                                  </m:ctrlPr>
                                </m:fPr>
                                <m:num>
                                  <m:r>
                                    <a:rPr lang="en-US" sz="2300" b="0" i="1" smtClean="0">
                                      <a:latin typeface="Cambria Math" panose="02040503050406030204" pitchFamily="18" charset="0"/>
                                      <a:cs typeface="Arial" panose="020B0604020202020204" pitchFamily="34" charset="0"/>
                                    </a:rPr>
                                    <m:t>−1</m:t>
                                  </m:r>
                                </m:num>
                                <m:den>
                                  <m:r>
                                    <a:rPr lang="en-US" sz="2300" b="0" i="1" smtClean="0">
                                      <a:latin typeface="Cambria Math" panose="02040503050406030204" pitchFamily="18" charset="0"/>
                                      <a:cs typeface="Arial" panose="020B0604020202020204" pitchFamily="34" charset="0"/>
                                    </a:rPr>
                                    <m:t>𝑚</m:t>
                                  </m:r>
                                </m:den>
                              </m:f>
                            </m:oMath>
                          </a14:m>
                          <a:endParaRPr lang="en-US" sz="2300" b="0" i="0" dirty="0" smtClean="0">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300" b="1" i="0" dirty="0" smtClean="0">
                              <a:latin typeface="Times New Roman" panose="02020603050405020304" pitchFamily="18" charset="0"/>
                              <a:cs typeface="Times New Roman" panose="02020603050405020304" pitchFamily="18" charset="0"/>
                            </a:rPr>
                            <a:t>Reciprocal functions </a:t>
                          </a:r>
                          <a:r>
                            <a:rPr lang="en-US" sz="2300" b="0" i="0" dirty="0" smtClean="0">
                              <a:latin typeface="Times New Roman" panose="02020603050405020304" pitchFamily="18" charset="0"/>
                              <a:cs typeface="Times New Roman" panose="02020603050405020304" pitchFamily="18" charset="0"/>
                            </a:rPr>
                            <a:t>are </a:t>
                          </a:r>
                          <a:br>
                            <a:rPr lang="en-US" sz="2300" b="0" i="0" dirty="0" smtClean="0">
                              <a:latin typeface="Times New Roman" panose="02020603050405020304" pitchFamily="18" charset="0"/>
                              <a:cs typeface="Times New Roman" panose="02020603050405020304" pitchFamily="18" charset="0"/>
                            </a:rPr>
                          </a:br>
                          <a:r>
                            <a:rPr lang="en-US" sz="2300" b="0" i="0" dirty="0" smtClean="0">
                              <a:latin typeface="Times New Roman" panose="02020603050405020304" pitchFamily="18" charset="0"/>
                              <a:cs typeface="Times New Roman" panose="02020603050405020304" pitchFamily="18" charset="0"/>
                            </a:rPr>
                            <a:t>in the form </a:t>
                          </a:r>
                          <a14:m>
                            <m:oMath xmlns:m="http://schemas.openxmlformats.org/officeDocument/2006/math">
                              <m:f>
                                <m:fPr>
                                  <m:ctrlPr>
                                    <a:rPr lang="en-US" sz="2300" i="1" smtClean="0">
                                      <a:latin typeface="Cambria Math" panose="02040503050406030204" pitchFamily="18" charset="0"/>
                                      <a:cs typeface="Arial" panose="020B0604020202020204" pitchFamily="34" charset="0"/>
                                    </a:rPr>
                                  </m:ctrlPr>
                                </m:fPr>
                                <m:num>
                                  <m:r>
                                    <a:rPr lang="en-US" sz="2300" b="0" i="1" smtClean="0">
                                      <a:latin typeface="Cambria Math" panose="02040503050406030204" pitchFamily="18" charset="0"/>
                                      <a:cs typeface="Arial" panose="020B0604020202020204" pitchFamily="34" charset="0"/>
                                    </a:rPr>
                                    <m:t>𝑘</m:t>
                                  </m:r>
                                </m:num>
                                <m:den>
                                  <m:r>
                                    <a:rPr lang="en-US" sz="2300" b="0" i="1" smtClean="0">
                                      <a:latin typeface="Cambria Math" panose="02040503050406030204" pitchFamily="18" charset="0"/>
                                      <a:cs typeface="Arial" panose="020B0604020202020204" pitchFamily="34" charset="0"/>
                                    </a:rPr>
                                    <m:t>𝑥</m:t>
                                  </m:r>
                                </m:den>
                              </m:f>
                            </m:oMath>
                          </a14:m>
                          <a:r>
                            <a:rPr lang="en-US" sz="2300" b="0" i="0" dirty="0" smtClean="0">
                              <a:latin typeface="Times New Roman" panose="02020603050405020304" pitchFamily="18" charset="0"/>
                              <a:cs typeface="Times New Roman" panose="02020603050405020304" pitchFamily="18" charset="0"/>
                            </a:rPr>
                            <a:t> where </a:t>
                          </a:r>
                          <a:r>
                            <a:rPr lang="en-US" sz="2300" b="0" i="1" dirty="0" smtClean="0">
                              <a:latin typeface="Times New Roman" panose="02020603050405020304" pitchFamily="18" charset="0"/>
                              <a:cs typeface="Times New Roman" panose="02020603050405020304" pitchFamily="18" charset="0"/>
                            </a:rPr>
                            <a:t>k</a:t>
                          </a:r>
                          <a:r>
                            <a:rPr lang="en-US" sz="2300" b="0" i="0" dirty="0" smtClean="0">
                              <a:latin typeface="Times New Roman" panose="02020603050405020304" pitchFamily="18" charset="0"/>
                              <a:cs typeface="Times New Roman" panose="02020603050405020304" pitchFamily="18" charset="0"/>
                            </a:rPr>
                            <a:t> is a </a:t>
                          </a:r>
                          <a:br>
                            <a:rPr lang="en-US" sz="2300" b="0" i="0" dirty="0" smtClean="0">
                              <a:latin typeface="Times New Roman" panose="02020603050405020304" pitchFamily="18" charset="0"/>
                              <a:cs typeface="Times New Roman" panose="02020603050405020304" pitchFamily="18" charset="0"/>
                            </a:rPr>
                          </a:br>
                          <a:r>
                            <a:rPr lang="en-US" sz="2300" b="0" i="0" dirty="0" smtClean="0">
                              <a:latin typeface="Times New Roman" panose="02020603050405020304" pitchFamily="18" charset="0"/>
                              <a:cs typeface="Times New Roman" panose="02020603050405020304" pitchFamily="18" charset="0"/>
                            </a:rPr>
                            <a:t>number</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kumimoji="0" lang="en-US" sz="2300" b="0" i="0" kern="1200" dirty="0" smtClean="0">
                              <a:solidFill>
                                <a:schemeClr val="tx1"/>
                              </a:solidFill>
                              <a:latin typeface="Times New Roman" panose="02020603050405020304" pitchFamily="18" charset="0"/>
                              <a:ea typeface="+mn-ea"/>
                              <a:cs typeface="Times New Roman" panose="02020603050405020304" pitchFamily="18" charset="0"/>
                            </a:rPr>
                            <a:t>A quadratic equation contains </a:t>
                          </a:r>
                          <a:br>
                            <a:rPr kumimoji="0" lang="en-US" sz="2300" b="0" i="0" kern="1200" dirty="0" smtClean="0">
                              <a:solidFill>
                                <a:schemeClr val="tx1"/>
                              </a:solidFill>
                              <a:latin typeface="Times New Roman" panose="02020603050405020304" pitchFamily="18" charset="0"/>
                              <a:ea typeface="+mn-ea"/>
                              <a:cs typeface="Times New Roman" panose="02020603050405020304" pitchFamily="18" charset="0"/>
                            </a:rPr>
                          </a:br>
                          <a:r>
                            <a:rPr kumimoji="0" lang="en-US" sz="2300" b="0" i="0" kern="1200" dirty="0" smtClean="0">
                              <a:solidFill>
                                <a:schemeClr val="tx1"/>
                              </a:solidFill>
                              <a:latin typeface="Times New Roman" panose="02020603050405020304" pitchFamily="18" charset="0"/>
                              <a:ea typeface="+mn-ea"/>
                              <a:cs typeface="Times New Roman" panose="02020603050405020304" pitchFamily="18" charset="0"/>
                            </a:rPr>
                            <a:t>a term in </a:t>
                          </a:r>
                          <a:r>
                            <a:rPr kumimoji="0" lang="en-US" sz="2300" b="0" i="1" kern="1200" dirty="0" smtClean="0">
                              <a:solidFill>
                                <a:schemeClr val="tx1"/>
                              </a:solidFill>
                              <a:latin typeface="Times New Roman" panose="02020603050405020304" pitchFamily="18" charset="0"/>
                              <a:ea typeface="+mn-ea"/>
                              <a:cs typeface="Times New Roman" panose="02020603050405020304" pitchFamily="18" charset="0"/>
                            </a:rPr>
                            <a:t>x</a:t>
                          </a:r>
                          <a:r>
                            <a:rPr kumimoji="0" lang="en-US" sz="2300" b="0" i="0" kern="1200" baseline="30000" dirty="0" smtClean="0">
                              <a:solidFill>
                                <a:schemeClr val="tx1"/>
                              </a:solidFill>
                              <a:latin typeface="Times New Roman" panose="02020603050405020304" pitchFamily="18" charset="0"/>
                              <a:ea typeface="+mn-ea"/>
                              <a:cs typeface="Times New Roman" panose="02020603050405020304" pitchFamily="18" charset="0"/>
                            </a:rPr>
                            <a:t>2</a:t>
                          </a:r>
                          <a:r>
                            <a:rPr kumimoji="0" lang="en-US" sz="2300" b="0" i="0" kern="1200" dirty="0" smtClean="0">
                              <a:solidFill>
                                <a:schemeClr val="tx1"/>
                              </a:solidFill>
                              <a:latin typeface="Times New Roman" panose="02020603050405020304" pitchFamily="18" charset="0"/>
                              <a:ea typeface="+mn-ea"/>
                              <a:cs typeface="Times New Roman" panose="02020603050405020304" pitchFamily="18" charset="0"/>
                            </a:rPr>
                            <a:t> but no higher </a:t>
                          </a:r>
                          <a:br>
                            <a:rPr kumimoji="0" lang="en-US" sz="2300" b="0" i="0" kern="1200" dirty="0" smtClean="0">
                              <a:solidFill>
                                <a:schemeClr val="tx1"/>
                              </a:solidFill>
                              <a:latin typeface="Times New Roman" panose="02020603050405020304" pitchFamily="18" charset="0"/>
                              <a:ea typeface="+mn-ea"/>
                              <a:cs typeface="Times New Roman" panose="02020603050405020304" pitchFamily="18" charset="0"/>
                            </a:rPr>
                          </a:br>
                          <a:r>
                            <a:rPr kumimoji="0" lang="en-US" sz="2300" b="0" i="0" kern="1200" dirty="0" smtClean="0">
                              <a:solidFill>
                                <a:schemeClr val="tx1"/>
                              </a:solidFill>
                              <a:latin typeface="Times New Roman" panose="02020603050405020304" pitchFamily="18" charset="0"/>
                              <a:ea typeface="+mn-ea"/>
                              <a:cs typeface="Times New Roman" panose="02020603050405020304" pitchFamily="18" charset="0"/>
                            </a:rPr>
                            <a:t>power of </a:t>
                          </a:r>
                          <a:r>
                            <a:rPr kumimoji="0" lang="en-US" sz="2300" b="0" i="1" kern="1200" dirty="0" smtClean="0">
                              <a:solidFill>
                                <a:schemeClr val="tx1"/>
                              </a:solidFill>
                              <a:latin typeface="Times New Roman" panose="02020603050405020304" pitchFamily="18" charset="0"/>
                              <a:ea typeface="+mn-ea"/>
                              <a:cs typeface="Times New Roman" panose="02020603050405020304" pitchFamily="18" charset="0"/>
                            </a:rPr>
                            <a:t>x</a:t>
                          </a:r>
                          <a:r>
                            <a:rPr kumimoji="0" lang="en-US" sz="2300" b="0" i="0" kern="1200" dirty="0" smtClean="0">
                              <a:solidFill>
                                <a:schemeClr val="tx1"/>
                              </a:solidFill>
                              <a:latin typeface="Times New Roman" panose="02020603050405020304" pitchFamily="18" charset="0"/>
                              <a:ea typeface="+mn-ea"/>
                              <a:cs typeface="Times New Roman" panose="02020603050405020304" pitchFamily="18" charset="0"/>
                            </a:rPr>
                            <a:t>.</a:t>
                          </a:r>
                          <a:r>
                            <a:rPr kumimoji="0" lang="en-US" sz="2300" b="0" i="0" kern="1200" baseline="0" dirty="0" smtClean="0">
                              <a:solidFill>
                                <a:schemeClr val="tx1"/>
                              </a:solidFill>
                              <a:latin typeface="Times New Roman" panose="02020603050405020304" pitchFamily="18" charset="0"/>
                              <a:ea typeface="+mn-ea"/>
                              <a:cs typeface="Times New Roman" panose="02020603050405020304" pitchFamily="18" charset="0"/>
                            </a:rPr>
                            <a:t> </a:t>
                          </a:r>
                          <a:r>
                            <a:rPr kumimoji="0" lang="en-US" sz="2300" b="0" i="0" kern="1200" dirty="0" smtClean="0">
                              <a:solidFill>
                                <a:schemeClr val="tx1"/>
                              </a:solidFill>
                              <a:latin typeface="Times New Roman" panose="02020603050405020304" pitchFamily="18" charset="0"/>
                              <a:ea typeface="+mn-ea"/>
                              <a:cs typeface="Times New Roman" panose="02020603050405020304" pitchFamily="18" charset="0"/>
                            </a:rPr>
                            <a:t>The graph of a </a:t>
                          </a:r>
                          <a:br>
                            <a:rPr kumimoji="0" lang="en-US" sz="2300" b="0" i="0" kern="1200" dirty="0" smtClean="0">
                              <a:solidFill>
                                <a:schemeClr val="tx1"/>
                              </a:solidFill>
                              <a:latin typeface="Times New Roman" panose="02020603050405020304" pitchFamily="18" charset="0"/>
                              <a:ea typeface="+mn-ea"/>
                              <a:cs typeface="Times New Roman" panose="02020603050405020304" pitchFamily="18" charset="0"/>
                            </a:rPr>
                          </a:br>
                          <a:r>
                            <a:rPr kumimoji="0" lang="en-US" sz="2300" b="0" i="0" kern="1200" dirty="0" smtClean="0">
                              <a:solidFill>
                                <a:schemeClr val="tx1"/>
                              </a:solidFill>
                              <a:latin typeface="Times New Roman" panose="02020603050405020304" pitchFamily="18" charset="0"/>
                              <a:ea typeface="+mn-ea"/>
                              <a:cs typeface="Times New Roman" panose="02020603050405020304" pitchFamily="18" charset="0"/>
                            </a:rPr>
                            <a:t>quadratic equation is a </a:t>
                          </a:r>
                          <a:br>
                            <a:rPr kumimoji="0" lang="en-US" sz="2300" b="0" i="0" kern="1200" dirty="0" smtClean="0">
                              <a:solidFill>
                                <a:schemeClr val="tx1"/>
                              </a:solidFill>
                              <a:latin typeface="Times New Roman" panose="02020603050405020304" pitchFamily="18" charset="0"/>
                              <a:ea typeface="+mn-ea"/>
                              <a:cs typeface="Times New Roman" panose="02020603050405020304" pitchFamily="18" charset="0"/>
                            </a:rPr>
                          </a:br>
                          <a:r>
                            <a:rPr kumimoji="0" lang="en-US" sz="2300" b="0" i="0" kern="1200" dirty="0" smtClean="0">
                              <a:solidFill>
                                <a:schemeClr val="tx1"/>
                              </a:solidFill>
                              <a:latin typeface="Times New Roman" panose="02020603050405020304" pitchFamily="18" charset="0"/>
                              <a:ea typeface="+mn-ea"/>
                              <a:cs typeface="Times New Roman" panose="02020603050405020304" pitchFamily="18" charset="0"/>
                            </a:rPr>
                            <a:t>curved shape called a parabola.</a:t>
                          </a:r>
                        </a:p>
                      </a:txBody>
                      <a:tcPr marR="164592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bg1"/>
                        </a:solidFill>
                      </a:tcPr>
                    </a:tc>
                  </a:tr>
                </a:tbl>
              </a:graphicData>
            </a:graphic>
          </p:graphicFrame>
        </mc:Choice>
        <mc:Fallback xmlns="">
          <p:graphicFrame>
            <p:nvGraphicFramePr>
              <p:cNvPr id="15" name="Table 14"/>
              <p:cNvGraphicFramePr>
                <a:graphicFrameLocks noGrp="1"/>
              </p:cNvGraphicFramePr>
              <p:nvPr>
                <p:extLst>
                  <p:ext uri="{D42A27DB-BD31-4B8C-83A1-F6EECF244321}">
                    <p14:modId xmlns:p14="http://schemas.microsoft.com/office/powerpoint/2010/main" val="608780829"/>
                  </p:ext>
                </p:extLst>
              </p:nvPr>
            </p:nvGraphicFramePr>
            <p:xfrm>
              <a:off x="251518" y="1268760"/>
              <a:ext cx="8568952" cy="5328592"/>
            </p:xfrm>
            <a:graphic>
              <a:graphicData uri="http://schemas.openxmlformats.org/drawingml/2006/table">
                <a:tbl>
                  <a:tblPr firstRow="1" bandRow="1">
                    <a:effectLst/>
                    <a:tableStyleId>{5940675A-B579-460E-94D1-54222C63F5DA}</a:tableStyleId>
                  </a:tblPr>
                  <a:tblGrid>
                    <a:gridCol w="8568952"/>
                  </a:tblGrid>
                  <a:tr h="495416">
                    <a:tc>
                      <a:txBody>
                        <a:bodyPr/>
                        <a:lstStyle/>
                        <a:p>
                          <a:r>
                            <a:rPr lang="en-US" sz="2300" b="1" i="0" dirty="0" smtClean="0">
                              <a:latin typeface="Arial" panose="020B0604020202020204" pitchFamily="34" charset="0"/>
                              <a:cs typeface="Arial" panose="020B0604020202020204" pitchFamily="34" charset="0"/>
                            </a:rPr>
                            <a:t>6. </a:t>
                          </a:r>
                          <a:r>
                            <a:rPr lang="en-US" sz="2300" b="1" i="0" dirty="0" smtClean="0">
                              <a:latin typeface="Arial" panose="020B0604020202020204" pitchFamily="34" charset="0"/>
                              <a:cs typeface="Arial" panose="020B0604020202020204" pitchFamily="34" charset="0"/>
                            </a:rPr>
                            <a:t>Knowledge Check</a:t>
                          </a:r>
                          <a:endParaRPr lang="en-US" sz="2300" b="1" i="0" dirty="0">
                            <a:latin typeface="Arial" panose="020B0604020202020204" pitchFamily="34" charset="0"/>
                            <a:cs typeface="Arial" panose="020B0604020202020204" pitchFamily="34" charset="0"/>
                          </a:endParaRPr>
                        </a:p>
                      </a:txBody>
                      <a:tcPr marR="164592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r>
                  <a:tr h="4833176">
                    <a:tc>
                      <a:txBody>
                        <a:bodyPr/>
                        <a:lstStyle/>
                        <a:p>
                          <a:endParaRPr lang="en-US"/>
                        </a:p>
                      </a:txBody>
                      <a:tcPr marR="164592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blipFill rotWithShape="0">
                          <a:blip r:embed="rId3"/>
                          <a:stretch>
                            <a:fillRect l="-213" t="-10579" r="-498" b="-756"/>
                          </a:stretch>
                        </a:blipFill>
                      </a:tcPr>
                    </a:tc>
                  </a:tr>
                </a:tbl>
              </a:graphicData>
            </a:graphic>
          </p:graphicFrame>
        </mc:Fallback>
      </mc:AlternateContent>
      <p:sp>
        <p:nvSpPr>
          <p:cNvPr id="16" name="TextBox 15"/>
          <p:cNvSpPr txBox="1"/>
          <p:nvPr/>
        </p:nvSpPr>
        <p:spPr>
          <a:xfrm>
            <a:off x="7507290" y="1990581"/>
            <a:ext cx="1313180" cy="646331"/>
          </a:xfrm>
          <a:prstGeom prst="rect">
            <a:avLst/>
          </a:prstGeom>
          <a:solidFill>
            <a:srgbClr val="92D050"/>
          </a:solidFill>
        </p:spPr>
        <p:txBody>
          <a:bodyPr wrap="none" rtlCol="0">
            <a:spAutoFit/>
          </a:bodyPr>
          <a:lstStyle/>
          <a:p>
            <a:pPr algn="ctr"/>
            <a:r>
              <a:rPr lang="en-US" dirty="0" smtClean="0"/>
              <a:t>Mastery </a:t>
            </a:r>
            <a:br>
              <a:rPr lang="en-US" dirty="0" smtClean="0"/>
            </a:br>
            <a:r>
              <a:rPr lang="en-US" dirty="0" smtClean="0"/>
              <a:t>Lesson 6.5</a:t>
            </a:r>
            <a:endParaRPr lang="en-US" dirty="0"/>
          </a:p>
        </p:txBody>
      </p:sp>
      <p:cxnSp>
        <p:nvCxnSpPr>
          <p:cNvPr id="17" name="Straight Arrow Connector 16"/>
          <p:cNvCxnSpPr/>
          <p:nvPr/>
        </p:nvCxnSpPr>
        <p:spPr>
          <a:xfrm flipH="1" flipV="1">
            <a:off x="2222737" y="2295309"/>
            <a:ext cx="5284554" cy="18437"/>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507290" y="3284984"/>
            <a:ext cx="1313182" cy="646331"/>
          </a:xfrm>
          <a:prstGeom prst="rect">
            <a:avLst/>
          </a:prstGeom>
          <a:solidFill>
            <a:srgbClr val="92D050"/>
          </a:solidFill>
        </p:spPr>
        <p:txBody>
          <a:bodyPr wrap="square" rtlCol="0">
            <a:spAutoFit/>
          </a:bodyPr>
          <a:lstStyle/>
          <a:p>
            <a:pPr algn="ctr"/>
            <a:r>
              <a:rPr lang="en-US" dirty="0" smtClean="0"/>
              <a:t>Mastery Lesson 6.7</a:t>
            </a:r>
            <a:endParaRPr lang="en-US" dirty="0"/>
          </a:p>
        </p:txBody>
      </p:sp>
      <p:sp>
        <p:nvSpPr>
          <p:cNvPr id="31" name="Round Same Side Corner Rectangle 30">
            <a:hlinkClick r:id="rId4" action="ppaction://hlinkpres?slideindex=1&amp;slidetitle="/>
          </p:cNvPr>
          <p:cNvSpPr/>
          <p:nvPr/>
        </p:nvSpPr>
        <p:spPr>
          <a:xfrm>
            <a:off x="6921825"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199</a:t>
            </a:r>
            <a:endParaRPr lang="en-GB" sz="1300" b="1" dirty="0">
              <a:latin typeface="Calibri" panose="020F0502020204030204" pitchFamily="34" charset="0"/>
            </a:endParaRPr>
          </a:p>
        </p:txBody>
      </p:sp>
      <p:sp>
        <p:nvSpPr>
          <p:cNvPr id="23" name="TextBox 22"/>
          <p:cNvSpPr txBox="1"/>
          <p:nvPr/>
        </p:nvSpPr>
        <p:spPr>
          <a:xfrm>
            <a:off x="7507290" y="4509120"/>
            <a:ext cx="1313182" cy="646331"/>
          </a:xfrm>
          <a:prstGeom prst="rect">
            <a:avLst/>
          </a:prstGeom>
          <a:solidFill>
            <a:srgbClr val="92D050"/>
          </a:solidFill>
        </p:spPr>
        <p:txBody>
          <a:bodyPr wrap="square" rtlCol="0">
            <a:spAutoFit/>
          </a:bodyPr>
          <a:lstStyle/>
          <a:p>
            <a:pPr algn="ctr"/>
            <a:r>
              <a:rPr lang="en-US" dirty="0" smtClean="0"/>
              <a:t>Mastery Lesson 6.6</a:t>
            </a:r>
            <a:endParaRPr lang="en-US" dirty="0"/>
          </a:p>
        </p:txBody>
      </p:sp>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68326" y="3370231"/>
            <a:ext cx="2951564" cy="1210897"/>
          </a:xfrm>
          <a:prstGeom prst="rect">
            <a:avLst/>
          </a:prstGeom>
        </p:spPr>
      </p:pic>
      <p:pic>
        <p:nvPicPr>
          <p:cNvPr id="5" name="Picture 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413583" y="5007416"/>
            <a:ext cx="2909123" cy="1163649"/>
          </a:xfrm>
          <a:prstGeom prst="rect">
            <a:avLst/>
          </a:prstGeom>
        </p:spPr>
      </p:pic>
      <p:cxnSp>
        <p:nvCxnSpPr>
          <p:cNvPr id="30" name="Straight Arrow Connector 29"/>
          <p:cNvCxnSpPr/>
          <p:nvPr/>
        </p:nvCxnSpPr>
        <p:spPr>
          <a:xfrm flipH="1">
            <a:off x="6920587" y="3645024"/>
            <a:ext cx="586703" cy="18437"/>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4535994" y="4869160"/>
            <a:ext cx="2971297" cy="27656"/>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4069307"/>
      </p:ext>
    </p:extLst>
  </p:cSld>
  <p:clrMapOvr>
    <a:masterClrMapping/>
  </p:clrMapOvr>
  <p:transition advClick="0"/>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 </a:t>
            </a:r>
            <a:r>
              <a:rPr lang="en-GB" sz="4000" dirty="0"/>
              <a:t>– </a:t>
            </a:r>
            <a:r>
              <a:rPr lang="en-GB" sz="4000" dirty="0" smtClean="0"/>
              <a:t>Knowledge Check</a:t>
            </a:r>
            <a:endParaRPr lang="en-GB" sz="4000" b="1" dirty="0" smtClean="0"/>
          </a:p>
        </p:txBody>
      </p:sp>
      <p:graphicFrame>
        <p:nvGraphicFramePr>
          <p:cNvPr id="15" name="Table 14"/>
          <p:cNvGraphicFramePr>
            <a:graphicFrameLocks noGrp="1"/>
          </p:cNvGraphicFramePr>
          <p:nvPr>
            <p:extLst>
              <p:ext uri="{D42A27DB-BD31-4B8C-83A1-F6EECF244321}">
                <p14:modId xmlns:p14="http://schemas.microsoft.com/office/powerpoint/2010/main" val="4274897045"/>
              </p:ext>
            </p:extLst>
          </p:nvPr>
        </p:nvGraphicFramePr>
        <p:xfrm>
          <a:off x="251518" y="1268760"/>
          <a:ext cx="8568952" cy="5341736"/>
        </p:xfrm>
        <a:graphic>
          <a:graphicData uri="http://schemas.openxmlformats.org/drawingml/2006/table">
            <a:tbl>
              <a:tblPr firstRow="1" bandRow="1">
                <a:effectLst/>
                <a:tableStyleId>{5940675A-B579-460E-94D1-54222C63F5DA}</a:tableStyleId>
              </a:tblPr>
              <a:tblGrid>
                <a:gridCol w="8568952"/>
              </a:tblGrid>
              <a:tr h="495416">
                <a:tc>
                  <a:txBody>
                    <a:bodyPr/>
                    <a:lstStyle/>
                    <a:p>
                      <a:r>
                        <a:rPr lang="en-US" sz="2400" b="1" i="0" dirty="0" smtClean="0">
                          <a:latin typeface="Arial" panose="020B0604020202020204" pitchFamily="34" charset="0"/>
                          <a:cs typeface="Arial" panose="020B0604020202020204" pitchFamily="34" charset="0"/>
                        </a:rPr>
                        <a:t>6. Knowledge Check</a:t>
                      </a:r>
                      <a:endParaRPr lang="en-US" sz="2400" b="1" i="0" dirty="0">
                        <a:latin typeface="Arial" panose="020B0604020202020204" pitchFamily="34" charset="0"/>
                        <a:cs typeface="Arial" panose="020B0604020202020204" pitchFamily="34" charset="0"/>
                      </a:endParaRPr>
                    </a:p>
                  </a:txBody>
                  <a:tcPr marR="164592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r>
              <a:tr h="4833176">
                <a:tc>
                  <a:txBody>
                    <a:bodyPr/>
                    <a:lstStyle/>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400" b="0" i="0" dirty="0" smtClean="0">
                          <a:latin typeface="Times New Roman" panose="02020603050405020304" pitchFamily="18" charset="0"/>
                          <a:cs typeface="Times New Roman" panose="02020603050405020304" pitchFamily="18" charset="0"/>
                        </a:rPr>
                        <a:t>A quadratic graph has either a </a:t>
                      </a:r>
                      <a:r>
                        <a:rPr lang="en-US" sz="2400" b="1" i="0" dirty="0" smtClean="0">
                          <a:latin typeface="Times New Roman" panose="02020603050405020304" pitchFamily="18" charset="0"/>
                          <a:cs typeface="Times New Roman" panose="02020603050405020304" pitchFamily="18" charset="0"/>
                        </a:rPr>
                        <a:t>minimum point </a:t>
                      </a:r>
                      <a:r>
                        <a:rPr lang="en-US" sz="2400" b="0" i="0" dirty="0" smtClean="0">
                          <a:latin typeface="Times New Roman" panose="02020603050405020304" pitchFamily="18" charset="0"/>
                          <a:cs typeface="Times New Roman" panose="02020603050405020304" pitchFamily="18" charset="0"/>
                        </a:rPr>
                        <a:t>or a </a:t>
                      </a:r>
                      <a:r>
                        <a:rPr lang="en-US" sz="2400" b="1" i="0" dirty="0" smtClean="0">
                          <a:latin typeface="Times New Roman" panose="02020603050405020304" pitchFamily="18" charset="0"/>
                          <a:cs typeface="Times New Roman" panose="02020603050405020304" pitchFamily="18" charset="0"/>
                        </a:rPr>
                        <a:t>maximum point</a:t>
                      </a:r>
                      <a:r>
                        <a:rPr lang="en-US" sz="2400" b="1" i="0" baseline="0" dirty="0" smtClean="0">
                          <a:latin typeface="Times New Roman" panose="02020603050405020304" pitchFamily="18" charset="0"/>
                          <a:cs typeface="Times New Roman" panose="02020603050405020304" pitchFamily="18" charset="0"/>
                        </a:rPr>
                        <a:t> </a:t>
                      </a:r>
                      <a:r>
                        <a:rPr lang="en-US" sz="2400" b="0" i="0" dirty="0" smtClean="0">
                          <a:latin typeface="Times New Roman" panose="02020603050405020304" pitchFamily="18" charset="0"/>
                          <a:cs typeface="Times New Roman" panose="02020603050405020304" pitchFamily="18" charset="0"/>
                        </a:rPr>
                        <a:t>where the graph turns.</a:t>
                      </a:r>
                      <a:br>
                        <a:rPr lang="en-US" sz="2400" b="0" i="0" dirty="0" smtClean="0">
                          <a:latin typeface="Times New Roman" panose="02020603050405020304" pitchFamily="18" charset="0"/>
                          <a:cs typeface="Times New Roman" panose="02020603050405020304" pitchFamily="18" charset="0"/>
                        </a:rPr>
                      </a:br>
                      <a:r>
                        <a:rPr lang="en-US" sz="2400" b="0" i="0" dirty="0" smtClean="0">
                          <a:latin typeface="Times New Roman" panose="02020603050405020304" pitchFamily="18" charset="0"/>
                          <a:cs typeface="Times New Roman" panose="02020603050405020304" pitchFamily="18" charset="0"/>
                        </a:rPr>
                        <a:t/>
                      </a:r>
                      <a:br>
                        <a:rPr lang="en-US" sz="2400" b="0" i="0" dirty="0" smtClean="0">
                          <a:latin typeface="Times New Roman" panose="02020603050405020304" pitchFamily="18" charset="0"/>
                          <a:cs typeface="Times New Roman" panose="02020603050405020304" pitchFamily="18" charset="0"/>
                        </a:rPr>
                      </a:br>
                      <a:r>
                        <a:rPr lang="en-US" sz="2400" b="0" i="0" dirty="0" smtClean="0">
                          <a:latin typeface="Times New Roman" panose="02020603050405020304" pitchFamily="18" charset="0"/>
                          <a:cs typeface="Times New Roman" panose="02020603050405020304" pitchFamily="18" charset="0"/>
                        </a:rPr>
                        <a:t/>
                      </a:r>
                      <a:br>
                        <a:rPr lang="en-US" sz="2400" b="0" i="0" dirty="0" smtClean="0">
                          <a:latin typeface="Times New Roman" panose="02020603050405020304" pitchFamily="18" charset="0"/>
                          <a:cs typeface="Times New Roman" panose="02020603050405020304" pitchFamily="18" charset="0"/>
                        </a:rPr>
                      </a:br>
                      <a:endParaRPr lang="en-US" sz="2400" b="0" i="0" dirty="0" smtClean="0">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kumimoji="0" lang="en-US" sz="2400" b="0" i="0" kern="1200" dirty="0" smtClean="0">
                          <a:solidFill>
                            <a:schemeClr val="tx1"/>
                          </a:solidFill>
                          <a:latin typeface="Times New Roman" panose="02020603050405020304" pitchFamily="18" charset="0"/>
                          <a:ea typeface="+mn-ea"/>
                          <a:cs typeface="Times New Roman" panose="02020603050405020304" pitchFamily="18" charset="0"/>
                        </a:rPr>
                        <a:t>A quadratic equation can have 0,1 or 2 solutions.</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kumimoji="0" lang="en-US" sz="2400" b="0" i="0" kern="1200" dirty="0" smtClean="0">
                          <a:solidFill>
                            <a:schemeClr val="tx1"/>
                          </a:solidFill>
                          <a:latin typeface="Times New Roman" panose="02020603050405020304" pitchFamily="18" charset="0"/>
                          <a:ea typeface="+mn-ea"/>
                          <a:cs typeface="Times New Roman" panose="02020603050405020304" pitchFamily="18" charset="0"/>
                        </a:rPr>
                        <a:t>A </a:t>
                      </a:r>
                      <a:r>
                        <a:rPr kumimoji="0" lang="en-US" sz="2400" b="1" i="0" kern="1200" dirty="0" smtClean="0">
                          <a:solidFill>
                            <a:schemeClr val="tx1"/>
                          </a:solidFill>
                          <a:latin typeface="Times New Roman" panose="02020603050405020304" pitchFamily="18" charset="0"/>
                          <a:ea typeface="+mn-ea"/>
                          <a:cs typeface="Times New Roman" panose="02020603050405020304" pitchFamily="18" charset="0"/>
                        </a:rPr>
                        <a:t>cubic function </a:t>
                      </a:r>
                      <a:r>
                        <a:rPr kumimoji="0" lang="en-US" sz="2400" b="0" i="0" kern="1200" dirty="0" smtClean="0">
                          <a:solidFill>
                            <a:schemeClr val="tx1"/>
                          </a:solidFill>
                          <a:latin typeface="Times New Roman" panose="02020603050405020304" pitchFamily="18" charset="0"/>
                          <a:ea typeface="+mn-ea"/>
                          <a:cs typeface="Times New Roman" panose="02020603050405020304" pitchFamily="18" charset="0"/>
                        </a:rPr>
                        <a:t>contains a term in </a:t>
                      </a:r>
                      <a:r>
                        <a:rPr kumimoji="0" lang="en-US" sz="2400" b="0" i="1" kern="1200" dirty="0" smtClean="0">
                          <a:solidFill>
                            <a:schemeClr val="tx1"/>
                          </a:solidFill>
                          <a:latin typeface="Times New Roman" panose="02020603050405020304" pitchFamily="18" charset="0"/>
                          <a:ea typeface="+mn-ea"/>
                          <a:cs typeface="Times New Roman" panose="02020603050405020304" pitchFamily="18" charset="0"/>
                        </a:rPr>
                        <a:t>x</a:t>
                      </a:r>
                      <a:r>
                        <a:rPr kumimoji="0" lang="en-US" sz="2400" b="0" i="0" kern="1200" baseline="30000" dirty="0" smtClean="0">
                          <a:solidFill>
                            <a:schemeClr val="tx1"/>
                          </a:solidFill>
                          <a:latin typeface="Times New Roman" panose="02020603050405020304" pitchFamily="18" charset="0"/>
                          <a:ea typeface="+mn-ea"/>
                          <a:cs typeface="Times New Roman" panose="02020603050405020304" pitchFamily="18" charset="0"/>
                        </a:rPr>
                        <a:t>3</a:t>
                      </a:r>
                      <a:r>
                        <a:rPr kumimoji="0" lang="en-US" sz="2400" b="0" i="0" kern="1200" dirty="0" smtClean="0">
                          <a:solidFill>
                            <a:schemeClr val="tx1"/>
                          </a:solidFill>
                          <a:latin typeface="Times New Roman" panose="02020603050405020304" pitchFamily="18" charset="0"/>
                          <a:ea typeface="+mn-ea"/>
                          <a:cs typeface="Times New Roman" panose="02020603050405020304" pitchFamily="18" charset="0"/>
                        </a:rPr>
                        <a:t> but no higher power of </a:t>
                      </a:r>
                      <a:r>
                        <a:rPr kumimoji="0" lang="en-US" sz="2400" b="0" i="1" kern="1200" dirty="0" smtClean="0">
                          <a:solidFill>
                            <a:schemeClr val="tx1"/>
                          </a:solidFill>
                          <a:latin typeface="Times New Roman" panose="02020603050405020304" pitchFamily="18" charset="0"/>
                          <a:ea typeface="+mn-ea"/>
                          <a:cs typeface="Times New Roman" panose="02020603050405020304" pitchFamily="18" charset="0"/>
                        </a:rPr>
                        <a:t>x</a:t>
                      </a:r>
                      <a:r>
                        <a:rPr kumimoji="0" lang="en-US" sz="2400" b="0" i="0" kern="1200" dirty="0" smtClean="0">
                          <a:solidFill>
                            <a:schemeClr val="tx1"/>
                          </a:solidFill>
                          <a:latin typeface="Times New Roman" panose="02020603050405020304" pitchFamily="18" charset="0"/>
                          <a:ea typeface="+mn-ea"/>
                          <a:cs typeface="Times New Roman" panose="02020603050405020304" pitchFamily="18" charset="0"/>
                        </a:rPr>
                        <a:t>.</a:t>
                      </a:r>
                      <a:br>
                        <a:rPr kumimoji="0" lang="en-US" sz="2400" b="0" i="0" kern="1200" dirty="0" smtClean="0">
                          <a:solidFill>
                            <a:schemeClr val="tx1"/>
                          </a:solidFill>
                          <a:latin typeface="Times New Roman" panose="02020603050405020304" pitchFamily="18" charset="0"/>
                          <a:ea typeface="+mn-ea"/>
                          <a:cs typeface="Times New Roman" panose="02020603050405020304" pitchFamily="18" charset="0"/>
                        </a:rPr>
                      </a:br>
                      <a:r>
                        <a:rPr kumimoji="0" lang="en-US" sz="2400" b="0" i="0" kern="1200" dirty="0" smtClean="0">
                          <a:solidFill>
                            <a:schemeClr val="tx1"/>
                          </a:solidFill>
                          <a:latin typeface="Times New Roman" panose="02020603050405020304" pitchFamily="18" charset="0"/>
                          <a:ea typeface="+mn-ea"/>
                          <a:cs typeface="Times New Roman" panose="02020603050405020304" pitchFamily="18" charset="0"/>
                        </a:rPr>
                        <a:t>It can also have terms </a:t>
                      </a:r>
                      <a:br>
                        <a:rPr kumimoji="0" lang="en-US" sz="2400" b="0" i="0" kern="1200" dirty="0" smtClean="0">
                          <a:solidFill>
                            <a:schemeClr val="tx1"/>
                          </a:solidFill>
                          <a:latin typeface="Times New Roman" panose="02020603050405020304" pitchFamily="18" charset="0"/>
                          <a:ea typeface="+mn-ea"/>
                          <a:cs typeface="Times New Roman" panose="02020603050405020304" pitchFamily="18" charset="0"/>
                        </a:rPr>
                      </a:br>
                      <a:r>
                        <a:rPr kumimoji="0" lang="en-US" sz="2400" b="0" i="0" kern="1200" dirty="0" smtClean="0">
                          <a:solidFill>
                            <a:schemeClr val="tx1"/>
                          </a:solidFill>
                          <a:latin typeface="Times New Roman" panose="02020603050405020304" pitchFamily="18" charset="0"/>
                          <a:ea typeface="+mn-ea"/>
                          <a:cs typeface="Times New Roman" panose="02020603050405020304" pitchFamily="18" charset="0"/>
                        </a:rPr>
                        <a:t>in </a:t>
                      </a:r>
                      <a:r>
                        <a:rPr kumimoji="0" lang="en-US" sz="2400" b="0" i="1" kern="1200" dirty="0" smtClean="0">
                          <a:solidFill>
                            <a:schemeClr val="tx1"/>
                          </a:solidFill>
                          <a:latin typeface="Times New Roman" panose="02020603050405020304" pitchFamily="18" charset="0"/>
                          <a:ea typeface="+mn-ea"/>
                          <a:cs typeface="Times New Roman" panose="02020603050405020304" pitchFamily="18" charset="0"/>
                        </a:rPr>
                        <a:t>x</a:t>
                      </a:r>
                      <a:r>
                        <a:rPr kumimoji="0" lang="en-US" sz="2400" b="0" i="0" kern="1200" baseline="30000" dirty="0" smtClean="0">
                          <a:solidFill>
                            <a:schemeClr val="tx1"/>
                          </a:solidFill>
                          <a:latin typeface="Times New Roman" panose="02020603050405020304" pitchFamily="18" charset="0"/>
                          <a:ea typeface="+mn-ea"/>
                          <a:cs typeface="Times New Roman" panose="02020603050405020304" pitchFamily="18" charset="0"/>
                        </a:rPr>
                        <a:t>2</a:t>
                      </a:r>
                      <a:r>
                        <a:rPr kumimoji="0" lang="en-US" sz="2400" b="0" i="0" kern="1200" dirty="0" smtClean="0">
                          <a:solidFill>
                            <a:schemeClr val="tx1"/>
                          </a:solidFill>
                          <a:latin typeface="Times New Roman" panose="02020603050405020304" pitchFamily="18" charset="0"/>
                          <a:ea typeface="+mn-ea"/>
                          <a:cs typeface="Times New Roman" panose="02020603050405020304" pitchFamily="18" charset="0"/>
                        </a:rPr>
                        <a:t> and </a:t>
                      </a:r>
                      <a:r>
                        <a:rPr kumimoji="0" lang="en-US" sz="2400" b="0" i="1" kern="1200" dirty="0" smtClean="0">
                          <a:solidFill>
                            <a:schemeClr val="tx1"/>
                          </a:solidFill>
                          <a:latin typeface="Times New Roman" panose="02020603050405020304" pitchFamily="18" charset="0"/>
                          <a:ea typeface="+mn-ea"/>
                          <a:cs typeface="Times New Roman" panose="02020603050405020304" pitchFamily="18" charset="0"/>
                        </a:rPr>
                        <a:t>x</a:t>
                      </a:r>
                      <a:r>
                        <a:rPr kumimoji="0" lang="en-US" sz="2400" b="0" i="0" kern="1200" dirty="0" smtClean="0">
                          <a:solidFill>
                            <a:schemeClr val="tx1"/>
                          </a:solidFill>
                          <a:latin typeface="Times New Roman" panose="02020603050405020304" pitchFamily="18" charset="0"/>
                          <a:ea typeface="+mn-ea"/>
                          <a:cs typeface="Times New Roman" panose="02020603050405020304" pitchFamily="18" charset="0"/>
                        </a:rPr>
                        <a:t> and number </a:t>
                      </a:r>
                      <a:br>
                        <a:rPr kumimoji="0" lang="en-US" sz="2400" b="0" i="0" kern="1200" dirty="0" smtClean="0">
                          <a:solidFill>
                            <a:schemeClr val="tx1"/>
                          </a:solidFill>
                          <a:latin typeface="Times New Roman" panose="02020603050405020304" pitchFamily="18" charset="0"/>
                          <a:ea typeface="+mn-ea"/>
                          <a:cs typeface="Times New Roman" panose="02020603050405020304" pitchFamily="18" charset="0"/>
                        </a:rPr>
                      </a:br>
                      <a:r>
                        <a:rPr kumimoji="0" lang="en-US" sz="2400" b="0" i="0" kern="1200" dirty="0" smtClean="0">
                          <a:solidFill>
                            <a:schemeClr val="tx1"/>
                          </a:solidFill>
                          <a:latin typeface="Times New Roman" panose="02020603050405020304" pitchFamily="18" charset="0"/>
                          <a:ea typeface="+mn-ea"/>
                          <a:cs typeface="Times New Roman" panose="02020603050405020304" pitchFamily="18" charset="0"/>
                        </a:rPr>
                        <a:t>terms.</a:t>
                      </a:r>
                      <a:br>
                        <a:rPr kumimoji="0" lang="en-US" sz="2400" b="0" i="0" kern="1200" dirty="0" smtClean="0">
                          <a:solidFill>
                            <a:schemeClr val="tx1"/>
                          </a:solidFill>
                          <a:latin typeface="Times New Roman" panose="02020603050405020304" pitchFamily="18" charset="0"/>
                          <a:ea typeface="+mn-ea"/>
                          <a:cs typeface="Times New Roman" panose="02020603050405020304" pitchFamily="18" charset="0"/>
                        </a:rPr>
                      </a:br>
                      <a:endParaRPr kumimoji="0" lang="en-US" sz="2400" b="0" i="0" kern="1200" dirty="0" smtClean="0">
                        <a:solidFill>
                          <a:schemeClr val="tx1"/>
                        </a:solidFill>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kumimoji="0" lang="en-US" sz="2400" b="0" i="0" kern="1200" dirty="0" smtClean="0">
                          <a:solidFill>
                            <a:schemeClr val="tx1"/>
                          </a:solidFill>
                          <a:latin typeface="Times New Roman" panose="02020603050405020304" pitchFamily="18" charset="0"/>
                          <a:ea typeface="+mn-ea"/>
                          <a:cs typeface="Times New Roman" panose="02020603050405020304" pitchFamily="18" charset="0"/>
                        </a:rPr>
                        <a:t>A cubic function can have 1,2 or 3 solutions.</a:t>
                      </a:r>
                    </a:p>
                  </a:txBody>
                  <a:tcPr marR="164592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bg1"/>
                    </a:solidFill>
                  </a:tcPr>
                </a:tc>
              </a:tr>
            </a:tbl>
          </a:graphicData>
        </a:graphic>
      </p:graphicFrame>
      <p:sp>
        <p:nvSpPr>
          <p:cNvPr id="16" name="TextBox 15"/>
          <p:cNvSpPr txBox="1"/>
          <p:nvPr/>
        </p:nvSpPr>
        <p:spPr>
          <a:xfrm>
            <a:off x="7507290" y="1916832"/>
            <a:ext cx="1313180" cy="646331"/>
          </a:xfrm>
          <a:prstGeom prst="rect">
            <a:avLst/>
          </a:prstGeom>
          <a:solidFill>
            <a:srgbClr val="92D050"/>
          </a:solidFill>
        </p:spPr>
        <p:txBody>
          <a:bodyPr wrap="none" rtlCol="0">
            <a:spAutoFit/>
          </a:bodyPr>
          <a:lstStyle/>
          <a:p>
            <a:pPr algn="ctr"/>
            <a:r>
              <a:rPr lang="en-US" dirty="0" smtClean="0"/>
              <a:t>Mastery </a:t>
            </a:r>
            <a:br>
              <a:rPr lang="en-US" dirty="0" smtClean="0"/>
            </a:br>
            <a:r>
              <a:rPr lang="en-US" dirty="0" smtClean="0"/>
              <a:t>Lesson 6.5</a:t>
            </a:r>
            <a:endParaRPr lang="en-US" dirty="0"/>
          </a:p>
        </p:txBody>
      </p:sp>
      <p:cxnSp>
        <p:nvCxnSpPr>
          <p:cNvPr id="17" name="Straight Arrow Connector 16"/>
          <p:cNvCxnSpPr/>
          <p:nvPr/>
        </p:nvCxnSpPr>
        <p:spPr>
          <a:xfrm flipH="1" flipV="1">
            <a:off x="2222737" y="2221560"/>
            <a:ext cx="5284554" cy="18437"/>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507290" y="3429000"/>
            <a:ext cx="1313182" cy="646331"/>
          </a:xfrm>
          <a:prstGeom prst="rect">
            <a:avLst/>
          </a:prstGeom>
          <a:solidFill>
            <a:srgbClr val="92D050"/>
          </a:solidFill>
        </p:spPr>
        <p:txBody>
          <a:bodyPr wrap="square" rtlCol="0">
            <a:spAutoFit/>
          </a:bodyPr>
          <a:lstStyle/>
          <a:p>
            <a:pPr algn="ctr"/>
            <a:r>
              <a:rPr lang="en-US" dirty="0" smtClean="0"/>
              <a:t>Mastery Lesson 6.6</a:t>
            </a:r>
            <a:endParaRPr lang="en-US" dirty="0"/>
          </a:p>
        </p:txBody>
      </p:sp>
      <p:sp>
        <p:nvSpPr>
          <p:cNvPr id="31" name="Round Same Side Corner Rectangle 30">
            <a:hlinkClick r:id="rId3" action="ppaction://hlinkpres?slideindex=1&amp;slidetitle="/>
          </p:cNvPr>
          <p:cNvSpPr/>
          <p:nvPr/>
        </p:nvSpPr>
        <p:spPr>
          <a:xfrm>
            <a:off x="6921825"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199</a:t>
            </a:r>
            <a:endParaRPr lang="en-GB" sz="1300" b="1" dirty="0">
              <a:latin typeface="Calibri" panose="020F0502020204030204" pitchFamily="34" charset="0"/>
            </a:endParaRPr>
          </a:p>
        </p:txBody>
      </p:sp>
      <p:sp>
        <p:nvSpPr>
          <p:cNvPr id="23" name="TextBox 22"/>
          <p:cNvSpPr txBox="1"/>
          <p:nvPr/>
        </p:nvSpPr>
        <p:spPr>
          <a:xfrm>
            <a:off x="7507290" y="4150821"/>
            <a:ext cx="1313182" cy="646331"/>
          </a:xfrm>
          <a:prstGeom prst="rect">
            <a:avLst/>
          </a:prstGeom>
          <a:solidFill>
            <a:srgbClr val="92D050"/>
          </a:solidFill>
        </p:spPr>
        <p:txBody>
          <a:bodyPr wrap="square" rtlCol="0">
            <a:spAutoFit/>
          </a:bodyPr>
          <a:lstStyle/>
          <a:p>
            <a:pPr algn="ctr"/>
            <a:r>
              <a:rPr lang="en-US" dirty="0" smtClean="0"/>
              <a:t>Mastery Lesson 6.7</a:t>
            </a:r>
            <a:endParaRPr lang="en-US" dirty="0"/>
          </a:p>
        </p:txBody>
      </p:sp>
      <p:cxnSp>
        <p:nvCxnSpPr>
          <p:cNvPr id="30" name="Straight Arrow Connector 29"/>
          <p:cNvCxnSpPr/>
          <p:nvPr/>
        </p:nvCxnSpPr>
        <p:spPr>
          <a:xfrm flipH="1">
            <a:off x="6732240" y="3789040"/>
            <a:ext cx="775051" cy="79486"/>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7584" y="2636912"/>
            <a:ext cx="2896464" cy="969140"/>
          </a:xfrm>
          <a:prstGeom prst="rect">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707904" y="4437112"/>
            <a:ext cx="3502754" cy="1221874"/>
          </a:xfrm>
          <a:prstGeom prst="rect">
            <a:avLst/>
          </a:prstGeom>
        </p:spPr>
      </p:pic>
      <p:cxnSp>
        <p:nvCxnSpPr>
          <p:cNvPr id="27" name="Straight Arrow Connector 26"/>
          <p:cNvCxnSpPr/>
          <p:nvPr/>
        </p:nvCxnSpPr>
        <p:spPr>
          <a:xfrm flipH="1">
            <a:off x="3275856" y="4409456"/>
            <a:ext cx="4231436" cy="35134"/>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507290" y="5951021"/>
            <a:ext cx="1313182" cy="646331"/>
          </a:xfrm>
          <a:prstGeom prst="rect">
            <a:avLst/>
          </a:prstGeom>
          <a:solidFill>
            <a:srgbClr val="92D050"/>
          </a:solidFill>
        </p:spPr>
        <p:txBody>
          <a:bodyPr wrap="square" rtlCol="0">
            <a:spAutoFit/>
          </a:bodyPr>
          <a:lstStyle/>
          <a:p>
            <a:pPr algn="ctr"/>
            <a:r>
              <a:rPr lang="en-US" dirty="0" smtClean="0"/>
              <a:t>Mastery Lesson 6.7</a:t>
            </a:r>
            <a:endParaRPr lang="en-US" dirty="0"/>
          </a:p>
        </p:txBody>
      </p:sp>
      <p:cxnSp>
        <p:nvCxnSpPr>
          <p:cNvPr id="19" name="Straight Arrow Connector 18"/>
          <p:cNvCxnSpPr/>
          <p:nvPr/>
        </p:nvCxnSpPr>
        <p:spPr>
          <a:xfrm flipH="1">
            <a:off x="6372200" y="6427942"/>
            <a:ext cx="1135092" cy="25394"/>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5928749"/>
      </p:ext>
    </p:extLst>
  </p:cSld>
  <p:clrMapOvr>
    <a:masterClrMapping/>
  </p:clrMapOvr>
  <p:transition advClick="0"/>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 </a:t>
            </a:r>
            <a:r>
              <a:rPr lang="en-GB" sz="4000" dirty="0"/>
              <a:t>– </a:t>
            </a:r>
            <a:r>
              <a:rPr lang="en-GB" sz="4000" dirty="0" smtClean="0"/>
              <a:t>Knowledge Check</a:t>
            </a:r>
            <a:endParaRPr lang="en-GB" sz="4000" b="1" dirty="0" smtClean="0"/>
          </a:p>
        </p:txBody>
      </p:sp>
      <p:graphicFrame>
        <p:nvGraphicFramePr>
          <p:cNvPr id="15" name="Table 14"/>
          <p:cNvGraphicFramePr>
            <a:graphicFrameLocks noGrp="1"/>
          </p:cNvGraphicFramePr>
          <p:nvPr>
            <p:extLst>
              <p:ext uri="{D42A27DB-BD31-4B8C-83A1-F6EECF244321}">
                <p14:modId xmlns:p14="http://schemas.microsoft.com/office/powerpoint/2010/main" val="2923622220"/>
              </p:ext>
            </p:extLst>
          </p:nvPr>
        </p:nvGraphicFramePr>
        <p:xfrm>
          <a:off x="251518" y="1268760"/>
          <a:ext cx="8568952" cy="5328592"/>
        </p:xfrm>
        <a:graphic>
          <a:graphicData uri="http://schemas.openxmlformats.org/drawingml/2006/table">
            <a:tbl>
              <a:tblPr firstRow="1" bandRow="1">
                <a:effectLst/>
                <a:tableStyleId>{5940675A-B579-460E-94D1-54222C63F5DA}</a:tableStyleId>
              </a:tblPr>
              <a:tblGrid>
                <a:gridCol w="8568952"/>
              </a:tblGrid>
              <a:tr h="495416">
                <a:tc>
                  <a:txBody>
                    <a:bodyPr/>
                    <a:lstStyle/>
                    <a:p>
                      <a:r>
                        <a:rPr lang="en-US" sz="2300" b="1" i="0" dirty="0" smtClean="0">
                          <a:latin typeface="Arial" panose="020B0604020202020204" pitchFamily="34" charset="0"/>
                          <a:cs typeface="Arial" panose="020B0604020202020204" pitchFamily="34" charset="0"/>
                        </a:rPr>
                        <a:t>6. Knowledge Check</a:t>
                      </a:r>
                      <a:endParaRPr lang="en-US" sz="2300" b="1" i="0" dirty="0">
                        <a:latin typeface="Arial" panose="020B0604020202020204" pitchFamily="34" charset="0"/>
                        <a:cs typeface="Arial" panose="020B0604020202020204" pitchFamily="34" charset="0"/>
                      </a:endParaRPr>
                    </a:p>
                  </a:txBody>
                  <a:tcPr marR="164592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r>
              <a:tr h="4833176">
                <a:tc>
                  <a:txBody>
                    <a:bodyPr/>
                    <a:lstStyle/>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kumimoji="0" lang="en-US" sz="2300" b="0" i="0" kern="1200" dirty="0" smtClean="0">
                          <a:solidFill>
                            <a:schemeClr val="tx1"/>
                          </a:solidFill>
                          <a:latin typeface="Times New Roman" panose="02020603050405020304" pitchFamily="18" charset="0"/>
                          <a:ea typeface="+mn-ea"/>
                          <a:cs typeface="Times New Roman" panose="02020603050405020304" pitchFamily="18" charset="0"/>
                        </a:rPr>
                        <a:t>No correlation or weak correlation shows that there is no linear relationship between two quantities, because their graph is not close to a straight line.</a:t>
                      </a:r>
                      <a:br>
                        <a:rPr kumimoji="0" lang="en-US" sz="2300" b="0" i="0" kern="1200" dirty="0" smtClean="0">
                          <a:solidFill>
                            <a:schemeClr val="tx1"/>
                          </a:solidFill>
                          <a:latin typeface="Times New Roman" panose="02020603050405020304" pitchFamily="18" charset="0"/>
                          <a:ea typeface="+mn-ea"/>
                          <a:cs typeface="Times New Roman" panose="02020603050405020304" pitchFamily="18" charset="0"/>
                        </a:rPr>
                      </a:br>
                      <a:r>
                        <a:rPr kumimoji="0" lang="en-US" sz="2300" b="0" i="0" kern="1200" dirty="0" smtClean="0">
                          <a:solidFill>
                            <a:schemeClr val="tx1"/>
                          </a:solidFill>
                          <a:latin typeface="Times New Roman" panose="02020603050405020304" pitchFamily="18" charset="0"/>
                          <a:ea typeface="+mn-ea"/>
                          <a:cs typeface="Times New Roman" panose="02020603050405020304" pitchFamily="18" charset="0"/>
                        </a:rPr>
                        <a:t>When the points follow a curve, there may be a non-linear relationship</a:t>
                      </a:r>
                      <a:r>
                        <a:rPr kumimoji="0" lang="en-US" sz="2300" b="0" i="0" kern="1200" baseline="0" dirty="0" smtClean="0">
                          <a:solidFill>
                            <a:schemeClr val="tx1"/>
                          </a:solidFill>
                          <a:latin typeface="Times New Roman" panose="02020603050405020304" pitchFamily="18" charset="0"/>
                          <a:ea typeface="+mn-ea"/>
                          <a:cs typeface="Times New Roman" panose="02020603050405020304" pitchFamily="18" charset="0"/>
                        </a:rPr>
                        <a:t> </a:t>
                      </a:r>
                      <a:r>
                        <a:rPr kumimoji="0" lang="en-US" sz="2300" b="0" i="0" kern="1200" dirty="0" smtClean="0">
                          <a:solidFill>
                            <a:schemeClr val="tx1"/>
                          </a:solidFill>
                          <a:latin typeface="Times New Roman" panose="02020603050405020304" pitchFamily="18" charset="0"/>
                          <a:ea typeface="+mn-ea"/>
                          <a:cs typeface="Times New Roman" panose="02020603050405020304" pitchFamily="18" charset="0"/>
                        </a:rPr>
                        <a:t>between the quantities</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kumimoji="0" lang="en-US" sz="2300" b="0" i="0" kern="1200" dirty="0" smtClean="0">
                          <a:solidFill>
                            <a:schemeClr val="tx1"/>
                          </a:solidFill>
                          <a:latin typeface="Times New Roman" panose="02020603050405020304" pitchFamily="18" charset="0"/>
                          <a:ea typeface="+mn-ea"/>
                          <a:cs typeface="Times New Roman" panose="02020603050405020304" pitchFamily="18" charset="0"/>
                        </a:rPr>
                        <a:t>The equation of a circle with centre (0,0) and radius </a:t>
                      </a:r>
                      <a:r>
                        <a:rPr kumimoji="0" lang="en-US" sz="2300" b="0" i="1" kern="1200" dirty="0" smtClean="0">
                          <a:solidFill>
                            <a:schemeClr val="tx1"/>
                          </a:solidFill>
                          <a:latin typeface="Times New Roman" panose="02020603050405020304" pitchFamily="18" charset="0"/>
                          <a:ea typeface="+mn-ea"/>
                          <a:cs typeface="Times New Roman" panose="02020603050405020304" pitchFamily="18" charset="0"/>
                        </a:rPr>
                        <a:t>r</a:t>
                      </a:r>
                      <a:r>
                        <a:rPr kumimoji="0" lang="en-US" sz="2300" b="0" i="0" kern="1200" dirty="0" smtClean="0">
                          <a:solidFill>
                            <a:schemeClr val="tx1"/>
                          </a:solidFill>
                          <a:latin typeface="Times New Roman" panose="02020603050405020304" pitchFamily="18" charset="0"/>
                          <a:ea typeface="+mn-ea"/>
                          <a:cs typeface="Times New Roman" panose="02020603050405020304" pitchFamily="18" charset="0"/>
                        </a:rPr>
                        <a:t> is </a:t>
                      </a:r>
                      <a:r>
                        <a:rPr kumimoji="0" lang="en-US" sz="2300" b="0" i="1" kern="1200" dirty="0" smtClean="0">
                          <a:solidFill>
                            <a:schemeClr val="tx1"/>
                          </a:solidFill>
                          <a:latin typeface="Times New Roman" panose="02020603050405020304" pitchFamily="18" charset="0"/>
                          <a:ea typeface="+mn-ea"/>
                          <a:cs typeface="Times New Roman" panose="02020603050405020304" pitchFamily="18" charset="0"/>
                        </a:rPr>
                        <a:t>x</a:t>
                      </a:r>
                      <a:r>
                        <a:rPr kumimoji="0" lang="en-US" sz="2300" b="0" i="0" kern="1200" baseline="30000" dirty="0" smtClean="0">
                          <a:solidFill>
                            <a:schemeClr val="tx1"/>
                          </a:solidFill>
                          <a:latin typeface="Times New Roman" panose="02020603050405020304" pitchFamily="18" charset="0"/>
                          <a:ea typeface="+mn-ea"/>
                          <a:cs typeface="Times New Roman" panose="02020603050405020304" pitchFamily="18" charset="0"/>
                        </a:rPr>
                        <a:t>2</a:t>
                      </a:r>
                      <a:r>
                        <a:rPr kumimoji="0" lang="en-US" sz="2300" b="0" i="0" kern="1200" dirty="0" smtClean="0">
                          <a:solidFill>
                            <a:schemeClr val="tx1"/>
                          </a:solidFill>
                          <a:latin typeface="Times New Roman" panose="02020603050405020304" pitchFamily="18" charset="0"/>
                          <a:ea typeface="+mn-ea"/>
                          <a:cs typeface="Times New Roman" panose="02020603050405020304" pitchFamily="18" charset="0"/>
                        </a:rPr>
                        <a:t> + </a:t>
                      </a:r>
                      <a:r>
                        <a:rPr kumimoji="0" lang="en-US" sz="2300" b="0" i="1" kern="1200" dirty="0" smtClean="0">
                          <a:solidFill>
                            <a:schemeClr val="tx1"/>
                          </a:solidFill>
                          <a:latin typeface="Times New Roman" panose="02020603050405020304" pitchFamily="18" charset="0"/>
                          <a:ea typeface="+mn-ea"/>
                          <a:cs typeface="Times New Roman" panose="02020603050405020304" pitchFamily="18" charset="0"/>
                        </a:rPr>
                        <a:t>y</a:t>
                      </a:r>
                      <a:r>
                        <a:rPr kumimoji="0" lang="en-US" sz="2300" b="0" i="0" kern="1200" baseline="30000" dirty="0" smtClean="0">
                          <a:solidFill>
                            <a:schemeClr val="tx1"/>
                          </a:solidFill>
                          <a:latin typeface="Times New Roman" panose="02020603050405020304" pitchFamily="18" charset="0"/>
                          <a:ea typeface="+mn-ea"/>
                          <a:cs typeface="Times New Roman" panose="02020603050405020304" pitchFamily="18" charset="0"/>
                        </a:rPr>
                        <a:t>2</a:t>
                      </a:r>
                      <a:r>
                        <a:rPr kumimoji="0" lang="en-US" sz="2300" b="0" i="0" kern="1200" dirty="0" smtClean="0">
                          <a:solidFill>
                            <a:schemeClr val="tx1"/>
                          </a:solidFill>
                          <a:latin typeface="Times New Roman" panose="02020603050405020304" pitchFamily="18" charset="0"/>
                          <a:ea typeface="+mn-ea"/>
                          <a:cs typeface="Times New Roman" panose="02020603050405020304" pitchFamily="18" charset="0"/>
                        </a:rPr>
                        <a:t> = </a:t>
                      </a:r>
                      <a:r>
                        <a:rPr kumimoji="0" lang="en-US" sz="2300" b="0" i="1" kern="1200" dirty="0" smtClean="0">
                          <a:solidFill>
                            <a:schemeClr val="tx1"/>
                          </a:solidFill>
                          <a:latin typeface="Times New Roman" panose="02020603050405020304" pitchFamily="18" charset="0"/>
                          <a:ea typeface="+mn-ea"/>
                          <a:cs typeface="Times New Roman" panose="02020603050405020304" pitchFamily="18" charset="0"/>
                        </a:rPr>
                        <a:t>r</a:t>
                      </a:r>
                      <a:r>
                        <a:rPr kumimoji="0" lang="en-US" sz="2300" b="0" i="0" kern="1200" baseline="30000" dirty="0" smtClean="0">
                          <a:solidFill>
                            <a:schemeClr val="tx1"/>
                          </a:solidFill>
                          <a:latin typeface="Times New Roman" panose="02020603050405020304" pitchFamily="18" charset="0"/>
                          <a:ea typeface="+mn-ea"/>
                          <a:cs typeface="Times New Roman" panose="02020603050405020304" pitchFamily="18" charset="0"/>
                        </a:rPr>
                        <a:t>2</a:t>
                      </a:r>
                    </a:p>
                    <a:p>
                      <a:pPr marL="0" marR="0" lvl="0" indent="0" algn="l" defTabSz="914400" rtl="0" eaLnBrk="1" fontAlgn="auto" latinLnBrk="0" hangingPunct="1">
                        <a:lnSpc>
                          <a:spcPct val="100000"/>
                        </a:lnSpc>
                        <a:spcBef>
                          <a:spcPts val="0"/>
                        </a:spcBef>
                        <a:spcAft>
                          <a:spcPts val="0"/>
                        </a:spcAft>
                        <a:buClrTx/>
                        <a:buSzTx/>
                        <a:buFont typeface="Webdings" panose="05030102010509060703" pitchFamily="18" charset="2"/>
                        <a:buNone/>
                        <a:tabLst/>
                        <a:defRPr/>
                      </a:pPr>
                      <a:r>
                        <a:rPr kumimoji="0" lang="en-US" sz="2300" b="0" i="0" kern="1200" dirty="0" smtClean="0">
                          <a:solidFill>
                            <a:schemeClr val="tx1"/>
                          </a:solidFill>
                          <a:latin typeface="Times New Roman" panose="02020603050405020304" pitchFamily="18" charset="0"/>
                          <a:ea typeface="+mn-ea"/>
                          <a:cs typeface="Times New Roman" panose="02020603050405020304" pitchFamily="18" charset="0"/>
                        </a:rPr>
                        <a:t>In this unit, which was easier:</a:t>
                      </a:r>
                    </a:p>
                    <a:p>
                      <a:pPr marL="457200" marR="0" lvl="0" indent="-457200" algn="l" defTabSz="914400" rtl="0" eaLnBrk="1" fontAlgn="auto" latinLnBrk="0" hangingPunct="1">
                        <a:lnSpc>
                          <a:spcPct val="100000"/>
                        </a:lnSpc>
                        <a:spcBef>
                          <a:spcPts val="0"/>
                        </a:spcBef>
                        <a:spcAft>
                          <a:spcPts val="0"/>
                        </a:spcAft>
                        <a:buClr>
                          <a:srgbClr val="C00000"/>
                        </a:buClr>
                        <a:buSzTx/>
                        <a:buFont typeface="+mj-lt"/>
                        <a:buAutoNum type="alphaLcPeriod"/>
                        <a:tabLst/>
                        <a:defRPr/>
                      </a:pPr>
                      <a:r>
                        <a:rPr kumimoji="0" lang="en-US" sz="2300" b="1" i="0" kern="1200" dirty="0" smtClean="0">
                          <a:solidFill>
                            <a:schemeClr val="tx1"/>
                          </a:solidFill>
                          <a:latin typeface="Times New Roman" panose="02020603050405020304" pitchFamily="18" charset="0"/>
                          <a:ea typeface="+mn-ea"/>
                          <a:cs typeface="Times New Roman" panose="02020603050405020304" pitchFamily="18" charset="0"/>
                        </a:rPr>
                        <a:t>plotting and drawing </a:t>
                      </a:r>
                      <a:r>
                        <a:rPr kumimoji="0" lang="en-US" sz="2300" b="0" i="0" kern="1200" dirty="0" smtClean="0">
                          <a:solidFill>
                            <a:schemeClr val="tx1"/>
                          </a:solidFill>
                          <a:latin typeface="Times New Roman" panose="02020603050405020304" pitchFamily="18" charset="0"/>
                          <a:ea typeface="+mn-ea"/>
                          <a:cs typeface="Times New Roman" panose="02020603050405020304" pitchFamily="18" charset="0"/>
                        </a:rPr>
                        <a:t>graphs or     </a:t>
                      </a:r>
                    </a:p>
                    <a:p>
                      <a:pPr marL="457200" marR="0" lvl="0" indent="-457200" algn="l" defTabSz="914400" rtl="0" eaLnBrk="1" fontAlgn="auto" latinLnBrk="0" hangingPunct="1">
                        <a:lnSpc>
                          <a:spcPct val="100000"/>
                        </a:lnSpc>
                        <a:spcBef>
                          <a:spcPts val="0"/>
                        </a:spcBef>
                        <a:spcAft>
                          <a:spcPts val="0"/>
                        </a:spcAft>
                        <a:buClr>
                          <a:srgbClr val="C00000"/>
                        </a:buClr>
                        <a:buSzTx/>
                        <a:buFont typeface="+mj-lt"/>
                        <a:buAutoNum type="alphaLcPeriod"/>
                        <a:tabLst/>
                        <a:defRPr/>
                      </a:pPr>
                      <a:r>
                        <a:rPr kumimoji="0" lang="en-US" sz="2300" b="1" i="0" kern="1200" dirty="0" smtClean="0">
                          <a:solidFill>
                            <a:schemeClr val="tx1"/>
                          </a:solidFill>
                          <a:latin typeface="Times New Roman" panose="02020603050405020304" pitchFamily="18" charset="0"/>
                          <a:ea typeface="+mn-ea"/>
                          <a:cs typeface="Times New Roman" panose="02020603050405020304" pitchFamily="18" charset="0"/>
                        </a:rPr>
                        <a:t>reading and interpreting </a:t>
                      </a:r>
                      <a:r>
                        <a:rPr kumimoji="0" lang="en-US" sz="2300" b="0" i="0" kern="1200" dirty="0" smtClean="0">
                          <a:solidFill>
                            <a:schemeClr val="tx1"/>
                          </a:solidFill>
                          <a:latin typeface="Times New Roman" panose="02020603050405020304" pitchFamily="18" charset="0"/>
                          <a:ea typeface="+mn-ea"/>
                          <a:cs typeface="Times New Roman" panose="02020603050405020304" pitchFamily="18" charset="0"/>
                        </a:rPr>
                        <a:t>graphs? </a:t>
                      </a:r>
                    </a:p>
                    <a:p>
                      <a:pPr marL="0" marR="0" lvl="0" indent="0" algn="l" defTabSz="914400" rtl="0" eaLnBrk="1" fontAlgn="auto" latinLnBrk="0" hangingPunct="1">
                        <a:lnSpc>
                          <a:spcPct val="100000"/>
                        </a:lnSpc>
                        <a:spcBef>
                          <a:spcPts val="0"/>
                        </a:spcBef>
                        <a:spcAft>
                          <a:spcPts val="0"/>
                        </a:spcAft>
                        <a:buClr>
                          <a:srgbClr val="C00000"/>
                        </a:buClr>
                        <a:buSzTx/>
                        <a:buFont typeface="+mj-lt"/>
                        <a:buNone/>
                        <a:tabLst/>
                        <a:defRPr/>
                      </a:pPr>
                      <a:r>
                        <a:rPr kumimoji="0" lang="en-US" sz="2300" b="0" i="0" kern="1200" dirty="0" smtClean="0">
                          <a:solidFill>
                            <a:schemeClr val="tx1"/>
                          </a:solidFill>
                          <a:latin typeface="Times New Roman" panose="02020603050405020304" pitchFamily="18" charset="0"/>
                          <a:ea typeface="+mn-ea"/>
                          <a:cs typeface="Times New Roman" panose="02020603050405020304" pitchFamily="18" charset="0"/>
                        </a:rPr>
                        <a:t>Copy and complete this sentence to explain why:</a:t>
                      </a:r>
                    </a:p>
                    <a:p>
                      <a:pPr marL="0" marR="0" lvl="0" indent="0" algn="l" defTabSz="914400" rtl="0" eaLnBrk="1" fontAlgn="auto" latinLnBrk="0" hangingPunct="1">
                        <a:lnSpc>
                          <a:spcPct val="100000"/>
                        </a:lnSpc>
                        <a:spcBef>
                          <a:spcPts val="0"/>
                        </a:spcBef>
                        <a:spcAft>
                          <a:spcPts val="0"/>
                        </a:spcAft>
                        <a:buClrTx/>
                        <a:buSzTx/>
                        <a:buFont typeface="Webdings" panose="05030102010509060703" pitchFamily="18" charset="2"/>
                        <a:buNone/>
                        <a:tabLst/>
                        <a:defRPr/>
                      </a:pPr>
                      <a:r>
                        <a:rPr kumimoji="0" lang="en-US" sz="2300" b="0" i="0" kern="1200" dirty="0" smtClean="0">
                          <a:solidFill>
                            <a:schemeClr val="tx1"/>
                          </a:solidFill>
                          <a:latin typeface="Times New Roman" panose="02020603050405020304" pitchFamily="18" charset="0"/>
                          <a:ea typeface="+mn-ea"/>
                          <a:cs typeface="Times New Roman" panose="02020603050405020304" pitchFamily="18" charset="0"/>
                        </a:rPr>
                        <a:t>I find ______________ graphs easier, because ______________________________________</a:t>
                      </a:r>
                    </a:p>
                  </a:txBody>
                  <a:tcPr marR="164592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bg1"/>
                    </a:solidFill>
                  </a:tcPr>
                </a:tc>
              </a:tr>
            </a:tbl>
          </a:graphicData>
        </a:graphic>
      </p:graphicFrame>
      <p:sp>
        <p:nvSpPr>
          <p:cNvPr id="16" name="TextBox 15"/>
          <p:cNvSpPr txBox="1"/>
          <p:nvPr/>
        </p:nvSpPr>
        <p:spPr>
          <a:xfrm>
            <a:off x="7507290" y="1844824"/>
            <a:ext cx="1313180" cy="646331"/>
          </a:xfrm>
          <a:prstGeom prst="rect">
            <a:avLst/>
          </a:prstGeom>
          <a:solidFill>
            <a:srgbClr val="92D050"/>
          </a:solidFill>
        </p:spPr>
        <p:txBody>
          <a:bodyPr wrap="none" rtlCol="0">
            <a:spAutoFit/>
          </a:bodyPr>
          <a:lstStyle/>
          <a:p>
            <a:pPr algn="ctr"/>
            <a:r>
              <a:rPr lang="en-US" dirty="0" smtClean="0"/>
              <a:t>Mastery </a:t>
            </a:r>
            <a:br>
              <a:rPr lang="en-US" dirty="0" smtClean="0"/>
            </a:br>
            <a:r>
              <a:rPr lang="en-US" dirty="0" smtClean="0"/>
              <a:t>Lesson 6.8</a:t>
            </a:r>
            <a:endParaRPr lang="en-US" dirty="0"/>
          </a:p>
        </p:txBody>
      </p:sp>
      <p:cxnSp>
        <p:nvCxnSpPr>
          <p:cNvPr id="17" name="Straight Arrow Connector 16"/>
          <p:cNvCxnSpPr/>
          <p:nvPr/>
        </p:nvCxnSpPr>
        <p:spPr>
          <a:xfrm flipH="1" flipV="1">
            <a:off x="2222737" y="2149552"/>
            <a:ext cx="5284554" cy="18437"/>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507290" y="3140968"/>
            <a:ext cx="1313182" cy="646331"/>
          </a:xfrm>
          <a:prstGeom prst="rect">
            <a:avLst/>
          </a:prstGeom>
          <a:solidFill>
            <a:srgbClr val="92D050"/>
          </a:solidFill>
        </p:spPr>
        <p:txBody>
          <a:bodyPr wrap="square" rtlCol="0">
            <a:spAutoFit/>
          </a:bodyPr>
          <a:lstStyle/>
          <a:p>
            <a:pPr algn="ctr"/>
            <a:r>
              <a:rPr lang="en-US" dirty="0" smtClean="0"/>
              <a:t>Mastery Lesson 6.8</a:t>
            </a:r>
            <a:endParaRPr lang="en-US" dirty="0"/>
          </a:p>
        </p:txBody>
      </p:sp>
      <p:sp>
        <p:nvSpPr>
          <p:cNvPr id="31" name="Round Same Side Corner Rectangle 30">
            <a:hlinkClick r:id="rId3" action="ppaction://hlinkpres?slideindex=1&amp;slidetitle="/>
          </p:cNvPr>
          <p:cNvSpPr/>
          <p:nvPr/>
        </p:nvSpPr>
        <p:spPr>
          <a:xfrm>
            <a:off x="6921825"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199</a:t>
            </a:r>
            <a:endParaRPr lang="en-GB" sz="1300" b="1" dirty="0">
              <a:latin typeface="Calibri" panose="020F0502020204030204" pitchFamily="34" charset="0"/>
            </a:endParaRPr>
          </a:p>
        </p:txBody>
      </p:sp>
      <p:sp>
        <p:nvSpPr>
          <p:cNvPr id="23" name="TextBox 22"/>
          <p:cNvSpPr txBox="1"/>
          <p:nvPr/>
        </p:nvSpPr>
        <p:spPr>
          <a:xfrm>
            <a:off x="7507290" y="3861048"/>
            <a:ext cx="1313182" cy="646331"/>
          </a:xfrm>
          <a:prstGeom prst="rect">
            <a:avLst/>
          </a:prstGeom>
          <a:solidFill>
            <a:srgbClr val="92D050"/>
          </a:solidFill>
        </p:spPr>
        <p:txBody>
          <a:bodyPr wrap="square" rtlCol="0">
            <a:spAutoFit/>
          </a:bodyPr>
          <a:lstStyle/>
          <a:p>
            <a:pPr algn="ctr"/>
            <a:r>
              <a:rPr lang="en-US" dirty="0" smtClean="0"/>
              <a:t>Mastery Lesson 6.8</a:t>
            </a:r>
            <a:endParaRPr lang="en-US" dirty="0"/>
          </a:p>
        </p:txBody>
      </p:sp>
      <p:cxnSp>
        <p:nvCxnSpPr>
          <p:cNvPr id="30" name="Straight Arrow Connector 29"/>
          <p:cNvCxnSpPr/>
          <p:nvPr/>
        </p:nvCxnSpPr>
        <p:spPr>
          <a:xfrm flipH="1">
            <a:off x="5724128" y="3501008"/>
            <a:ext cx="1783163"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4535994" y="4221088"/>
            <a:ext cx="2971297" cy="27656"/>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0161943"/>
      </p:ext>
    </p:extLst>
  </p:cSld>
  <p:clrMapOvr>
    <a:masterClrMapping/>
  </p:clrMapOvr>
  <p:transition advClick="0"/>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 </a:t>
            </a:r>
            <a:r>
              <a:rPr lang="en-GB" sz="4000" dirty="0"/>
              <a:t>– </a:t>
            </a:r>
            <a:r>
              <a:rPr lang="en-GB" sz="4000" dirty="0" smtClean="0"/>
              <a:t>Unit Test</a:t>
            </a:r>
            <a:endParaRPr lang="en-GB" sz="4000" b="1" dirty="0" smtClean="0"/>
          </a:p>
        </p:txBody>
      </p:sp>
      <p:sp>
        <p:nvSpPr>
          <p:cNvPr id="31" name="Round Same Side Corner Rectangle 30">
            <a:hlinkClick r:id="rId3" action="ppaction://hlinkpres?slideindex=1&amp;slidetitle="/>
          </p:cNvPr>
          <p:cNvSpPr/>
          <p:nvPr/>
        </p:nvSpPr>
        <p:spPr>
          <a:xfrm>
            <a:off x="6921825"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200</a:t>
            </a:r>
            <a:endParaRPr lang="en-GB" sz="1300" b="1" dirty="0">
              <a:latin typeface="Calibri" panose="020F0502020204030204" pitchFamily="34" charset="0"/>
            </a:endParaRPr>
          </a:p>
        </p:txBody>
      </p:sp>
      <p:sp>
        <p:nvSpPr>
          <p:cNvPr id="11" name="Rectangle 10"/>
          <p:cNvSpPr/>
          <p:nvPr/>
        </p:nvSpPr>
        <p:spPr>
          <a:xfrm>
            <a:off x="251520" y="1262365"/>
            <a:ext cx="5256584" cy="5155257"/>
          </a:xfrm>
          <a:prstGeom prst="rect">
            <a:avLst/>
          </a:prstGeom>
        </p:spPr>
        <p:txBody>
          <a:bodyPr wrap="square">
            <a:spAutoFit/>
          </a:bodyPr>
          <a:lstStyle/>
          <a:p>
            <a:pPr marL="457200" indent="-457200">
              <a:buClr>
                <a:srgbClr val="C00000"/>
              </a:buClr>
              <a:buFont typeface="+mj-lt"/>
              <a:buAutoNum type="arabicPeriod"/>
              <a:tabLst>
                <a:tab pos="5086350" algn="r"/>
              </a:tabLst>
            </a:pPr>
            <a:r>
              <a:rPr lang="en-US" sz="2350" dirty="0" smtClean="0">
                <a:latin typeface="Arial" panose="020B0604020202020204" pitchFamily="34" charset="0"/>
                <a:cs typeface="Arial" panose="020B0604020202020204" pitchFamily="34" charset="0"/>
              </a:rPr>
              <a:t>On squared paper, draw the graph </a:t>
            </a:r>
            <a:r>
              <a:rPr lang="en-US" sz="2350" i="1" dirty="0" smtClean="0">
                <a:latin typeface="Arial" panose="020B0604020202020204" pitchFamily="34" charset="0"/>
                <a:cs typeface="Arial" panose="020B0604020202020204" pitchFamily="34" charset="0"/>
              </a:rPr>
              <a:t>y</a:t>
            </a:r>
            <a:r>
              <a:rPr lang="en-US" sz="2350" dirty="0" smtClean="0">
                <a:latin typeface="Arial" panose="020B0604020202020204" pitchFamily="34" charset="0"/>
                <a:cs typeface="Arial" panose="020B0604020202020204" pitchFamily="34" charset="0"/>
              </a:rPr>
              <a:t> = </a:t>
            </a:r>
            <a:r>
              <a:rPr lang="en-US" sz="2350" i="1" dirty="0" smtClean="0">
                <a:latin typeface="Arial" panose="020B0604020202020204" pitchFamily="34" charset="0"/>
                <a:cs typeface="Arial" panose="020B0604020202020204" pitchFamily="34" charset="0"/>
              </a:rPr>
              <a:t>2</a:t>
            </a:r>
            <a:r>
              <a:rPr lang="en-US" sz="2350" dirty="0" smtClean="0">
                <a:latin typeface="Arial" panose="020B0604020202020204" pitchFamily="34" charset="0"/>
                <a:cs typeface="Arial" panose="020B0604020202020204" pitchFamily="34" charset="0"/>
              </a:rPr>
              <a:t>x -1 for -2 ≤ </a:t>
            </a:r>
            <a:r>
              <a:rPr lang="en-US" sz="2350" i="1" dirty="0" smtClean="0">
                <a:latin typeface="Arial" panose="020B0604020202020204" pitchFamily="34" charset="0"/>
                <a:cs typeface="Arial" panose="020B0604020202020204" pitchFamily="34" charset="0"/>
              </a:rPr>
              <a:t>x</a:t>
            </a:r>
            <a:r>
              <a:rPr lang="en-US" sz="2350" dirty="0" smtClean="0">
                <a:latin typeface="Arial" panose="020B0604020202020204" pitchFamily="34" charset="0"/>
                <a:cs typeface="Arial" panose="020B0604020202020204" pitchFamily="34" charset="0"/>
              </a:rPr>
              <a:t> </a:t>
            </a:r>
            <a:r>
              <a:rPr lang="en-US" sz="2350" dirty="0">
                <a:latin typeface="Arial" panose="020B0604020202020204" pitchFamily="34" charset="0"/>
                <a:cs typeface="Arial" panose="020B0604020202020204" pitchFamily="34" charset="0"/>
              </a:rPr>
              <a:t>≤ </a:t>
            </a:r>
            <a:r>
              <a:rPr lang="en-US" sz="2350" dirty="0" smtClean="0">
                <a:latin typeface="Arial" panose="020B0604020202020204" pitchFamily="34" charset="0"/>
                <a:cs typeface="Arial" panose="020B0604020202020204" pitchFamily="34" charset="0"/>
              </a:rPr>
              <a:t>5</a:t>
            </a:r>
            <a:r>
              <a:rPr lang="en-US" sz="2350" dirty="0">
                <a:latin typeface="Arial" panose="020B0604020202020204" pitchFamily="34" charset="0"/>
                <a:cs typeface="Arial" panose="020B0604020202020204" pitchFamily="34" charset="0"/>
              </a:rPr>
              <a:t>	</a:t>
            </a:r>
            <a:r>
              <a:rPr lang="en-US" sz="2350" b="1" dirty="0">
                <a:latin typeface="Arial" panose="020B0604020202020204" pitchFamily="34" charset="0"/>
                <a:cs typeface="Arial" panose="020B0604020202020204" pitchFamily="34" charset="0"/>
              </a:rPr>
              <a:t>(3 marks)</a:t>
            </a:r>
          </a:p>
          <a:p>
            <a:pPr marL="457200" indent="-457200">
              <a:buClr>
                <a:srgbClr val="C00000"/>
              </a:buClr>
              <a:buFont typeface="+mj-lt"/>
              <a:buAutoNum type="arabicPeriod"/>
              <a:tabLst>
                <a:tab pos="5086350" algn="r"/>
              </a:tabLst>
            </a:pPr>
            <a:r>
              <a:rPr lang="en-US" sz="2350" dirty="0" smtClean="0">
                <a:latin typeface="Arial" panose="020B0604020202020204" pitchFamily="34" charset="0"/>
                <a:cs typeface="Arial" panose="020B0604020202020204" pitchFamily="34" charset="0"/>
              </a:rPr>
              <a:t>Line </a:t>
            </a:r>
            <a:r>
              <a:rPr lang="en-US" sz="2350" dirty="0">
                <a:latin typeface="Arial" panose="020B0604020202020204" pitchFamily="34" charset="0"/>
                <a:cs typeface="Arial" panose="020B0604020202020204" pitchFamily="34" charset="0"/>
              </a:rPr>
              <a:t>segment GH is drawn on </a:t>
            </a:r>
            <a:r>
              <a:rPr lang="en-US" sz="2350" dirty="0" err="1">
                <a:latin typeface="Arial" panose="020B0604020202020204" pitchFamily="34" charset="0"/>
                <a:cs typeface="Arial" panose="020B0604020202020204" pitchFamily="34" charset="0"/>
              </a:rPr>
              <a:t>centimetre</a:t>
            </a:r>
            <a:r>
              <a:rPr lang="en-US" sz="2350" dirty="0">
                <a:latin typeface="Arial" panose="020B0604020202020204" pitchFamily="34" charset="0"/>
                <a:cs typeface="Arial" panose="020B0604020202020204" pitchFamily="34" charset="0"/>
              </a:rPr>
              <a:t> squared </a:t>
            </a:r>
            <a:r>
              <a:rPr lang="en-US" sz="2350" dirty="0" smtClean="0">
                <a:latin typeface="Arial" panose="020B0604020202020204" pitchFamily="34" charset="0"/>
                <a:cs typeface="Arial" panose="020B0604020202020204" pitchFamily="34" charset="0"/>
              </a:rPr>
              <a:t>paper.</a:t>
            </a:r>
            <a:br>
              <a:rPr lang="en-US" sz="2350" dirty="0" smtClean="0">
                <a:latin typeface="Arial" panose="020B0604020202020204" pitchFamily="34" charset="0"/>
                <a:cs typeface="Arial" panose="020B0604020202020204" pitchFamily="34" charset="0"/>
              </a:rPr>
            </a:br>
            <a:r>
              <a:rPr lang="en-US" sz="2350" b="1" dirty="0" smtClean="0">
                <a:latin typeface="Arial" panose="020B0604020202020204" pitchFamily="34" charset="0"/>
                <a:cs typeface="Arial" panose="020B0604020202020204" pitchFamily="34" charset="0"/>
              </a:rPr>
              <a:t>G</a:t>
            </a:r>
            <a:r>
              <a:rPr lang="en-US" sz="2350" dirty="0" smtClean="0">
                <a:latin typeface="Arial" panose="020B0604020202020204" pitchFamily="34" charset="0"/>
                <a:cs typeface="Arial" panose="020B0604020202020204" pitchFamily="34" charset="0"/>
              </a:rPr>
              <a:t> </a:t>
            </a:r>
            <a:r>
              <a:rPr lang="en-US" sz="2350" dirty="0">
                <a:latin typeface="Arial" panose="020B0604020202020204" pitchFamily="34" charset="0"/>
                <a:cs typeface="Arial" panose="020B0604020202020204" pitchFamily="34" charset="0"/>
              </a:rPr>
              <a:t>is the point (-1,7). </a:t>
            </a:r>
            <a:r>
              <a:rPr lang="en-US" sz="2350" b="1" dirty="0">
                <a:latin typeface="Arial" panose="020B0604020202020204" pitchFamily="34" charset="0"/>
                <a:cs typeface="Arial" panose="020B0604020202020204" pitchFamily="34" charset="0"/>
              </a:rPr>
              <a:t>H</a:t>
            </a:r>
            <a:r>
              <a:rPr lang="en-US" sz="2350" dirty="0">
                <a:latin typeface="Arial" panose="020B0604020202020204" pitchFamily="34" charset="0"/>
                <a:cs typeface="Arial" panose="020B0604020202020204" pitchFamily="34" charset="0"/>
              </a:rPr>
              <a:t> is the point (2, -2). </a:t>
            </a:r>
            <a:endParaRPr lang="en-US" sz="235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5086350" algn="r"/>
              </a:tabLst>
            </a:pPr>
            <a:r>
              <a:rPr lang="en-US" sz="2350" dirty="0" smtClean="0">
                <a:latin typeface="Arial" panose="020B0604020202020204" pitchFamily="34" charset="0"/>
                <a:cs typeface="Arial" panose="020B0604020202020204" pitchFamily="34" charset="0"/>
              </a:rPr>
              <a:t>Find </a:t>
            </a:r>
            <a:r>
              <a:rPr lang="en-US" sz="2350" dirty="0">
                <a:latin typeface="Arial" panose="020B0604020202020204" pitchFamily="34" charset="0"/>
                <a:cs typeface="Arial" panose="020B0604020202020204" pitchFamily="34" charset="0"/>
              </a:rPr>
              <a:t>the gradient of the line segment GH. </a:t>
            </a:r>
            <a:endParaRPr lang="en-US" sz="235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5086350" algn="r"/>
              </a:tabLst>
            </a:pPr>
            <a:r>
              <a:rPr lang="en-US" sz="2350" dirty="0" smtClean="0">
                <a:latin typeface="Arial" panose="020B0604020202020204" pitchFamily="34" charset="0"/>
                <a:cs typeface="Arial" panose="020B0604020202020204" pitchFamily="34" charset="0"/>
              </a:rPr>
              <a:t>Find </a:t>
            </a:r>
            <a:r>
              <a:rPr lang="en-US" sz="2350" dirty="0">
                <a:latin typeface="Arial" panose="020B0604020202020204" pitchFamily="34" charset="0"/>
                <a:cs typeface="Arial" panose="020B0604020202020204" pitchFamily="34" charset="0"/>
              </a:rPr>
              <a:t>the midpoint of the line segment GH.</a:t>
            </a:r>
          </a:p>
          <a:p>
            <a:pPr marL="914400" lvl="1" indent="-457200">
              <a:buClr>
                <a:srgbClr val="C00000"/>
              </a:buClr>
              <a:buFont typeface="+mj-lt"/>
              <a:buAutoNum type="alphaLcPeriod"/>
              <a:tabLst>
                <a:tab pos="5086350" algn="r"/>
              </a:tabLst>
            </a:pPr>
            <a:r>
              <a:rPr lang="en-US" sz="2350" dirty="0" smtClean="0">
                <a:latin typeface="Arial" panose="020B0604020202020204" pitchFamily="34" charset="0"/>
                <a:cs typeface="Arial" panose="020B0604020202020204" pitchFamily="34" charset="0"/>
              </a:rPr>
              <a:t>Find </a:t>
            </a:r>
            <a:r>
              <a:rPr lang="en-US" sz="2350" dirty="0">
                <a:latin typeface="Arial" panose="020B0604020202020204" pitchFamily="34" charset="0"/>
                <a:cs typeface="Arial" panose="020B0604020202020204" pitchFamily="34" charset="0"/>
              </a:rPr>
              <a:t>the length of the line segment GH. Give your answer correct to 1 </a:t>
            </a:r>
            <a:r>
              <a:rPr lang="en-US" sz="2350" dirty="0" err="1">
                <a:latin typeface="Arial" panose="020B0604020202020204" pitchFamily="34" charset="0"/>
                <a:cs typeface="Arial" panose="020B0604020202020204" pitchFamily="34" charset="0"/>
              </a:rPr>
              <a:t>d.p</a:t>
            </a:r>
            <a:r>
              <a:rPr lang="en-US" sz="2350" dirty="0" err="1" smtClean="0">
                <a:latin typeface="Arial" panose="020B0604020202020204" pitchFamily="34" charset="0"/>
                <a:cs typeface="Arial" panose="020B0604020202020204" pitchFamily="34" charset="0"/>
              </a:rPr>
              <a:t>.</a:t>
            </a:r>
            <a:r>
              <a:rPr lang="en-US" sz="2350" b="1" dirty="0">
                <a:latin typeface="Arial" panose="020B0604020202020204" pitchFamily="34" charset="0"/>
                <a:cs typeface="Arial" panose="020B0604020202020204" pitchFamily="34" charset="0"/>
              </a:rPr>
              <a:t> </a:t>
            </a:r>
            <a:r>
              <a:rPr lang="en-US" sz="2350" b="1" dirty="0" smtClean="0">
                <a:latin typeface="Arial" panose="020B0604020202020204" pitchFamily="34" charset="0"/>
                <a:cs typeface="Arial" panose="020B0604020202020204" pitchFamily="34" charset="0"/>
              </a:rPr>
              <a:t>	</a:t>
            </a:r>
            <a:br>
              <a:rPr lang="en-US" sz="2350" b="1" dirty="0" smtClean="0">
                <a:latin typeface="Arial" panose="020B0604020202020204" pitchFamily="34" charset="0"/>
                <a:cs typeface="Arial" panose="020B0604020202020204" pitchFamily="34" charset="0"/>
              </a:rPr>
            </a:br>
            <a:r>
              <a:rPr lang="en-US" sz="2350" b="1" dirty="0" smtClean="0">
                <a:latin typeface="Arial" panose="020B0604020202020204" pitchFamily="34" charset="0"/>
                <a:cs typeface="Arial" panose="020B0604020202020204" pitchFamily="34" charset="0"/>
              </a:rPr>
              <a:t>	(4 </a:t>
            </a:r>
            <a:r>
              <a:rPr lang="en-US" sz="2350" b="1" dirty="0">
                <a:latin typeface="Arial" panose="020B0604020202020204" pitchFamily="34" charset="0"/>
                <a:cs typeface="Arial" panose="020B0604020202020204" pitchFamily="34" charset="0"/>
              </a:rPr>
              <a:t>marks</a:t>
            </a:r>
            <a:r>
              <a:rPr lang="en-US" sz="2350" b="1" dirty="0" smtClean="0">
                <a:latin typeface="Arial" panose="020B0604020202020204" pitchFamily="34" charset="0"/>
                <a:cs typeface="Arial" panose="020B0604020202020204" pitchFamily="34" charset="0"/>
              </a:rPr>
              <a:t>)</a:t>
            </a:r>
            <a:endParaRPr lang="en-US" sz="2350" b="1"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2088272"/>
            <a:ext cx="548640" cy="548640"/>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3420561718"/>
      </p:ext>
    </p:extLst>
  </p:cSld>
  <p:clrMapOvr>
    <a:masterClrMapping/>
  </p:clrMapOvr>
  <p:transition advClick="0"/>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 </a:t>
            </a:r>
            <a:r>
              <a:rPr lang="en-GB" sz="4000" dirty="0"/>
              <a:t>– </a:t>
            </a:r>
            <a:r>
              <a:rPr lang="en-GB" sz="4000" dirty="0" smtClean="0"/>
              <a:t>Unit Test</a:t>
            </a:r>
            <a:endParaRPr lang="en-GB" sz="4000" b="1" dirty="0" smtClean="0"/>
          </a:p>
        </p:txBody>
      </p:sp>
      <p:sp>
        <p:nvSpPr>
          <p:cNvPr id="31" name="Round Same Side Corner Rectangle 30">
            <a:hlinkClick r:id="rId3" action="ppaction://hlinkpres?slideindex=1&amp;slidetitle="/>
          </p:cNvPr>
          <p:cNvSpPr/>
          <p:nvPr/>
        </p:nvSpPr>
        <p:spPr>
          <a:xfrm>
            <a:off x="6921825"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200</a:t>
            </a:r>
            <a:endParaRPr lang="en-GB" sz="1300" b="1" dirty="0">
              <a:latin typeface="Calibri" panose="020F0502020204030204" pitchFamily="34" charset="0"/>
            </a:endParaRPr>
          </a:p>
        </p:txBody>
      </p:sp>
      <p:sp>
        <p:nvSpPr>
          <p:cNvPr id="11" name="Rectangle 10"/>
          <p:cNvSpPr/>
          <p:nvPr/>
        </p:nvSpPr>
        <p:spPr>
          <a:xfrm>
            <a:off x="251520" y="1262365"/>
            <a:ext cx="5256584" cy="5347618"/>
          </a:xfrm>
          <a:prstGeom prst="rect">
            <a:avLst/>
          </a:prstGeom>
        </p:spPr>
        <p:txBody>
          <a:bodyPr wrap="square">
            <a:spAutoFit/>
          </a:bodyPr>
          <a:lstStyle/>
          <a:p>
            <a:pPr marL="457200" indent="-457200">
              <a:buClr>
                <a:srgbClr val="C00000"/>
              </a:buClr>
              <a:buFont typeface="+mj-lt"/>
              <a:buAutoNum type="arabicPeriod" startAt="3"/>
              <a:tabLst>
                <a:tab pos="5086350" algn="r"/>
              </a:tabLst>
            </a:pPr>
            <a:r>
              <a:rPr lang="en-US" sz="2350" dirty="0">
                <a:latin typeface="Arial" panose="020B0604020202020204" pitchFamily="34" charset="0"/>
                <a:cs typeface="Arial" panose="020B0604020202020204" pitchFamily="34" charset="0"/>
              </a:rPr>
              <a:t>Here is a sketch of a scatter graph.</a:t>
            </a:r>
            <a:br>
              <a:rPr lang="en-US" sz="235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
            </a:r>
            <a:br>
              <a:rPr lang="en-US" sz="3600" dirty="0">
                <a:latin typeface="Arial" panose="020B0604020202020204" pitchFamily="34" charset="0"/>
                <a:cs typeface="Arial" panose="020B0604020202020204" pitchFamily="34" charset="0"/>
              </a:rPr>
            </a:br>
            <a:r>
              <a:rPr lang="en-US" sz="2350" dirty="0">
                <a:latin typeface="Arial" panose="020B0604020202020204" pitchFamily="34" charset="0"/>
                <a:cs typeface="Arial" panose="020B0604020202020204" pitchFamily="34" charset="0"/>
              </a:rPr>
              <a:t/>
            </a:r>
            <a:br>
              <a:rPr lang="en-US" sz="2350" dirty="0">
                <a:latin typeface="Arial" panose="020B0604020202020204" pitchFamily="34" charset="0"/>
                <a:cs typeface="Arial" panose="020B0604020202020204" pitchFamily="34" charset="0"/>
              </a:rPr>
            </a:br>
            <a:r>
              <a:rPr lang="en-US" sz="2350" dirty="0">
                <a:latin typeface="Arial" panose="020B0604020202020204" pitchFamily="34" charset="0"/>
                <a:cs typeface="Arial" panose="020B0604020202020204" pitchFamily="34" charset="0"/>
              </a:rPr>
              <a:t/>
            </a:r>
            <a:br>
              <a:rPr lang="en-US" sz="2350" dirty="0">
                <a:latin typeface="Arial" panose="020B0604020202020204" pitchFamily="34" charset="0"/>
                <a:cs typeface="Arial" panose="020B0604020202020204" pitchFamily="34" charset="0"/>
              </a:rPr>
            </a:br>
            <a:r>
              <a:rPr lang="en-US" sz="2350" dirty="0">
                <a:latin typeface="Arial" panose="020B0604020202020204" pitchFamily="34" charset="0"/>
                <a:cs typeface="Arial" panose="020B0604020202020204" pitchFamily="34" charset="0"/>
              </a:rPr>
              <a:t/>
            </a:r>
            <a:br>
              <a:rPr lang="en-US" sz="2350" dirty="0">
                <a:latin typeface="Arial" panose="020B0604020202020204" pitchFamily="34" charset="0"/>
                <a:cs typeface="Arial" panose="020B0604020202020204" pitchFamily="34" charset="0"/>
              </a:rPr>
            </a:br>
            <a:r>
              <a:rPr lang="en-US" sz="2350" dirty="0">
                <a:latin typeface="Arial" panose="020B0604020202020204" pitchFamily="34" charset="0"/>
                <a:cs typeface="Arial" panose="020B0604020202020204" pitchFamily="34" charset="0"/>
              </a:rPr>
              <a:t/>
            </a:r>
            <a:br>
              <a:rPr lang="en-US" sz="2350" dirty="0">
                <a:latin typeface="Arial" panose="020B0604020202020204" pitchFamily="34" charset="0"/>
                <a:cs typeface="Arial" panose="020B0604020202020204" pitchFamily="34" charset="0"/>
              </a:rPr>
            </a:br>
            <a:r>
              <a:rPr lang="en-US" sz="2350" dirty="0">
                <a:latin typeface="Arial" panose="020B0604020202020204" pitchFamily="34" charset="0"/>
                <a:cs typeface="Arial" panose="020B0604020202020204" pitchFamily="34" charset="0"/>
              </a:rPr>
              <a:t/>
            </a:r>
            <a:br>
              <a:rPr lang="en-US" sz="2350" dirty="0">
                <a:latin typeface="Arial" panose="020B0604020202020204" pitchFamily="34" charset="0"/>
                <a:cs typeface="Arial" panose="020B0604020202020204" pitchFamily="34" charset="0"/>
              </a:rPr>
            </a:br>
            <a:r>
              <a:rPr lang="en-US" sz="2350" dirty="0">
                <a:latin typeface="Arial" panose="020B0604020202020204" pitchFamily="34" charset="0"/>
                <a:cs typeface="Arial" panose="020B0604020202020204" pitchFamily="34" charset="0"/>
              </a:rPr>
              <a:t/>
            </a:r>
            <a:br>
              <a:rPr lang="en-US" sz="2350" dirty="0">
                <a:latin typeface="Arial" panose="020B0604020202020204" pitchFamily="34" charset="0"/>
                <a:cs typeface="Arial" panose="020B0604020202020204" pitchFamily="34" charset="0"/>
              </a:rPr>
            </a:br>
            <a:r>
              <a:rPr lang="en-US" sz="2350" dirty="0">
                <a:latin typeface="Arial" panose="020B0604020202020204" pitchFamily="34" charset="0"/>
                <a:cs typeface="Arial" panose="020B0604020202020204" pitchFamily="34" charset="0"/>
              </a:rPr>
              <a:t/>
            </a:r>
            <a:br>
              <a:rPr lang="en-US" sz="2350" dirty="0">
                <a:latin typeface="Arial" panose="020B0604020202020204" pitchFamily="34" charset="0"/>
                <a:cs typeface="Arial" panose="020B0604020202020204" pitchFamily="34" charset="0"/>
              </a:rPr>
            </a:br>
            <a:r>
              <a:rPr lang="en-US" sz="2350" dirty="0">
                <a:latin typeface="Arial" panose="020B0604020202020204" pitchFamily="34" charset="0"/>
                <a:cs typeface="Arial" panose="020B0604020202020204" pitchFamily="34" charset="0"/>
              </a:rPr>
              <a:t/>
            </a:r>
            <a:br>
              <a:rPr lang="en-US" sz="2350" dirty="0">
                <a:latin typeface="Arial" panose="020B0604020202020204" pitchFamily="34" charset="0"/>
                <a:cs typeface="Arial" panose="020B0604020202020204" pitchFamily="34" charset="0"/>
              </a:rPr>
            </a:br>
            <a:r>
              <a:rPr lang="en-US" sz="2350" dirty="0">
                <a:latin typeface="Arial" panose="020B0604020202020204" pitchFamily="34" charset="0"/>
                <a:cs typeface="Arial" panose="020B0604020202020204" pitchFamily="34" charset="0"/>
              </a:rPr>
              <a:t>Describe </a:t>
            </a:r>
            <a:r>
              <a:rPr lang="en-US" sz="2350" b="1" dirty="0">
                <a:latin typeface="Arial" panose="020B0604020202020204" pitchFamily="34" charset="0"/>
                <a:cs typeface="Arial" panose="020B0604020202020204" pitchFamily="34" charset="0"/>
              </a:rPr>
              <a:t>a</a:t>
            </a:r>
            <a:r>
              <a:rPr lang="en-US" sz="2350" dirty="0">
                <a:latin typeface="Arial" panose="020B0604020202020204" pitchFamily="34" charset="0"/>
                <a:cs typeface="Arial" panose="020B0604020202020204" pitchFamily="34" charset="0"/>
              </a:rPr>
              <a:t> the correlation and </a:t>
            </a:r>
            <a:r>
              <a:rPr lang="en-US" sz="2350" b="1" dirty="0">
                <a:latin typeface="Arial" panose="020B0604020202020204" pitchFamily="34" charset="0"/>
                <a:cs typeface="Arial" panose="020B0604020202020204" pitchFamily="34" charset="0"/>
              </a:rPr>
              <a:t>b</a:t>
            </a:r>
            <a:r>
              <a:rPr lang="en-US" sz="2350" dirty="0">
                <a:latin typeface="Arial" panose="020B0604020202020204" pitchFamily="34" charset="0"/>
                <a:cs typeface="Arial" panose="020B0604020202020204" pitchFamily="34" charset="0"/>
              </a:rPr>
              <a:t> the relationship between </a:t>
            </a:r>
            <a:r>
              <a:rPr lang="en-US" sz="2350" i="1" dirty="0">
                <a:latin typeface="Arial" panose="020B0604020202020204" pitchFamily="34" charset="0"/>
                <a:cs typeface="Arial" panose="020B0604020202020204" pitchFamily="34" charset="0"/>
              </a:rPr>
              <a:t>x</a:t>
            </a:r>
            <a:r>
              <a:rPr lang="en-US" sz="2350" dirty="0">
                <a:latin typeface="Arial" panose="020B0604020202020204" pitchFamily="34" charset="0"/>
                <a:cs typeface="Arial" panose="020B0604020202020204" pitchFamily="34" charset="0"/>
              </a:rPr>
              <a:t> and </a:t>
            </a:r>
            <a:r>
              <a:rPr lang="en-US" sz="2350" i="1" dirty="0">
                <a:latin typeface="Arial" panose="020B0604020202020204" pitchFamily="34" charset="0"/>
                <a:cs typeface="Arial" panose="020B0604020202020204" pitchFamily="34" charset="0"/>
              </a:rPr>
              <a:t>y</a:t>
            </a:r>
            <a:r>
              <a:rPr lang="en-US" sz="2350" dirty="0" smtClean="0">
                <a:latin typeface="Arial" panose="020B0604020202020204" pitchFamily="34" charset="0"/>
                <a:cs typeface="Arial" panose="020B0604020202020204" pitchFamily="34" charset="0"/>
              </a:rPr>
              <a:t>.</a:t>
            </a:r>
          </a:p>
          <a:p>
            <a:pPr algn="r">
              <a:buClr>
                <a:srgbClr val="C00000"/>
              </a:buClr>
              <a:tabLst>
                <a:tab pos="5086350" algn="r"/>
              </a:tabLst>
            </a:pPr>
            <a:r>
              <a:rPr lang="en-US" sz="2350" b="1" dirty="0" smtClean="0">
                <a:latin typeface="Arial" panose="020B0604020202020204" pitchFamily="34" charset="0"/>
                <a:cs typeface="Arial" panose="020B0604020202020204" pitchFamily="34" charset="0"/>
              </a:rPr>
              <a:t>(2 marks)</a:t>
            </a:r>
            <a:endParaRPr lang="en-US" sz="235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7160" y="2132856"/>
            <a:ext cx="4402912" cy="3144937"/>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2539635346"/>
      </p:ext>
    </p:extLst>
  </p:cSld>
  <p:clrMapOvr>
    <a:masterClrMapping/>
  </p:clrMapOvr>
  <p:transition advClick="0"/>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 </a:t>
            </a:r>
            <a:r>
              <a:rPr lang="en-GB" sz="4000" dirty="0"/>
              <a:t>– </a:t>
            </a:r>
            <a:r>
              <a:rPr lang="en-GB" sz="4000" dirty="0" smtClean="0"/>
              <a:t>Unit Test</a:t>
            </a:r>
            <a:endParaRPr lang="en-GB" sz="4000" b="1" dirty="0" smtClean="0"/>
          </a:p>
        </p:txBody>
      </p:sp>
      <p:sp>
        <p:nvSpPr>
          <p:cNvPr id="31" name="Round Same Side Corner Rectangle 30">
            <a:hlinkClick r:id="rId3" action="ppaction://hlinkpres?slideindex=1&amp;slidetitle="/>
          </p:cNvPr>
          <p:cNvSpPr/>
          <p:nvPr/>
        </p:nvSpPr>
        <p:spPr>
          <a:xfrm>
            <a:off x="6921825"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200</a:t>
            </a:r>
            <a:endParaRPr lang="en-GB" sz="1300" b="1" dirty="0">
              <a:latin typeface="Calibri" panose="020F0502020204030204" pitchFamily="34" charset="0"/>
            </a:endParaRPr>
          </a:p>
        </p:txBody>
      </p:sp>
      <p:grpSp>
        <p:nvGrpSpPr>
          <p:cNvPr id="6" name="Group 5"/>
          <p:cNvGrpSpPr/>
          <p:nvPr/>
        </p:nvGrpSpPr>
        <p:grpSpPr>
          <a:xfrm>
            <a:off x="263692" y="1268760"/>
            <a:ext cx="8526985" cy="5428966"/>
            <a:chOff x="3483872" y="1089031"/>
            <a:chExt cx="5264592" cy="5428966"/>
          </a:xfrm>
        </p:grpSpPr>
        <p:sp>
          <p:nvSpPr>
            <p:cNvPr id="7" name="Round Diagonal Corner Rectangle 6"/>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4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3565953" y="1685905"/>
              <a:ext cx="5111991" cy="4832092"/>
            </a:xfrm>
            <a:prstGeom prst="rect">
              <a:avLst/>
            </a:prstGeom>
          </p:spPr>
          <p:txBody>
            <a:bodyPr wrap="square">
              <a:spAutoFit/>
            </a:bodyPr>
            <a:lstStyle/>
            <a:p>
              <a:pPr>
                <a:spcAft>
                  <a:spcPts val="0"/>
                </a:spcAft>
                <a:tabLst>
                  <a:tab pos="4972050" algn="r"/>
                </a:tabLst>
              </a:pPr>
              <a:r>
                <a:rPr lang="en-US" sz="2200" dirty="0"/>
                <a:t>Elliot went for a cycle ride. He left home at 10am. The travel graph represents part of Elliot’s cycle ride</a:t>
              </a:r>
              <a:r>
                <a:rPr lang="en-US" sz="2200" dirty="0" smtClean="0"/>
                <a:t>.</a:t>
              </a:r>
            </a:p>
            <a:p>
              <a:pPr>
                <a:spcAft>
                  <a:spcPts val="0"/>
                </a:spcAft>
                <a:tabLst>
                  <a:tab pos="4972050" algn="r"/>
                </a:tabLst>
              </a:pPr>
              <a:r>
                <a:rPr lang="en-US" sz="2200" dirty="0"/>
                <a:t>At 11 am Elliot stopped for a rest, </a:t>
              </a:r>
              <a:endParaRPr lang="en-US" sz="2200" dirty="0" smtClean="0"/>
            </a:p>
            <a:p>
              <a:pPr marL="457200" indent="-457200">
                <a:spcAft>
                  <a:spcPts val="0"/>
                </a:spcAft>
                <a:buClr>
                  <a:srgbClr val="C00000"/>
                </a:buClr>
                <a:buFont typeface="+mj-lt"/>
                <a:buAutoNum type="alphaLcPeriod"/>
                <a:tabLst>
                  <a:tab pos="4972050" algn="r"/>
                </a:tabLst>
              </a:pPr>
              <a:r>
                <a:rPr lang="en-US" sz="2200" dirty="0" smtClean="0"/>
                <a:t>How </a:t>
              </a:r>
              <a:r>
                <a:rPr lang="en-US" sz="2200" dirty="0"/>
                <a:t>many minutes did he rest? </a:t>
              </a:r>
              <a:endParaRPr lang="en-US" sz="2200" dirty="0" smtClean="0"/>
            </a:p>
            <a:p>
              <a:pPr marL="457200" indent="-457200">
                <a:spcAft>
                  <a:spcPts val="0"/>
                </a:spcAft>
                <a:buClr>
                  <a:srgbClr val="C00000"/>
                </a:buClr>
                <a:buFont typeface="+mj-lt"/>
                <a:buAutoNum type="alphaLcPeriod"/>
                <a:tabLst>
                  <a:tab pos="4972050" algn="r"/>
                </a:tabLst>
              </a:pPr>
              <a:r>
                <a:rPr lang="en-US" sz="2200" dirty="0" smtClean="0"/>
                <a:t>How </a:t>
              </a:r>
              <a:r>
                <a:rPr lang="en-US" sz="2200" dirty="0"/>
                <a:t>far from home was Elliot at </a:t>
              </a:r>
              <a:r>
                <a:rPr lang="en-US" sz="2200" dirty="0" smtClean="0"/>
                <a:t/>
              </a:r>
              <a:br>
                <a:rPr lang="en-US" sz="2200" dirty="0" smtClean="0"/>
              </a:br>
              <a:r>
                <a:rPr lang="en-US" sz="2200" dirty="0" smtClean="0"/>
                <a:t>12:30pm</a:t>
              </a:r>
              <a:r>
                <a:rPr lang="en-US" sz="2200" dirty="0"/>
                <a:t>?</a:t>
              </a:r>
            </a:p>
            <a:p>
              <a:pPr>
                <a:spcAft>
                  <a:spcPts val="0"/>
                </a:spcAft>
                <a:buClr>
                  <a:srgbClr val="C00000"/>
                </a:buClr>
                <a:tabLst>
                  <a:tab pos="4972050" algn="r"/>
                </a:tabLst>
              </a:pPr>
              <a:r>
                <a:rPr lang="en-US" sz="2200" dirty="0"/>
                <a:t>At 1:15pm Elliot stopped for 30 </a:t>
              </a:r>
              <a:r>
                <a:rPr lang="en-US" sz="2200" dirty="0" smtClean="0"/>
                <a:t/>
              </a:r>
              <a:br>
                <a:rPr lang="en-US" sz="2200" dirty="0" smtClean="0"/>
              </a:br>
              <a:r>
                <a:rPr lang="en-US" sz="2200" dirty="0" smtClean="0"/>
                <a:t>minutes</a:t>
              </a:r>
              <a:r>
                <a:rPr lang="en-US" sz="2200" dirty="0"/>
                <a:t>.</a:t>
              </a:r>
            </a:p>
            <a:p>
              <a:pPr>
                <a:spcAft>
                  <a:spcPts val="0"/>
                </a:spcAft>
                <a:buClr>
                  <a:srgbClr val="C00000"/>
                </a:buClr>
                <a:tabLst>
                  <a:tab pos="4972050" algn="r"/>
                </a:tabLst>
              </a:pPr>
              <a:r>
                <a:rPr lang="en-US" sz="2200" dirty="0"/>
                <a:t>Then he cycled home at a steady </a:t>
              </a:r>
              <a:r>
                <a:rPr lang="en-US" sz="2200" dirty="0" smtClean="0"/>
                <a:t/>
              </a:r>
              <a:br>
                <a:rPr lang="en-US" sz="2200" dirty="0" smtClean="0"/>
              </a:br>
              <a:r>
                <a:rPr lang="en-US" sz="2200" dirty="0" smtClean="0"/>
                <a:t>speed</a:t>
              </a:r>
              <a:r>
                <a:rPr lang="en-US" sz="2200" dirty="0"/>
                <a:t>. It took him 1 hour 45 </a:t>
              </a:r>
              <a:r>
                <a:rPr lang="en-US" sz="2200" dirty="0" smtClean="0"/>
                <a:t/>
              </a:r>
              <a:br>
                <a:rPr lang="en-US" sz="2200" dirty="0" smtClean="0"/>
              </a:br>
              <a:r>
                <a:rPr lang="en-US" sz="2200" dirty="0" smtClean="0"/>
                <a:t>minutes to </a:t>
              </a:r>
              <a:r>
                <a:rPr lang="en-US" sz="2200" dirty="0"/>
                <a:t>get home, </a:t>
              </a:r>
              <a:endParaRPr lang="en-US" sz="2200" dirty="0" smtClean="0"/>
            </a:p>
            <a:p>
              <a:pPr marL="457200" indent="-457200">
                <a:spcAft>
                  <a:spcPts val="0"/>
                </a:spcAft>
                <a:buClr>
                  <a:srgbClr val="C00000"/>
                </a:buClr>
                <a:buFont typeface="+mj-lt"/>
                <a:buAutoNum type="alphaLcPeriod" startAt="3"/>
                <a:tabLst>
                  <a:tab pos="4972050" algn="r"/>
                </a:tabLst>
              </a:pPr>
              <a:r>
                <a:rPr lang="en-US" sz="2200" dirty="0" smtClean="0"/>
                <a:t>Complete </a:t>
              </a:r>
              <a:r>
                <a:rPr lang="en-US" sz="2200" dirty="0"/>
                <a:t>the travel graph. </a:t>
              </a:r>
              <a:endParaRPr lang="en-US" sz="2200" dirty="0" smtClean="0"/>
            </a:p>
            <a:p>
              <a:pPr>
                <a:spcAft>
                  <a:spcPts val="0"/>
                </a:spcAft>
                <a:buClr>
                  <a:srgbClr val="C00000"/>
                </a:buClr>
                <a:tabLst>
                  <a:tab pos="4972050" algn="r"/>
                </a:tabLst>
              </a:pPr>
              <a:endParaRPr lang="en-US" sz="1100" dirty="0"/>
            </a:p>
            <a:p>
              <a:pPr algn="r">
                <a:spcAft>
                  <a:spcPts val="0"/>
                </a:spcAft>
                <a:buClr>
                  <a:srgbClr val="C00000"/>
                </a:buClr>
                <a:tabLst>
                  <a:tab pos="4972050" algn="r"/>
                </a:tabLst>
              </a:pPr>
              <a:r>
                <a:rPr lang="en-US" sz="2200" b="1" dirty="0" smtClean="0"/>
                <a:t>(</a:t>
              </a:r>
              <a:r>
                <a:rPr lang="en-US" sz="2200" b="1" dirty="0"/>
                <a:t>4 marks)</a:t>
              </a:r>
            </a:p>
          </p:txBody>
        </p:sp>
      </p:grpSp>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76056" y="2564904"/>
            <a:ext cx="3622688" cy="3465181"/>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42725" y="1196752"/>
            <a:ext cx="649755" cy="649755"/>
          </a:xfrm>
          <a:prstGeom prst="rect">
            <a:avLst/>
          </a:prstGeom>
        </p:spPr>
      </p:pic>
    </p:spTree>
    <p:extLst>
      <p:ext uri="{BB962C8B-B14F-4D97-AF65-F5344CB8AC3E}">
        <p14:creationId xmlns:p14="http://schemas.microsoft.com/office/powerpoint/2010/main" val="357019295"/>
      </p:ext>
    </p:extLst>
  </p:cSld>
  <p:clrMapOvr>
    <a:masterClrMapping/>
  </p:clrMapOvr>
  <p:transition advClick="0"/>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 </a:t>
            </a:r>
            <a:r>
              <a:rPr lang="en-GB" sz="4000" dirty="0"/>
              <a:t>– </a:t>
            </a:r>
            <a:r>
              <a:rPr lang="en-GB" sz="4000" dirty="0" smtClean="0"/>
              <a:t>Unit Test</a:t>
            </a:r>
            <a:endParaRPr lang="en-GB" sz="4000" b="1" dirty="0" smtClean="0"/>
          </a:p>
        </p:txBody>
      </p:sp>
      <p:sp>
        <p:nvSpPr>
          <p:cNvPr id="31" name="Round Same Side Corner Rectangle 30">
            <a:hlinkClick r:id="rId3" action="ppaction://hlinkpres?slideindex=1&amp;slidetitle="/>
          </p:cNvPr>
          <p:cNvSpPr/>
          <p:nvPr/>
        </p:nvSpPr>
        <p:spPr>
          <a:xfrm>
            <a:off x="6921825"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201</a:t>
            </a:r>
            <a:endParaRPr lang="en-GB" sz="1300" b="1" dirty="0">
              <a:latin typeface="Calibri" panose="020F0502020204030204" pitchFamily="34" charset="0"/>
            </a:endParaRPr>
          </a:p>
        </p:txBody>
      </p:sp>
      <p:sp>
        <p:nvSpPr>
          <p:cNvPr id="11" name="Rectangle 10"/>
          <p:cNvSpPr/>
          <p:nvPr/>
        </p:nvSpPr>
        <p:spPr>
          <a:xfrm>
            <a:off x="251520" y="1262365"/>
            <a:ext cx="5256584" cy="5401479"/>
          </a:xfrm>
          <a:prstGeom prst="rect">
            <a:avLst/>
          </a:prstGeom>
        </p:spPr>
        <p:txBody>
          <a:bodyPr wrap="square">
            <a:spAutoFit/>
          </a:bodyPr>
          <a:lstStyle/>
          <a:p>
            <a:pPr marL="457200" indent="-457200">
              <a:buClr>
                <a:srgbClr val="C00000"/>
              </a:buClr>
              <a:buFont typeface="+mj-lt"/>
              <a:buAutoNum type="arabicPeriod" startAt="5"/>
              <a:tabLst>
                <a:tab pos="5086350" algn="r"/>
              </a:tabLst>
            </a:pPr>
            <a:r>
              <a:rPr lang="en-US" sz="2300" dirty="0">
                <a:latin typeface="Arial" panose="020B0604020202020204" pitchFamily="34" charset="0"/>
                <a:cs typeface="Arial" panose="020B0604020202020204" pitchFamily="34" charset="0"/>
              </a:rPr>
              <a:t>A ball bearing rolls down a ramp onto a </a:t>
            </a:r>
            <a:r>
              <a:rPr lang="en-US" sz="2300" dirty="0" smtClean="0">
                <a:latin typeface="Arial" panose="020B0604020202020204" pitchFamily="34" charset="0"/>
                <a:cs typeface="Arial" panose="020B0604020202020204" pitchFamily="34" charset="0"/>
              </a:rPr>
              <a:t>table.</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The </a:t>
            </a:r>
            <a:r>
              <a:rPr lang="en-US" sz="2300" dirty="0">
                <a:latin typeface="Arial" panose="020B0604020202020204" pitchFamily="34" charset="0"/>
                <a:cs typeface="Arial" panose="020B0604020202020204" pitchFamily="34" charset="0"/>
              </a:rPr>
              <a:t>graph shows its velocity for the first </a:t>
            </a:r>
            <a:r>
              <a:rPr lang="en-US" sz="2300" dirty="0" smtClean="0">
                <a:latin typeface="Arial" panose="020B0604020202020204" pitchFamily="34" charset="0"/>
                <a:cs typeface="Arial" panose="020B0604020202020204" pitchFamily="34" charset="0"/>
              </a:rPr>
              <a:t>20 seconds.</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endParaRPr lang="en-US" sz="23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5086350" algn="r"/>
              </a:tabLst>
            </a:pP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was its acceleration in the first 5 seconds? </a:t>
            </a:r>
            <a:endParaRPr lang="en-US" sz="23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5086350" algn="r"/>
              </a:tabLst>
            </a:pPr>
            <a:r>
              <a:rPr lang="en-US" sz="2300" dirty="0" smtClean="0">
                <a:latin typeface="Arial" panose="020B0604020202020204" pitchFamily="34" charset="0"/>
                <a:cs typeface="Arial" panose="020B0604020202020204" pitchFamily="34" charset="0"/>
              </a:rPr>
              <a:t>How </a:t>
            </a:r>
            <a:r>
              <a:rPr lang="en-US" sz="2300" dirty="0">
                <a:latin typeface="Arial" panose="020B0604020202020204" pitchFamily="34" charset="0"/>
                <a:cs typeface="Arial" panose="020B0604020202020204" pitchFamily="34" charset="0"/>
              </a:rPr>
              <a:t>long is the ramp</a:t>
            </a:r>
            <a:r>
              <a:rPr lang="en-US" sz="2300" dirty="0" smtClean="0">
                <a:latin typeface="Arial" panose="020B0604020202020204" pitchFamily="34" charset="0"/>
                <a:cs typeface="Arial" panose="020B0604020202020204" pitchFamily="34" charset="0"/>
              </a:rPr>
              <a:t>?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t>
            </a:r>
            <a:r>
              <a:rPr lang="en-US" sz="2300" b="1" dirty="0" smtClean="0">
                <a:latin typeface="Arial" panose="020B0604020202020204" pitchFamily="34" charset="0"/>
                <a:cs typeface="Arial" panose="020B0604020202020204" pitchFamily="34" charset="0"/>
              </a:rPr>
              <a:t>(4 marks)</a:t>
            </a:r>
            <a:endParaRPr lang="en-US" sz="23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96223" y="2780928"/>
            <a:ext cx="4079833" cy="2362005"/>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1268760"/>
            <a:ext cx="548640" cy="537090"/>
          </a:xfrm>
          <a:prstGeom prst="rect">
            <a:avLst/>
          </a:prstGeom>
        </p:spPr>
      </p:pic>
    </p:spTree>
    <p:extLst>
      <p:ext uri="{BB962C8B-B14F-4D97-AF65-F5344CB8AC3E}">
        <p14:creationId xmlns:p14="http://schemas.microsoft.com/office/powerpoint/2010/main" val="297371428"/>
      </p:ext>
    </p:extLst>
  </p:cSld>
  <p:clrMapOvr>
    <a:masterClrMapping/>
  </p:clrMapOvr>
  <p:transition advClick="0"/>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 </a:t>
            </a:r>
            <a:r>
              <a:rPr lang="en-GB" sz="4000" dirty="0"/>
              <a:t>– </a:t>
            </a:r>
            <a:r>
              <a:rPr lang="en-GB" sz="4000" dirty="0" smtClean="0"/>
              <a:t>Unit Test</a:t>
            </a:r>
            <a:endParaRPr lang="en-GB" sz="4000" b="1" dirty="0" smtClean="0"/>
          </a:p>
        </p:txBody>
      </p:sp>
      <p:sp>
        <p:nvSpPr>
          <p:cNvPr id="31" name="Round Same Side Corner Rectangle 30">
            <a:hlinkClick r:id="rId3" action="ppaction://hlinkpres?slideindex=1&amp;slidetitle="/>
          </p:cNvPr>
          <p:cNvSpPr/>
          <p:nvPr/>
        </p:nvSpPr>
        <p:spPr>
          <a:xfrm>
            <a:off x="6921825"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201</a:t>
            </a:r>
            <a:endParaRPr lang="en-GB" sz="1300" b="1" dirty="0">
              <a:latin typeface="Calibri" panose="020F0502020204030204" pitchFamily="34" charset="0"/>
            </a:endParaRPr>
          </a:p>
        </p:txBody>
      </p:sp>
      <p:sp>
        <p:nvSpPr>
          <p:cNvPr id="11" name="Rectangle 10"/>
          <p:cNvSpPr/>
          <p:nvPr/>
        </p:nvSpPr>
        <p:spPr>
          <a:xfrm>
            <a:off x="251520" y="1262365"/>
            <a:ext cx="5256584" cy="5509200"/>
          </a:xfrm>
          <a:prstGeom prst="rect">
            <a:avLst/>
          </a:prstGeom>
        </p:spPr>
        <p:txBody>
          <a:bodyPr wrap="square">
            <a:spAutoFit/>
          </a:bodyPr>
          <a:lstStyle/>
          <a:p>
            <a:pPr marL="457200" indent="-457200">
              <a:buClr>
                <a:srgbClr val="C00000"/>
              </a:buClr>
              <a:buFont typeface="+mj-lt"/>
              <a:buAutoNum type="arabicPeriod" startAt="6"/>
              <a:tabLst>
                <a:tab pos="5086350" algn="r"/>
              </a:tabLst>
            </a:pPr>
            <a:r>
              <a:rPr lang="en-US" sz="3200" dirty="0">
                <a:latin typeface="Arial" panose="020B0604020202020204" pitchFamily="34" charset="0"/>
                <a:cs typeface="Arial" panose="020B0604020202020204" pitchFamily="34" charset="0"/>
              </a:rPr>
              <a:t>Here is a scatter graph with the line of best fit drawn </a:t>
            </a:r>
            <a:r>
              <a:rPr lang="en-US" sz="3200" dirty="0" smtClean="0">
                <a:latin typeface="Arial" panose="020B0604020202020204" pitchFamily="34" charset="0"/>
                <a:cs typeface="Arial" panose="020B0604020202020204" pitchFamily="34" charset="0"/>
              </a:rPr>
              <a:t>on.</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Work out the equation for the line of best fit.	</a:t>
            </a:r>
          </a:p>
          <a:p>
            <a:pPr algn="r">
              <a:buClr>
                <a:srgbClr val="C00000"/>
              </a:buClr>
              <a:tabLst>
                <a:tab pos="5086350" algn="r"/>
              </a:tabLst>
            </a:pPr>
            <a:r>
              <a:rPr lang="en-US" sz="3200" b="1" dirty="0" smtClean="0">
                <a:latin typeface="Arial" panose="020B0604020202020204" pitchFamily="34" charset="0"/>
                <a:cs typeface="Arial" panose="020B0604020202020204" pitchFamily="34" charset="0"/>
              </a:rPr>
              <a:t>(2 marks)</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2217" y="2885255"/>
            <a:ext cx="4299863" cy="2199929"/>
          </a:xfrm>
          <a:prstGeom prst="rect">
            <a:avLst/>
          </a:prstGeom>
        </p:spPr>
      </p:pic>
    </p:spTree>
    <p:extLst>
      <p:ext uri="{BB962C8B-B14F-4D97-AF65-F5344CB8AC3E}">
        <p14:creationId xmlns:p14="http://schemas.microsoft.com/office/powerpoint/2010/main" val="1804233392"/>
      </p:ext>
    </p:extLst>
  </p:cSld>
  <p:clrMapOvr>
    <a:masterClrMapping/>
  </p:clrMapOvr>
  <p:transition advClick="0"/>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 </a:t>
            </a:r>
            <a:r>
              <a:rPr lang="en-GB" sz="4000" dirty="0"/>
              <a:t>– </a:t>
            </a:r>
            <a:r>
              <a:rPr lang="en-GB" sz="4000" dirty="0" smtClean="0"/>
              <a:t>Unit Test</a:t>
            </a:r>
            <a:endParaRPr lang="en-GB" sz="4000" b="1" dirty="0" smtClean="0"/>
          </a:p>
        </p:txBody>
      </p:sp>
      <p:sp>
        <p:nvSpPr>
          <p:cNvPr id="31" name="Round Same Side Corner Rectangle 30">
            <a:hlinkClick r:id="rId3" action="ppaction://hlinkpres?slideindex=1&amp;slidetitle="/>
          </p:cNvPr>
          <p:cNvSpPr/>
          <p:nvPr/>
        </p:nvSpPr>
        <p:spPr>
          <a:xfrm>
            <a:off x="6921825"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201</a:t>
            </a:r>
            <a:endParaRPr lang="en-GB" sz="1300" b="1" dirty="0">
              <a:latin typeface="Calibri" panose="020F0502020204030204" pitchFamily="34" charset="0"/>
            </a:endParaRPr>
          </a:p>
        </p:txBody>
      </p:sp>
      <p:sp>
        <p:nvSpPr>
          <p:cNvPr id="11" name="Rectangle 10"/>
          <p:cNvSpPr/>
          <p:nvPr/>
        </p:nvSpPr>
        <p:spPr>
          <a:xfrm>
            <a:off x="251520" y="1262365"/>
            <a:ext cx="5256584" cy="5262979"/>
          </a:xfrm>
          <a:prstGeom prst="rect">
            <a:avLst/>
          </a:prstGeom>
        </p:spPr>
        <p:txBody>
          <a:bodyPr wrap="square">
            <a:spAutoFit/>
          </a:bodyPr>
          <a:lstStyle/>
          <a:p>
            <a:pPr marL="457200" indent="-457200">
              <a:buClr>
                <a:srgbClr val="C00000"/>
              </a:buClr>
              <a:buFont typeface="+mj-lt"/>
              <a:buAutoNum type="arabicPeriod" startAt="7"/>
              <a:tabLst>
                <a:tab pos="5086350" algn="r"/>
              </a:tabLst>
            </a:pPr>
            <a:r>
              <a:rPr lang="en-US" sz="2120" b="1" dirty="0">
                <a:solidFill>
                  <a:srgbClr val="C00000"/>
                </a:solidFill>
                <a:latin typeface="Arial" panose="020B0604020202020204" pitchFamily="34" charset="0"/>
                <a:cs typeface="Arial" panose="020B0604020202020204" pitchFamily="34" charset="0"/>
              </a:rPr>
              <a:t>Reasoning</a:t>
            </a:r>
            <a:r>
              <a:rPr lang="en-US" sz="2120" dirty="0">
                <a:solidFill>
                  <a:srgbClr val="C00000"/>
                </a:solidFill>
                <a:latin typeface="Arial" panose="020B0604020202020204" pitchFamily="34" charset="0"/>
                <a:cs typeface="Arial" panose="020B0604020202020204" pitchFamily="34" charset="0"/>
              </a:rPr>
              <a:t> </a:t>
            </a:r>
            <a:r>
              <a:rPr lang="en-US" sz="2120" dirty="0">
                <a:latin typeface="Arial" panose="020B0604020202020204" pitchFamily="34" charset="0"/>
                <a:cs typeface="Arial" panose="020B0604020202020204" pitchFamily="34" charset="0"/>
              </a:rPr>
              <a:t>The formula KE = </a:t>
            </a:r>
            <a:r>
              <a:rPr lang="en-US" sz="2120" dirty="0" smtClean="0">
                <a:latin typeface="Arial" panose="020B0604020202020204" pitchFamily="34" charset="0"/>
                <a:cs typeface="Arial" panose="020B0604020202020204" pitchFamily="34" charset="0"/>
              </a:rPr>
              <a:t>½mv</a:t>
            </a:r>
            <a:r>
              <a:rPr lang="en-US" sz="2120" baseline="30000" dirty="0" smtClean="0">
                <a:latin typeface="Arial" panose="020B0604020202020204" pitchFamily="34" charset="0"/>
                <a:cs typeface="Arial" panose="020B0604020202020204" pitchFamily="34" charset="0"/>
              </a:rPr>
              <a:t>2</a:t>
            </a:r>
            <a:r>
              <a:rPr lang="en-US" sz="2120" dirty="0" smtClean="0">
                <a:latin typeface="Arial" panose="020B0604020202020204" pitchFamily="34" charset="0"/>
                <a:cs typeface="Arial" panose="020B0604020202020204" pitchFamily="34" charset="0"/>
              </a:rPr>
              <a:t> </a:t>
            </a:r>
            <a:r>
              <a:rPr lang="en-US" sz="2120" dirty="0">
                <a:latin typeface="Arial" panose="020B0604020202020204" pitchFamily="34" charset="0"/>
                <a:cs typeface="Arial" panose="020B0604020202020204" pitchFamily="34" charset="0"/>
              </a:rPr>
              <a:t>gives the kinetic energy (in joules) of an object with mass </a:t>
            </a:r>
            <a:r>
              <a:rPr lang="en-US" sz="2120" i="1" dirty="0">
                <a:latin typeface="Arial" panose="020B0604020202020204" pitchFamily="34" charset="0"/>
                <a:cs typeface="Arial" panose="020B0604020202020204" pitchFamily="34" charset="0"/>
              </a:rPr>
              <a:t>m</a:t>
            </a:r>
            <a:r>
              <a:rPr lang="en-US" sz="2120" dirty="0">
                <a:latin typeface="Arial" panose="020B0604020202020204" pitchFamily="34" charset="0"/>
                <a:cs typeface="Arial" panose="020B0604020202020204" pitchFamily="34" charset="0"/>
              </a:rPr>
              <a:t> kg and velocity </a:t>
            </a:r>
            <a:r>
              <a:rPr lang="en-US" sz="2120" i="1" dirty="0" err="1" smtClean="0">
                <a:latin typeface="Arial" panose="020B0604020202020204" pitchFamily="34" charset="0"/>
                <a:cs typeface="Arial" panose="020B0604020202020204" pitchFamily="34" charset="0"/>
              </a:rPr>
              <a:t>v</a:t>
            </a:r>
            <a:r>
              <a:rPr lang="en-US" sz="2120" dirty="0" err="1" smtClean="0">
                <a:latin typeface="Arial" panose="020B0604020202020204" pitchFamily="34" charset="0"/>
                <a:cs typeface="Arial" panose="020B0604020202020204" pitchFamily="34" charset="0"/>
              </a:rPr>
              <a:t>m</a:t>
            </a:r>
            <a:r>
              <a:rPr lang="en-US" sz="2120" dirty="0" smtClean="0">
                <a:latin typeface="Arial" panose="020B0604020202020204" pitchFamily="34" charset="0"/>
                <a:cs typeface="Arial" panose="020B0604020202020204" pitchFamily="34" charset="0"/>
              </a:rPr>
              <a:t>/s</a:t>
            </a:r>
            <a:r>
              <a:rPr lang="en-US" sz="2120" dirty="0">
                <a:latin typeface="Arial" panose="020B0604020202020204" pitchFamily="34" charset="0"/>
                <a:cs typeface="Arial" panose="020B0604020202020204" pitchFamily="34" charset="0"/>
              </a:rPr>
              <a:t>.</a:t>
            </a:r>
          </a:p>
          <a:p>
            <a:pPr marL="800100" lvl="1" indent="-342900">
              <a:buClr>
                <a:srgbClr val="C00000"/>
              </a:buClr>
              <a:buFont typeface="+mj-lt"/>
              <a:buAutoNum type="alphaLcPeriod"/>
              <a:tabLst>
                <a:tab pos="5086350" algn="r"/>
              </a:tabLst>
            </a:pPr>
            <a:r>
              <a:rPr lang="en-US" sz="2120" dirty="0" smtClean="0">
                <a:latin typeface="Arial" panose="020B0604020202020204" pitchFamily="34" charset="0"/>
                <a:cs typeface="Arial" panose="020B0604020202020204" pitchFamily="34" charset="0"/>
              </a:rPr>
              <a:t>Work </a:t>
            </a:r>
            <a:r>
              <a:rPr lang="en-US" sz="2120" dirty="0">
                <a:latin typeface="Arial" panose="020B0604020202020204" pitchFamily="34" charset="0"/>
                <a:cs typeface="Arial" panose="020B0604020202020204" pitchFamily="34" charset="0"/>
              </a:rPr>
              <a:t>out the kinetic energy of a ball with mass 1.5 kg, travelling at 3m/s. </a:t>
            </a:r>
            <a:endParaRPr lang="en-US" sz="212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tabLst>
                <a:tab pos="5086350" algn="r"/>
              </a:tabLst>
            </a:pPr>
            <a:r>
              <a:rPr lang="en-US" sz="2120" dirty="0" smtClean="0">
                <a:latin typeface="Arial" panose="020B0604020202020204" pitchFamily="34" charset="0"/>
                <a:cs typeface="Arial" panose="020B0604020202020204" pitchFamily="34" charset="0"/>
              </a:rPr>
              <a:t>Draw </a:t>
            </a:r>
            <a:r>
              <a:rPr lang="en-US" sz="2120" dirty="0">
                <a:latin typeface="Arial" panose="020B0604020202020204" pitchFamily="34" charset="0"/>
                <a:cs typeface="Arial" panose="020B0604020202020204" pitchFamily="34" charset="0"/>
              </a:rPr>
              <a:t>a graph of KE against </a:t>
            </a:r>
            <a:r>
              <a:rPr lang="en-US" sz="2120" i="1" dirty="0">
                <a:latin typeface="Arial" panose="020B0604020202020204" pitchFamily="34" charset="0"/>
                <a:cs typeface="Arial" panose="020B0604020202020204" pitchFamily="34" charset="0"/>
              </a:rPr>
              <a:t>v</a:t>
            </a:r>
            <a:r>
              <a:rPr lang="en-US" sz="2120" dirty="0">
                <a:latin typeface="Arial" panose="020B0604020202020204" pitchFamily="34" charset="0"/>
                <a:cs typeface="Arial" panose="020B0604020202020204" pitchFamily="34" charset="0"/>
              </a:rPr>
              <a:t> for values of </a:t>
            </a:r>
            <a:r>
              <a:rPr lang="en-US" sz="2120" i="1" dirty="0">
                <a:latin typeface="Arial" panose="020B0604020202020204" pitchFamily="34" charset="0"/>
                <a:cs typeface="Arial" panose="020B0604020202020204" pitchFamily="34" charset="0"/>
              </a:rPr>
              <a:t>v</a:t>
            </a:r>
            <a:r>
              <a:rPr lang="en-US" sz="2120" dirty="0">
                <a:latin typeface="Arial" panose="020B0604020202020204" pitchFamily="34" charset="0"/>
                <a:cs typeface="Arial" panose="020B0604020202020204" pitchFamily="34" charset="0"/>
              </a:rPr>
              <a:t> between 0 and 4 m/s. </a:t>
            </a:r>
            <a:endParaRPr lang="en-US" sz="212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tabLst>
                <a:tab pos="5086350" algn="r"/>
              </a:tabLst>
            </a:pPr>
            <a:r>
              <a:rPr lang="en-US" sz="2120" dirty="0" smtClean="0">
                <a:latin typeface="Arial" panose="020B0604020202020204" pitchFamily="34" charset="0"/>
                <a:cs typeface="Arial" panose="020B0604020202020204" pitchFamily="34" charset="0"/>
              </a:rPr>
              <a:t>What </a:t>
            </a:r>
            <a:r>
              <a:rPr lang="en-US" sz="2120" dirty="0">
                <a:latin typeface="Arial" panose="020B0604020202020204" pitchFamily="34" charset="0"/>
                <a:cs typeface="Arial" panose="020B0604020202020204" pitchFamily="34" charset="0"/>
              </a:rPr>
              <a:t>is the velocity of the ball if its kinetic energy is 9 joules</a:t>
            </a:r>
            <a:r>
              <a:rPr lang="en-US" sz="2120" dirty="0" smtClean="0">
                <a:latin typeface="Arial" panose="020B0604020202020204" pitchFamily="34" charset="0"/>
                <a:cs typeface="Arial" panose="020B0604020202020204" pitchFamily="34" charset="0"/>
              </a:rPr>
              <a:t>?	</a:t>
            </a:r>
            <a:r>
              <a:rPr lang="en-US" sz="2120" b="1" dirty="0" smtClean="0">
                <a:latin typeface="Arial" panose="020B0604020202020204" pitchFamily="34" charset="0"/>
                <a:cs typeface="Arial" panose="020B0604020202020204" pitchFamily="34" charset="0"/>
              </a:rPr>
              <a:t>(5 </a:t>
            </a:r>
            <a:r>
              <a:rPr lang="en-US" sz="2120" b="1" dirty="0">
                <a:latin typeface="Arial" panose="020B0604020202020204" pitchFamily="34" charset="0"/>
                <a:cs typeface="Arial" panose="020B0604020202020204" pitchFamily="34" charset="0"/>
              </a:rPr>
              <a:t>marks)</a:t>
            </a:r>
          </a:p>
          <a:p>
            <a:pPr marL="457200" indent="-457200">
              <a:buClr>
                <a:srgbClr val="C00000"/>
              </a:buClr>
              <a:buFont typeface="+mj-lt"/>
              <a:buAutoNum type="arabicPeriod" startAt="7"/>
              <a:tabLst>
                <a:tab pos="5086350" algn="r"/>
              </a:tabLst>
            </a:pPr>
            <a:r>
              <a:rPr lang="en-US" sz="2120" dirty="0" smtClean="0">
                <a:latin typeface="Arial" panose="020B0604020202020204" pitchFamily="34" charset="0"/>
                <a:cs typeface="Arial" panose="020B0604020202020204" pitchFamily="34" charset="0"/>
              </a:rPr>
              <a:t>Write </a:t>
            </a:r>
            <a:r>
              <a:rPr lang="en-US" sz="2120" dirty="0">
                <a:latin typeface="Arial" panose="020B0604020202020204" pitchFamily="34" charset="0"/>
                <a:cs typeface="Arial" panose="020B0604020202020204" pitchFamily="34" charset="0"/>
              </a:rPr>
              <a:t>the equation of a line which is </a:t>
            </a:r>
            <a:endParaRPr lang="en-US" sz="212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tabLst>
                <a:tab pos="5086350" algn="r"/>
              </a:tabLst>
            </a:pPr>
            <a:r>
              <a:rPr lang="en-US" sz="2120" dirty="0" smtClean="0">
                <a:latin typeface="Arial" panose="020B0604020202020204" pitchFamily="34" charset="0"/>
                <a:cs typeface="Arial" panose="020B0604020202020204" pitchFamily="34" charset="0"/>
              </a:rPr>
              <a:t>parallel </a:t>
            </a:r>
            <a:r>
              <a:rPr lang="en-US" sz="2120" dirty="0">
                <a:latin typeface="Arial" panose="020B0604020202020204" pitchFamily="34" charset="0"/>
                <a:cs typeface="Arial" panose="020B0604020202020204" pitchFamily="34" charset="0"/>
              </a:rPr>
              <a:t>to </a:t>
            </a:r>
            <a:r>
              <a:rPr lang="en-US" sz="2120" i="1" dirty="0">
                <a:latin typeface="Arial" panose="020B0604020202020204" pitchFamily="34" charset="0"/>
                <a:cs typeface="Arial" panose="020B0604020202020204" pitchFamily="34" charset="0"/>
              </a:rPr>
              <a:t>y</a:t>
            </a:r>
            <a:r>
              <a:rPr lang="en-US" sz="2120" dirty="0">
                <a:latin typeface="Arial" panose="020B0604020202020204" pitchFamily="34" charset="0"/>
                <a:cs typeface="Arial" panose="020B0604020202020204" pitchFamily="34" charset="0"/>
              </a:rPr>
              <a:t> = </a:t>
            </a:r>
            <a:r>
              <a:rPr lang="en-US" sz="2120" dirty="0" smtClean="0">
                <a:latin typeface="Arial" panose="020B0604020202020204" pitchFamily="34" charset="0"/>
                <a:cs typeface="Arial" panose="020B0604020202020204" pitchFamily="34" charset="0"/>
              </a:rPr>
              <a:t>3x </a:t>
            </a:r>
            <a:r>
              <a:rPr lang="en-US" sz="2120" dirty="0">
                <a:latin typeface="Arial" panose="020B0604020202020204" pitchFamily="34" charset="0"/>
                <a:cs typeface="Arial" panose="020B0604020202020204" pitchFamily="34" charset="0"/>
              </a:rPr>
              <a:t>+• 2 </a:t>
            </a:r>
            <a:endParaRPr lang="en-US" sz="212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tabLst>
                <a:tab pos="5086350" algn="r"/>
              </a:tabLst>
            </a:pPr>
            <a:r>
              <a:rPr lang="en-US" sz="2120" dirty="0" smtClean="0">
                <a:latin typeface="Arial" panose="020B0604020202020204" pitchFamily="34" charset="0"/>
                <a:cs typeface="Arial" panose="020B0604020202020204" pitchFamily="34" charset="0"/>
              </a:rPr>
              <a:t>parallel </a:t>
            </a:r>
            <a:r>
              <a:rPr lang="en-US" sz="2120" dirty="0">
                <a:latin typeface="Arial" panose="020B0604020202020204" pitchFamily="34" charset="0"/>
                <a:cs typeface="Arial" panose="020B0604020202020204" pitchFamily="34" charset="0"/>
              </a:rPr>
              <a:t>to 2</a:t>
            </a:r>
            <a:r>
              <a:rPr lang="en-US" sz="2120" i="1" dirty="0">
                <a:latin typeface="Arial" panose="020B0604020202020204" pitchFamily="34" charset="0"/>
                <a:cs typeface="Arial" panose="020B0604020202020204" pitchFamily="34" charset="0"/>
              </a:rPr>
              <a:t>y</a:t>
            </a:r>
            <a:r>
              <a:rPr lang="en-US" sz="2120" dirty="0">
                <a:latin typeface="Arial" panose="020B0604020202020204" pitchFamily="34" charset="0"/>
                <a:cs typeface="Arial" panose="020B0604020202020204" pitchFamily="34" charset="0"/>
              </a:rPr>
              <a:t> + 5</a:t>
            </a:r>
            <a:r>
              <a:rPr lang="en-US" sz="2120" i="1" dirty="0">
                <a:latin typeface="Arial" panose="020B0604020202020204" pitchFamily="34" charset="0"/>
                <a:cs typeface="Arial" panose="020B0604020202020204" pitchFamily="34" charset="0"/>
              </a:rPr>
              <a:t>x</a:t>
            </a:r>
            <a:r>
              <a:rPr lang="en-US" sz="2120" dirty="0">
                <a:latin typeface="Arial" panose="020B0604020202020204" pitchFamily="34" charset="0"/>
                <a:cs typeface="Arial" panose="020B0604020202020204" pitchFamily="34" charset="0"/>
              </a:rPr>
              <a:t> = 1</a:t>
            </a:r>
          </a:p>
          <a:p>
            <a:pPr marL="800100" lvl="1" indent="-342900">
              <a:buClr>
                <a:srgbClr val="C00000"/>
              </a:buClr>
              <a:buFont typeface="+mj-lt"/>
              <a:buAutoNum type="alphaLcPeriod"/>
              <a:tabLst>
                <a:tab pos="5086350" algn="r"/>
              </a:tabLst>
            </a:pPr>
            <a:r>
              <a:rPr lang="en-US" sz="2120" dirty="0" smtClean="0">
                <a:latin typeface="Arial" panose="020B0604020202020204" pitchFamily="34" charset="0"/>
                <a:cs typeface="Arial" panose="020B0604020202020204" pitchFamily="34" charset="0"/>
              </a:rPr>
              <a:t>perpendicular </a:t>
            </a:r>
            <a:r>
              <a:rPr lang="en-US" sz="2120" dirty="0">
                <a:latin typeface="Arial" panose="020B0604020202020204" pitchFamily="34" charset="0"/>
                <a:cs typeface="Arial" panose="020B0604020202020204" pitchFamily="34" charset="0"/>
              </a:rPr>
              <a:t>to </a:t>
            </a:r>
            <a:r>
              <a:rPr lang="en-US" sz="2120" i="1" dirty="0">
                <a:latin typeface="Arial" panose="020B0604020202020204" pitchFamily="34" charset="0"/>
                <a:cs typeface="Arial" panose="020B0604020202020204" pitchFamily="34" charset="0"/>
              </a:rPr>
              <a:t>y</a:t>
            </a:r>
            <a:r>
              <a:rPr lang="en-US" sz="2120" dirty="0">
                <a:latin typeface="Arial" panose="020B0604020202020204" pitchFamily="34" charset="0"/>
                <a:cs typeface="Arial" panose="020B0604020202020204" pitchFamily="34" charset="0"/>
              </a:rPr>
              <a:t> = -2</a:t>
            </a:r>
            <a:r>
              <a:rPr lang="en-US" sz="2120" i="1" dirty="0">
                <a:latin typeface="Arial" panose="020B0604020202020204" pitchFamily="34" charset="0"/>
                <a:cs typeface="Arial" panose="020B0604020202020204" pitchFamily="34" charset="0"/>
              </a:rPr>
              <a:t>x</a:t>
            </a:r>
            <a:r>
              <a:rPr lang="en-US" sz="2120" dirty="0">
                <a:latin typeface="Arial" panose="020B0604020202020204" pitchFamily="34" charset="0"/>
                <a:cs typeface="Arial" panose="020B0604020202020204" pitchFamily="34" charset="0"/>
              </a:rPr>
              <a:t> + 1 and passes through the point (4, -3</a:t>
            </a:r>
            <a:r>
              <a:rPr lang="en-US" sz="2120" dirty="0" smtClean="0">
                <a:latin typeface="Arial" panose="020B0604020202020204" pitchFamily="34" charset="0"/>
                <a:cs typeface="Arial" panose="020B0604020202020204" pitchFamily="34" charset="0"/>
              </a:rPr>
              <a:t>).	</a:t>
            </a:r>
          </a:p>
          <a:p>
            <a:pPr lvl="1" algn="r">
              <a:buClr>
                <a:srgbClr val="C00000"/>
              </a:buClr>
              <a:tabLst>
                <a:tab pos="5086350" algn="r"/>
              </a:tabLst>
            </a:pPr>
            <a:r>
              <a:rPr lang="en-US" sz="2120" b="1" dirty="0" smtClean="0">
                <a:latin typeface="Arial" panose="020B0604020202020204" pitchFamily="34" charset="0"/>
                <a:cs typeface="Arial" panose="020B0604020202020204" pitchFamily="34" charset="0"/>
              </a:rPr>
              <a:t>(</a:t>
            </a:r>
            <a:r>
              <a:rPr lang="en-US" sz="2120" b="1" dirty="0">
                <a:latin typeface="Arial" panose="020B0604020202020204" pitchFamily="34" charset="0"/>
                <a:cs typeface="Arial" panose="020B0604020202020204" pitchFamily="34" charset="0"/>
              </a:rPr>
              <a:t>4 marks</a:t>
            </a:r>
            <a:r>
              <a:rPr lang="en-US" sz="2120" b="1" dirty="0" smtClean="0">
                <a:latin typeface="Arial" panose="020B0604020202020204" pitchFamily="34" charset="0"/>
                <a:cs typeface="Arial" panose="020B0604020202020204" pitchFamily="34" charset="0"/>
              </a:rPr>
              <a:t>)</a:t>
            </a:r>
            <a:endParaRPr lang="en-US" sz="212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4476086"/>
            <a:ext cx="548640" cy="537090"/>
          </a:xfrm>
          <a:prstGeom prst="rect">
            <a:avLst/>
          </a:prstGeom>
        </p:spPr>
      </p:pic>
    </p:spTree>
    <p:extLst>
      <p:ext uri="{BB962C8B-B14F-4D97-AF65-F5344CB8AC3E}">
        <p14:creationId xmlns:p14="http://schemas.microsoft.com/office/powerpoint/2010/main" val="1254307867"/>
      </p:ext>
    </p:extLst>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182</a:t>
            </a:r>
            <a:endParaRPr lang="en-GB" sz="1400" b="1" dirty="0">
              <a:latin typeface="Calibri" panose="020F0502020204030204" pitchFamily="34" charset="0"/>
            </a:endParaRPr>
          </a:p>
        </p:txBody>
      </p:sp>
      <p:sp>
        <p:nvSpPr>
          <p:cNvPr id="11" name="Title 1"/>
          <p:cNvSpPr>
            <a:spLocks noGrp="1"/>
          </p:cNvSpPr>
          <p:nvPr>
            <p:ph type="title"/>
          </p:nvPr>
        </p:nvSpPr>
        <p:spPr/>
        <p:txBody>
          <a:bodyPr>
            <a:noAutofit/>
          </a:bodyPr>
          <a:lstStyle/>
          <a:p>
            <a:r>
              <a:rPr lang="en-GB" sz="3600" dirty="0"/>
              <a:t>6.1 – Linear graphs</a:t>
            </a:r>
            <a:endParaRPr lang="en-GB" sz="3200" b="1" dirty="0" smtClean="0"/>
          </a:p>
        </p:txBody>
      </p:sp>
      <p:sp>
        <p:nvSpPr>
          <p:cNvPr id="9" name="Rectangle 8"/>
          <p:cNvSpPr/>
          <p:nvPr/>
        </p:nvSpPr>
        <p:spPr>
          <a:xfrm flipH="1">
            <a:off x="251520" y="1375608"/>
            <a:ext cx="8568952" cy="5247590"/>
          </a:xfrm>
          <a:prstGeom prst="rect">
            <a:avLst/>
          </a:prstGeom>
          <a:solidFill>
            <a:srgbClr val="EDF4FA"/>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000" dirty="0">
                <a:solidFill>
                  <a:schemeClr val="tx1"/>
                </a:solidFill>
                <a:latin typeface="Arial" panose="020B0604020202020204" pitchFamily="34" charset="0"/>
                <a:cs typeface="Arial" panose="020B0604020202020204" pitchFamily="34" charset="0"/>
              </a:rPr>
              <a:t>A </a:t>
            </a:r>
            <a:r>
              <a:rPr lang="en-US" sz="2000" b="1" dirty="0">
                <a:solidFill>
                  <a:schemeClr val="tx1"/>
                </a:solidFill>
                <a:latin typeface="Arial" panose="020B0604020202020204" pitchFamily="34" charset="0"/>
                <a:cs typeface="Arial" panose="020B0604020202020204" pitchFamily="34" charset="0"/>
              </a:rPr>
              <a:t>linear equation </a:t>
            </a:r>
            <a:r>
              <a:rPr lang="en-US" sz="2000" dirty="0">
                <a:solidFill>
                  <a:schemeClr val="tx1"/>
                </a:solidFill>
                <a:latin typeface="Arial" panose="020B0604020202020204" pitchFamily="34" charset="0"/>
                <a:cs typeface="Arial" panose="020B0604020202020204" pitchFamily="34" charset="0"/>
              </a:rPr>
              <a:t>generates a straight-line (linear) graph.</a:t>
            </a:r>
          </a:p>
          <a:p>
            <a:r>
              <a:rPr lang="en-US" sz="2000" dirty="0">
                <a:solidFill>
                  <a:schemeClr val="tx1"/>
                </a:solidFill>
                <a:latin typeface="Arial" panose="020B0604020202020204" pitchFamily="34" charset="0"/>
                <a:cs typeface="Arial" panose="020B0604020202020204" pitchFamily="34" charset="0"/>
              </a:rPr>
              <a:t>The equation for a straight-line graph can be written as </a:t>
            </a:r>
            <a:r>
              <a:rPr lang="en-US" sz="2000" i="1" dirty="0">
                <a:solidFill>
                  <a:schemeClr val="tx1"/>
                </a:solidFill>
                <a:latin typeface="Arial" panose="020B0604020202020204" pitchFamily="34" charset="0"/>
                <a:cs typeface="Arial" panose="020B0604020202020204" pitchFamily="34" charset="0"/>
              </a:rPr>
              <a:t>y</a:t>
            </a:r>
            <a:r>
              <a:rPr lang="en-US" sz="2000" dirty="0">
                <a:solidFill>
                  <a:schemeClr val="tx1"/>
                </a:solidFill>
                <a:latin typeface="Arial" panose="020B0604020202020204" pitchFamily="34" charset="0"/>
                <a:cs typeface="Arial" panose="020B0604020202020204" pitchFamily="34" charset="0"/>
              </a:rPr>
              <a:t> = </a:t>
            </a:r>
            <a:r>
              <a:rPr lang="en-US" sz="2000" i="1" dirty="0">
                <a:solidFill>
                  <a:schemeClr val="tx1"/>
                </a:solidFill>
                <a:latin typeface="Arial" panose="020B0604020202020204" pitchFamily="34" charset="0"/>
                <a:cs typeface="Arial" panose="020B0604020202020204" pitchFamily="34" charset="0"/>
              </a:rPr>
              <a:t>mx</a:t>
            </a:r>
            <a:r>
              <a:rPr lang="en-US" sz="2000" dirty="0">
                <a:solidFill>
                  <a:schemeClr val="tx1"/>
                </a:solidFill>
                <a:latin typeface="Arial" panose="020B0604020202020204" pitchFamily="34" charset="0"/>
                <a:cs typeface="Arial" panose="020B0604020202020204" pitchFamily="34" charset="0"/>
              </a:rPr>
              <a:t> + </a:t>
            </a:r>
            <a:r>
              <a:rPr lang="en-US" sz="2000" i="1" dirty="0">
                <a:solidFill>
                  <a:schemeClr val="tx1"/>
                </a:solidFill>
                <a:latin typeface="Arial" panose="020B0604020202020204" pitchFamily="34" charset="0"/>
                <a:cs typeface="Arial" panose="020B0604020202020204" pitchFamily="34" charset="0"/>
              </a:rPr>
              <a:t>c</a:t>
            </a:r>
            <a:r>
              <a:rPr lang="en-US" sz="2000" dirty="0">
                <a:solidFill>
                  <a:schemeClr val="tx1"/>
                </a:solidFill>
                <a:latin typeface="Arial" panose="020B0604020202020204" pitchFamily="34" charset="0"/>
                <a:cs typeface="Arial" panose="020B0604020202020204" pitchFamily="34" charset="0"/>
              </a:rPr>
              <a:t> where </a:t>
            </a:r>
            <a:r>
              <a:rPr lang="en-US" sz="2000" i="1" dirty="0">
                <a:solidFill>
                  <a:schemeClr val="tx1"/>
                </a:solidFill>
                <a:latin typeface="Arial" panose="020B0604020202020204" pitchFamily="34" charset="0"/>
                <a:cs typeface="Arial" panose="020B0604020202020204" pitchFamily="34" charset="0"/>
              </a:rPr>
              <a:t>m</a:t>
            </a:r>
            <a:r>
              <a:rPr lang="en-US" sz="2000" dirty="0">
                <a:solidFill>
                  <a:schemeClr val="tx1"/>
                </a:solidFill>
                <a:latin typeface="Arial" panose="020B0604020202020204" pitchFamily="34" charset="0"/>
                <a:cs typeface="Arial" panose="020B0604020202020204" pitchFamily="34" charset="0"/>
              </a:rPr>
              <a:t> is the gradient and </a:t>
            </a:r>
            <a:r>
              <a:rPr lang="en-US" sz="2000" i="1" dirty="0">
                <a:solidFill>
                  <a:schemeClr val="tx1"/>
                </a:solidFill>
                <a:latin typeface="Arial" panose="020B0604020202020204" pitchFamily="34" charset="0"/>
                <a:cs typeface="Arial" panose="020B0604020202020204" pitchFamily="34" charset="0"/>
              </a:rPr>
              <a:t>c</a:t>
            </a:r>
            <a:r>
              <a:rPr lang="en-US" sz="2000" dirty="0">
                <a:solidFill>
                  <a:schemeClr val="tx1"/>
                </a:solidFill>
                <a:latin typeface="Arial" panose="020B0604020202020204" pitchFamily="34" charset="0"/>
                <a:cs typeface="Arial" panose="020B0604020202020204" pitchFamily="34" charset="0"/>
              </a:rPr>
              <a:t> is the </a:t>
            </a:r>
            <a:r>
              <a:rPr lang="en-US" sz="2000" i="1" dirty="0" smtClean="0">
                <a:solidFill>
                  <a:schemeClr val="tx1"/>
                </a:solidFill>
                <a:latin typeface="Arial" panose="020B0604020202020204" pitchFamily="34" charset="0"/>
                <a:cs typeface="Arial" panose="020B0604020202020204" pitchFamily="34" charset="0"/>
              </a:rPr>
              <a:t>y</a:t>
            </a:r>
            <a:r>
              <a:rPr lang="en-US" sz="2000" dirty="0" smtClean="0">
                <a:solidFill>
                  <a:schemeClr val="tx1"/>
                </a:solidFill>
                <a:latin typeface="Arial" panose="020B0604020202020204" pitchFamily="34" charset="0"/>
                <a:cs typeface="Arial" panose="020B0604020202020204" pitchFamily="34" charset="0"/>
              </a:rPr>
              <a:t>-intercept.</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
            </a:r>
            <a:br>
              <a:rPr lang="en-US" sz="2000" dirty="0" smtClean="0">
                <a:solidFill>
                  <a:schemeClr val="tx1"/>
                </a:solidFill>
                <a:latin typeface="Arial" panose="020B0604020202020204" pitchFamily="34" charset="0"/>
                <a:cs typeface="Arial" panose="020B0604020202020204" pitchFamily="34" charset="0"/>
              </a:rPr>
            </a:br>
            <a:endParaRPr lang="en-US" sz="2000" dirty="0">
              <a:solidFill>
                <a:schemeClr val="tx1"/>
              </a:solidFill>
              <a:latin typeface="Arial" panose="020B0604020202020204" pitchFamily="34" charset="0"/>
              <a:cs typeface="Arial" panose="020B0604020202020204" pitchFamily="34" charset="0"/>
            </a:endParaRPr>
          </a:p>
        </p:txBody>
      </p:sp>
      <p:sp>
        <p:nvSpPr>
          <p:cNvPr id="10" name="Pentagon 9"/>
          <p:cNvSpPr/>
          <p:nvPr/>
        </p:nvSpPr>
        <p:spPr>
          <a:xfrm>
            <a:off x="251520" y="1196752"/>
            <a:ext cx="294361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Arial" panose="020B0604020202020204" pitchFamily="34" charset="0"/>
                <a:cs typeface="Arial" panose="020B0604020202020204" pitchFamily="34" charset="0"/>
              </a:rPr>
              <a:t>Key Point 1</a:t>
            </a:r>
            <a:endParaRPr lang="en-US" b="1" dirty="0">
              <a:latin typeface="Arial" panose="020B0604020202020204" pitchFamily="34" charset="0"/>
              <a:cs typeface="Arial" panose="020B0604020202020204" pitchFamily="34" charset="0"/>
            </a:endParaRPr>
          </a:p>
        </p:txBody>
      </p:sp>
      <p:sp>
        <p:nvSpPr>
          <p:cNvPr id="14" name="Rectangle 13"/>
          <p:cNvSpPr/>
          <p:nvPr/>
        </p:nvSpPr>
        <p:spPr>
          <a:xfrm flipH="1">
            <a:off x="312007" y="2887777"/>
            <a:ext cx="8436457" cy="3708708"/>
          </a:xfrm>
          <a:prstGeom prst="rect">
            <a:avLst/>
          </a:prstGeom>
          <a:solidFill>
            <a:srgbClr val="FEF1E1"/>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000" dirty="0">
                <a:solidFill>
                  <a:schemeClr val="tx1"/>
                </a:solidFill>
                <a:latin typeface="Arial" panose="020B0604020202020204" pitchFamily="34" charset="0"/>
                <a:cs typeface="Arial" panose="020B0604020202020204" pitchFamily="34" charset="0"/>
              </a:rPr>
              <a:t>Write the equation of </a:t>
            </a:r>
            <a:endParaRPr lang="en-US" sz="2000" dirty="0" smtClean="0">
              <a:solidFill>
                <a:schemeClr val="tx1"/>
              </a:solidFill>
              <a:latin typeface="Arial" panose="020B0604020202020204" pitchFamily="34" charset="0"/>
              <a:cs typeface="Arial" panose="020B0604020202020204" pitchFamily="34" charset="0"/>
            </a:endParaRPr>
          </a:p>
          <a:p>
            <a:pPr marL="342900" indent="-342900">
              <a:buClr>
                <a:srgbClr val="C00000"/>
              </a:buClr>
              <a:buFont typeface="+mj-lt"/>
              <a:buAutoNum type="alphaLcPeriod"/>
            </a:pPr>
            <a:r>
              <a:rPr lang="en-US" sz="2000" dirty="0" smtClean="0">
                <a:solidFill>
                  <a:schemeClr val="tx1"/>
                </a:solidFill>
                <a:latin typeface="Arial" panose="020B0604020202020204" pitchFamily="34" charset="0"/>
                <a:cs typeface="Arial" panose="020B0604020202020204" pitchFamily="34" charset="0"/>
              </a:rPr>
              <a:t>line A	</a:t>
            </a:r>
            <a:r>
              <a:rPr lang="en-US" sz="2000" dirty="0" smtClean="0">
                <a:solidFill>
                  <a:srgbClr val="C00000"/>
                </a:solidFill>
                <a:latin typeface="Arial" panose="020B0604020202020204" pitchFamily="34" charset="0"/>
                <a:cs typeface="Arial" panose="020B0604020202020204" pitchFamily="34" charset="0"/>
              </a:rPr>
              <a:t>b.</a:t>
            </a:r>
            <a:r>
              <a:rPr lang="en-US" sz="2000" dirty="0" smtClean="0">
                <a:solidFill>
                  <a:schemeClr val="tx1"/>
                </a:solidFill>
                <a:latin typeface="Arial" panose="020B0604020202020204" pitchFamily="34" charset="0"/>
                <a:cs typeface="Arial" panose="020B0604020202020204" pitchFamily="34" charset="0"/>
              </a:rPr>
              <a:t>  line B</a:t>
            </a:r>
          </a:p>
          <a:p>
            <a:pPr marL="342900" indent="-342900">
              <a:buClr>
                <a:srgbClr val="C00000"/>
              </a:buClr>
            </a:pPr>
            <a:endParaRPr lang="en-US" sz="2000" dirty="0" smtClean="0">
              <a:solidFill>
                <a:schemeClr val="tx1"/>
              </a:solidFill>
              <a:latin typeface="Arial" panose="020B0604020202020204" pitchFamily="34" charset="0"/>
              <a:cs typeface="Arial" panose="020B0604020202020204" pitchFamily="34" charset="0"/>
            </a:endParaRPr>
          </a:p>
          <a:p>
            <a:pPr marL="342900" indent="-342900">
              <a:buClr>
                <a:srgbClr val="C00000"/>
              </a:buClr>
              <a:buFont typeface="+mj-lt"/>
              <a:buAutoNum type="alphaLcPeriod"/>
            </a:pPr>
            <a:r>
              <a:rPr lang="en-US" sz="2000" dirty="0" smtClean="0">
                <a:solidFill>
                  <a:schemeClr val="tx1"/>
                </a:solidFill>
                <a:latin typeface="Comic Sans MS" panose="030F0702030302020204" pitchFamily="66" charset="0"/>
                <a:cs typeface="Arial" panose="020B0604020202020204" pitchFamily="34" charset="0"/>
              </a:rPr>
              <a:t>y – mx + c</a:t>
            </a:r>
            <a:br>
              <a:rPr lang="en-US" sz="2000" dirty="0" smtClean="0">
                <a:solidFill>
                  <a:schemeClr val="tx1"/>
                </a:solidFill>
                <a:latin typeface="Comic Sans MS" panose="030F0702030302020204" pitchFamily="66" charset="0"/>
                <a:cs typeface="Arial" panose="020B0604020202020204" pitchFamily="34" charset="0"/>
              </a:rPr>
            </a:br>
            <a:r>
              <a:rPr lang="en-US" sz="2000" dirty="0" smtClean="0">
                <a:solidFill>
                  <a:schemeClr val="tx1"/>
                </a:solidFill>
                <a:latin typeface="Comic Sans MS" panose="030F0702030302020204" pitchFamily="66" charset="0"/>
                <a:cs typeface="Arial" panose="020B0604020202020204" pitchFamily="34" charset="0"/>
              </a:rPr>
              <a:t>gradient </a:t>
            </a:r>
            <a:r>
              <a:rPr lang="en-US" sz="2000" dirty="0">
                <a:solidFill>
                  <a:schemeClr val="tx1"/>
                </a:solidFill>
                <a:latin typeface="Comic Sans MS" panose="030F0702030302020204" pitchFamily="66" charset="0"/>
                <a:cs typeface="Arial" panose="020B0604020202020204" pitchFamily="34" charset="0"/>
              </a:rPr>
              <a:t>m = </a:t>
            </a:r>
            <a:r>
              <a:rPr lang="en-US" sz="2000" dirty="0" smtClean="0">
                <a:solidFill>
                  <a:schemeClr val="tx1"/>
                </a:solidFill>
                <a:latin typeface="Comic Sans MS" panose="030F0702030302020204" pitchFamily="66" charset="0"/>
                <a:cs typeface="Arial" panose="020B0604020202020204" pitchFamily="34" charset="0"/>
              </a:rPr>
              <a:t>2</a:t>
            </a:r>
            <a:br>
              <a:rPr lang="en-US" sz="2000" dirty="0" smtClean="0">
                <a:solidFill>
                  <a:schemeClr val="tx1"/>
                </a:solidFill>
                <a:latin typeface="Comic Sans MS" panose="030F0702030302020204" pitchFamily="66" charset="0"/>
                <a:cs typeface="Arial" panose="020B0604020202020204" pitchFamily="34" charset="0"/>
              </a:rPr>
            </a:br>
            <a:r>
              <a:rPr lang="en-US" sz="2000" dirty="0" smtClean="0">
                <a:solidFill>
                  <a:schemeClr val="tx1"/>
                </a:solidFill>
                <a:latin typeface="Comic Sans MS" panose="030F0702030302020204" pitchFamily="66" charset="0"/>
                <a:cs typeface="Arial" panose="020B0604020202020204" pitchFamily="34" charset="0"/>
              </a:rPr>
              <a:t>y-intercept </a:t>
            </a:r>
            <a:r>
              <a:rPr lang="en-US" sz="2000" dirty="0">
                <a:solidFill>
                  <a:schemeClr val="tx1"/>
                </a:solidFill>
                <a:latin typeface="Comic Sans MS" panose="030F0702030302020204" pitchFamily="66" charset="0"/>
                <a:cs typeface="Arial" panose="020B0604020202020204" pitchFamily="34" charset="0"/>
              </a:rPr>
              <a:t>is (0, </a:t>
            </a:r>
            <a:r>
              <a:rPr lang="en-US" sz="2000" dirty="0" smtClean="0">
                <a:solidFill>
                  <a:schemeClr val="tx1"/>
                </a:solidFill>
                <a:latin typeface="Comic Sans MS" panose="030F0702030302020204" pitchFamily="66" charset="0"/>
                <a:cs typeface="Arial" panose="020B0604020202020204" pitchFamily="34" charset="0"/>
              </a:rPr>
              <a:t>-8), </a:t>
            </a:r>
            <a:r>
              <a:rPr lang="en-US" sz="2000" dirty="0">
                <a:solidFill>
                  <a:schemeClr val="tx1"/>
                </a:solidFill>
                <a:latin typeface="Comic Sans MS" panose="030F0702030302020204" pitchFamily="66" charset="0"/>
                <a:cs typeface="Arial" panose="020B0604020202020204" pitchFamily="34" charset="0"/>
              </a:rPr>
              <a:t>so c = </a:t>
            </a:r>
            <a:r>
              <a:rPr lang="en-US" sz="2000" dirty="0" smtClean="0">
                <a:solidFill>
                  <a:schemeClr val="tx1"/>
                </a:solidFill>
                <a:latin typeface="Comic Sans MS" panose="030F0702030302020204" pitchFamily="66" charset="0"/>
                <a:cs typeface="Arial" panose="020B0604020202020204" pitchFamily="34" charset="0"/>
              </a:rPr>
              <a:t>-8 </a:t>
            </a:r>
            <a:br>
              <a:rPr lang="en-US" sz="2000" dirty="0" smtClean="0">
                <a:solidFill>
                  <a:schemeClr val="tx1"/>
                </a:solidFill>
                <a:latin typeface="Comic Sans MS" panose="030F0702030302020204" pitchFamily="66" charset="0"/>
                <a:cs typeface="Arial" panose="020B0604020202020204" pitchFamily="34" charset="0"/>
              </a:rPr>
            </a:br>
            <a:r>
              <a:rPr lang="en-US" sz="2000" dirty="0" smtClean="0">
                <a:solidFill>
                  <a:schemeClr val="tx1"/>
                </a:solidFill>
                <a:latin typeface="Comic Sans MS" panose="030F0702030302020204" pitchFamily="66" charset="0"/>
                <a:cs typeface="Arial" panose="020B0604020202020204" pitchFamily="34" charset="0"/>
              </a:rPr>
              <a:t>Equation </a:t>
            </a:r>
            <a:r>
              <a:rPr lang="en-US" sz="2000" dirty="0">
                <a:solidFill>
                  <a:schemeClr val="tx1"/>
                </a:solidFill>
                <a:latin typeface="Comic Sans MS" panose="030F0702030302020204" pitchFamily="66" charset="0"/>
                <a:cs typeface="Arial" panose="020B0604020202020204" pitchFamily="34" charset="0"/>
              </a:rPr>
              <a:t>of line A is </a:t>
            </a:r>
            <a:r>
              <a:rPr lang="en-US" sz="2000" i="1" dirty="0" smtClean="0">
                <a:solidFill>
                  <a:schemeClr val="tx1"/>
                </a:solidFill>
                <a:latin typeface="Comic Sans MS" panose="030F0702030302020204" pitchFamily="66" charset="0"/>
                <a:cs typeface="Arial" panose="020B0604020202020204" pitchFamily="34" charset="0"/>
              </a:rPr>
              <a:t>y</a:t>
            </a:r>
            <a:r>
              <a:rPr lang="en-US" sz="2000" dirty="0" smtClean="0">
                <a:solidFill>
                  <a:schemeClr val="tx1"/>
                </a:solidFill>
                <a:latin typeface="Comic Sans MS" panose="030F0702030302020204" pitchFamily="66" charset="0"/>
                <a:cs typeface="Arial" panose="020B0604020202020204" pitchFamily="34" charset="0"/>
              </a:rPr>
              <a:t> </a:t>
            </a:r>
            <a:r>
              <a:rPr lang="en-US" sz="2000" dirty="0">
                <a:solidFill>
                  <a:schemeClr val="tx1"/>
                </a:solidFill>
                <a:latin typeface="Comic Sans MS" panose="030F0702030302020204" pitchFamily="66" charset="0"/>
                <a:cs typeface="Arial" panose="020B0604020202020204" pitchFamily="34" charset="0"/>
              </a:rPr>
              <a:t>= </a:t>
            </a:r>
            <a:r>
              <a:rPr lang="en-US" sz="2000" dirty="0" smtClean="0">
                <a:solidFill>
                  <a:schemeClr val="tx1"/>
                </a:solidFill>
                <a:latin typeface="Comic Sans MS" panose="030F0702030302020204" pitchFamily="66" charset="0"/>
                <a:cs typeface="Arial" panose="020B0604020202020204" pitchFamily="34" charset="0"/>
              </a:rPr>
              <a:t>2</a:t>
            </a:r>
            <a:r>
              <a:rPr lang="en-US" sz="2000" i="1" dirty="0" smtClean="0">
                <a:solidFill>
                  <a:schemeClr val="tx1"/>
                </a:solidFill>
                <a:latin typeface="Comic Sans MS" panose="030F0702030302020204" pitchFamily="66" charset="0"/>
                <a:cs typeface="Arial" panose="020B0604020202020204" pitchFamily="34" charset="0"/>
              </a:rPr>
              <a:t>x</a:t>
            </a:r>
            <a:r>
              <a:rPr lang="en-US" sz="2000" dirty="0" smtClean="0">
                <a:solidFill>
                  <a:schemeClr val="tx1"/>
                </a:solidFill>
                <a:latin typeface="Comic Sans MS" panose="030F0702030302020204" pitchFamily="66" charset="0"/>
                <a:cs typeface="Arial" panose="020B0604020202020204" pitchFamily="34" charset="0"/>
              </a:rPr>
              <a:t> </a:t>
            </a:r>
            <a:r>
              <a:rPr lang="en-US" sz="2000" dirty="0">
                <a:solidFill>
                  <a:schemeClr val="tx1"/>
                </a:solidFill>
                <a:latin typeface="Comic Sans MS" panose="030F0702030302020204" pitchFamily="66" charset="0"/>
                <a:cs typeface="Arial" panose="020B0604020202020204" pitchFamily="34" charset="0"/>
              </a:rPr>
              <a:t>- </a:t>
            </a:r>
            <a:r>
              <a:rPr lang="en-US" sz="2000" dirty="0" smtClean="0">
                <a:solidFill>
                  <a:schemeClr val="tx1"/>
                </a:solidFill>
                <a:latin typeface="Comic Sans MS" panose="030F0702030302020204" pitchFamily="66" charset="0"/>
                <a:cs typeface="Arial" panose="020B0604020202020204" pitchFamily="34" charset="0"/>
              </a:rPr>
              <a:t>8</a:t>
            </a:r>
            <a:endParaRPr lang="en-US" sz="2000" dirty="0">
              <a:solidFill>
                <a:schemeClr val="tx1"/>
              </a:solidFill>
              <a:latin typeface="Comic Sans MS" panose="030F0702030302020204" pitchFamily="66" charset="0"/>
              <a:cs typeface="Arial" panose="020B0604020202020204" pitchFamily="34" charset="0"/>
            </a:endParaRPr>
          </a:p>
          <a:p>
            <a:pPr marL="342900" indent="-342900">
              <a:buClr>
                <a:srgbClr val="C00000"/>
              </a:buClr>
              <a:buFont typeface="+mj-lt"/>
              <a:buAutoNum type="alphaLcPeriod"/>
            </a:pPr>
            <a:r>
              <a:rPr lang="en-US" sz="2000" dirty="0" smtClean="0">
                <a:solidFill>
                  <a:schemeClr val="tx1"/>
                </a:solidFill>
                <a:latin typeface="Comic Sans MS" panose="030F0702030302020204" pitchFamily="66" charset="0"/>
                <a:cs typeface="Arial" panose="020B0604020202020204" pitchFamily="34" charset="0"/>
              </a:rPr>
              <a:t>y = mx </a:t>
            </a:r>
            <a:r>
              <a:rPr lang="en-US" sz="2000" dirty="0">
                <a:solidFill>
                  <a:schemeClr val="tx1"/>
                </a:solidFill>
                <a:latin typeface="Comic Sans MS" panose="030F0702030302020204" pitchFamily="66" charset="0"/>
                <a:cs typeface="Arial" panose="020B0604020202020204" pitchFamily="34" charset="0"/>
              </a:rPr>
              <a:t>+ c </a:t>
            </a:r>
            <a:br>
              <a:rPr lang="en-US" sz="2000" dirty="0">
                <a:solidFill>
                  <a:schemeClr val="tx1"/>
                </a:solidFill>
                <a:latin typeface="Comic Sans MS" panose="030F0702030302020204" pitchFamily="66" charset="0"/>
                <a:cs typeface="Arial" panose="020B0604020202020204" pitchFamily="34" charset="0"/>
              </a:rPr>
            </a:br>
            <a:r>
              <a:rPr lang="en-US" sz="2000" dirty="0" smtClean="0">
                <a:solidFill>
                  <a:schemeClr val="tx1"/>
                </a:solidFill>
                <a:latin typeface="Comic Sans MS" panose="030F0702030302020204" pitchFamily="66" charset="0"/>
                <a:cs typeface="Arial" panose="020B0604020202020204" pitchFamily="34" charset="0"/>
              </a:rPr>
              <a:t>gradient </a:t>
            </a:r>
            <a:r>
              <a:rPr lang="en-US" sz="2000" dirty="0">
                <a:solidFill>
                  <a:schemeClr val="tx1"/>
                </a:solidFill>
                <a:latin typeface="Comic Sans MS" panose="030F0702030302020204" pitchFamily="66" charset="0"/>
                <a:cs typeface="Arial" panose="020B0604020202020204" pitchFamily="34" charset="0"/>
              </a:rPr>
              <a:t>m = -</a:t>
            </a:r>
            <a:r>
              <a:rPr lang="en-US" sz="2000" dirty="0" smtClean="0">
                <a:solidFill>
                  <a:schemeClr val="tx1"/>
                </a:solidFill>
                <a:latin typeface="Comic Sans MS" panose="030F0702030302020204" pitchFamily="66" charset="0"/>
                <a:cs typeface="Arial" panose="020B0604020202020204" pitchFamily="34" charset="0"/>
              </a:rPr>
              <a:t>3</a:t>
            </a:r>
            <a:br>
              <a:rPr lang="en-US" sz="2000" dirty="0" smtClean="0">
                <a:solidFill>
                  <a:schemeClr val="tx1"/>
                </a:solidFill>
                <a:latin typeface="Comic Sans MS" panose="030F0702030302020204" pitchFamily="66" charset="0"/>
                <a:cs typeface="Arial" panose="020B0604020202020204" pitchFamily="34" charset="0"/>
              </a:rPr>
            </a:br>
            <a:r>
              <a:rPr lang="en-US" sz="2000" i="1" dirty="0" smtClean="0">
                <a:solidFill>
                  <a:schemeClr val="tx1"/>
                </a:solidFill>
                <a:latin typeface="Comic Sans MS" panose="030F0702030302020204" pitchFamily="66" charset="0"/>
                <a:cs typeface="Arial" panose="020B0604020202020204" pitchFamily="34" charset="0"/>
              </a:rPr>
              <a:t>y</a:t>
            </a:r>
            <a:r>
              <a:rPr lang="en-US" sz="2000" dirty="0" smtClean="0">
                <a:solidFill>
                  <a:schemeClr val="tx1"/>
                </a:solidFill>
                <a:latin typeface="Comic Sans MS" panose="030F0702030302020204" pitchFamily="66" charset="0"/>
                <a:cs typeface="Arial" panose="020B0604020202020204" pitchFamily="34" charset="0"/>
              </a:rPr>
              <a:t>-intercept </a:t>
            </a:r>
            <a:r>
              <a:rPr lang="en-US" sz="2000" dirty="0">
                <a:solidFill>
                  <a:schemeClr val="tx1"/>
                </a:solidFill>
                <a:latin typeface="Comic Sans MS" panose="030F0702030302020204" pitchFamily="66" charset="0"/>
                <a:cs typeface="Arial" panose="020B0604020202020204" pitchFamily="34" charset="0"/>
              </a:rPr>
              <a:t>is (0, 2), so c = 2 </a:t>
            </a:r>
            <a:br>
              <a:rPr lang="en-US" sz="2000" dirty="0">
                <a:solidFill>
                  <a:schemeClr val="tx1"/>
                </a:solidFill>
                <a:latin typeface="Comic Sans MS" panose="030F0702030302020204" pitchFamily="66" charset="0"/>
                <a:cs typeface="Arial" panose="020B0604020202020204" pitchFamily="34" charset="0"/>
              </a:rPr>
            </a:br>
            <a:r>
              <a:rPr lang="en-US" sz="2000" dirty="0" smtClean="0">
                <a:solidFill>
                  <a:schemeClr val="tx1"/>
                </a:solidFill>
                <a:latin typeface="Comic Sans MS" panose="030F0702030302020204" pitchFamily="66" charset="0"/>
                <a:cs typeface="Arial" panose="020B0604020202020204" pitchFamily="34" charset="0"/>
              </a:rPr>
              <a:t>Equation </a:t>
            </a:r>
            <a:r>
              <a:rPr lang="en-US" sz="2000" dirty="0">
                <a:solidFill>
                  <a:schemeClr val="tx1"/>
                </a:solidFill>
                <a:latin typeface="Comic Sans MS" panose="030F0702030302020204" pitchFamily="66" charset="0"/>
                <a:cs typeface="Arial" panose="020B0604020202020204" pitchFamily="34" charset="0"/>
              </a:rPr>
              <a:t>of line B is </a:t>
            </a:r>
            <a:r>
              <a:rPr lang="en-US" sz="2000" i="1" dirty="0">
                <a:solidFill>
                  <a:schemeClr val="tx1"/>
                </a:solidFill>
                <a:latin typeface="Comic Sans MS" panose="030F0702030302020204" pitchFamily="66" charset="0"/>
                <a:cs typeface="Arial" panose="020B0604020202020204" pitchFamily="34" charset="0"/>
              </a:rPr>
              <a:t>y</a:t>
            </a:r>
            <a:r>
              <a:rPr lang="en-US" sz="2000" dirty="0">
                <a:solidFill>
                  <a:schemeClr val="tx1"/>
                </a:solidFill>
                <a:latin typeface="Comic Sans MS" panose="030F0702030302020204" pitchFamily="66" charset="0"/>
                <a:cs typeface="Arial" panose="020B0604020202020204" pitchFamily="34" charset="0"/>
              </a:rPr>
              <a:t> = -3</a:t>
            </a:r>
            <a:r>
              <a:rPr lang="en-US" sz="2000" i="1" dirty="0">
                <a:solidFill>
                  <a:schemeClr val="tx1"/>
                </a:solidFill>
                <a:latin typeface="Comic Sans MS" panose="030F0702030302020204" pitchFamily="66" charset="0"/>
                <a:cs typeface="Arial" panose="020B0604020202020204" pitchFamily="34" charset="0"/>
              </a:rPr>
              <a:t>x</a:t>
            </a:r>
            <a:r>
              <a:rPr lang="en-US" sz="2000" dirty="0">
                <a:solidFill>
                  <a:schemeClr val="tx1"/>
                </a:solidFill>
                <a:latin typeface="Comic Sans MS" panose="030F0702030302020204" pitchFamily="66" charset="0"/>
                <a:cs typeface="Arial" panose="020B0604020202020204" pitchFamily="34" charset="0"/>
              </a:rPr>
              <a:t> + 2</a:t>
            </a:r>
          </a:p>
        </p:txBody>
      </p:sp>
      <p:sp>
        <p:nvSpPr>
          <p:cNvPr id="15" name="Pentagon 14"/>
          <p:cNvSpPr/>
          <p:nvPr/>
        </p:nvSpPr>
        <p:spPr>
          <a:xfrm>
            <a:off x="323528" y="2708920"/>
            <a:ext cx="2943611" cy="369332"/>
          </a:xfrm>
          <a:prstGeom prst="homePlat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Arial" panose="020B0604020202020204" pitchFamily="34" charset="0"/>
                <a:cs typeface="Arial" panose="020B0604020202020204" pitchFamily="34" charset="0"/>
              </a:rPr>
              <a:t>Example 1</a:t>
            </a:r>
            <a:endParaRPr lang="en-US"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85901" y="2969337"/>
            <a:ext cx="2390555" cy="3628015"/>
          </a:xfrm>
          <a:prstGeom prst="rect">
            <a:avLst/>
          </a:prstGeom>
        </p:spPr>
      </p:pic>
      <p:sp>
        <p:nvSpPr>
          <p:cNvPr id="5" name="Rectangle 4"/>
          <p:cNvSpPr/>
          <p:nvPr/>
        </p:nvSpPr>
        <p:spPr>
          <a:xfrm>
            <a:off x="4572000" y="4293096"/>
            <a:ext cx="1641893" cy="1323439"/>
          </a:xfrm>
          <a:prstGeom prst="rect">
            <a:avLst/>
          </a:prstGeom>
          <a:solidFill>
            <a:schemeClr val="accent6">
              <a:lumMod val="60000"/>
              <a:lumOff val="40000"/>
            </a:schemeClr>
          </a:solidFill>
          <a:ln w="38100">
            <a:solidFill>
              <a:srgbClr val="C00000"/>
            </a:solidFill>
          </a:ln>
        </p:spPr>
        <p:txBody>
          <a:bodyPr wrap="square">
            <a:spAutoFit/>
          </a:bodyPr>
          <a:lstStyle/>
          <a:p>
            <a:pPr>
              <a:buClr>
                <a:srgbClr val="C00000"/>
              </a:buClr>
            </a:pPr>
            <a:r>
              <a:rPr lang="en-US" sz="1600" dirty="0">
                <a:latin typeface="Comic Sans MS" panose="030F0702030302020204" pitchFamily="66" charset="0"/>
                <a:cs typeface="Arial" panose="020B0604020202020204" pitchFamily="34" charset="0"/>
              </a:rPr>
              <a:t>Workout the gradient from points on the </a:t>
            </a:r>
            <a:br>
              <a:rPr lang="en-US" sz="1600" dirty="0">
                <a:latin typeface="Comic Sans MS" panose="030F0702030302020204" pitchFamily="66" charset="0"/>
                <a:cs typeface="Arial" panose="020B0604020202020204" pitchFamily="34" charset="0"/>
              </a:rPr>
            </a:br>
            <a:r>
              <a:rPr lang="en-US" sz="1600" dirty="0">
                <a:latin typeface="Comic Sans MS" panose="030F0702030302020204" pitchFamily="66" charset="0"/>
                <a:cs typeface="Arial" panose="020B0604020202020204" pitchFamily="34" charset="0"/>
              </a:rPr>
              <a:t>line. Find the y-intercept.</a:t>
            </a:r>
          </a:p>
        </p:txBody>
      </p:sp>
      <p:sp>
        <p:nvSpPr>
          <p:cNvPr id="6" name="Rectangle 5"/>
          <p:cNvSpPr/>
          <p:nvPr/>
        </p:nvSpPr>
        <p:spPr>
          <a:xfrm>
            <a:off x="4572000" y="5694347"/>
            <a:ext cx="1641893" cy="830997"/>
          </a:xfrm>
          <a:prstGeom prst="rect">
            <a:avLst/>
          </a:prstGeom>
          <a:solidFill>
            <a:schemeClr val="accent6">
              <a:lumMod val="60000"/>
              <a:lumOff val="40000"/>
            </a:schemeClr>
          </a:solidFill>
          <a:ln w="38100">
            <a:solidFill>
              <a:srgbClr val="C00000"/>
            </a:solidFill>
          </a:ln>
        </p:spPr>
        <p:txBody>
          <a:bodyPr wrap="square">
            <a:spAutoFit/>
          </a:bodyPr>
          <a:lstStyle/>
          <a:p>
            <a:pPr>
              <a:buClr>
                <a:srgbClr val="C00000"/>
              </a:buClr>
            </a:pPr>
            <a:r>
              <a:rPr lang="en-US" sz="1600" dirty="0">
                <a:latin typeface="Comic Sans MS" panose="030F0702030302020204" pitchFamily="66" charset="0"/>
                <a:cs typeface="Arial" panose="020B0604020202020204" pitchFamily="34" charset="0"/>
              </a:rPr>
              <a:t>Substitute the values into the formula.</a:t>
            </a:r>
          </a:p>
        </p:txBody>
      </p:sp>
      <p:sp>
        <p:nvSpPr>
          <p:cNvPr id="16" name="Rectangle 15"/>
          <p:cNvSpPr/>
          <p:nvPr/>
        </p:nvSpPr>
        <p:spPr>
          <a:xfrm>
            <a:off x="4572000" y="3636313"/>
            <a:ext cx="1641893" cy="584775"/>
          </a:xfrm>
          <a:prstGeom prst="rect">
            <a:avLst/>
          </a:prstGeom>
          <a:solidFill>
            <a:schemeClr val="accent6">
              <a:lumMod val="60000"/>
              <a:lumOff val="40000"/>
            </a:schemeClr>
          </a:solidFill>
          <a:ln w="38100">
            <a:solidFill>
              <a:srgbClr val="C00000"/>
            </a:solidFill>
          </a:ln>
        </p:spPr>
        <p:txBody>
          <a:bodyPr wrap="square">
            <a:spAutoFit/>
          </a:bodyPr>
          <a:lstStyle/>
          <a:p>
            <a:pPr>
              <a:buClr>
                <a:srgbClr val="C00000"/>
              </a:buClr>
            </a:pPr>
            <a:r>
              <a:rPr lang="en-US" sz="1600" dirty="0" smtClean="0">
                <a:latin typeface="Comic Sans MS" panose="030F0702030302020204" pitchFamily="66" charset="0"/>
                <a:cs typeface="Arial" panose="020B0604020202020204" pitchFamily="34" charset="0"/>
              </a:rPr>
              <a:t>Write down the formula</a:t>
            </a:r>
            <a:endParaRPr lang="en-US" sz="1600" dirty="0">
              <a:latin typeface="Comic Sans MS" panose="030F0702030302020204" pitchFamily="66" charset="0"/>
              <a:cs typeface="Arial" panose="020B0604020202020204" pitchFamily="34" charset="0"/>
            </a:endParaRPr>
          </a:p>
        </p:txBody>
      </p:sp>
      <p:cxnSp>
        <p:nvCxnSpPr>
          <p:cNvPr id="17" name="Straight Arrow Connector 16"/>
          <p:cNvCxnSpPr>
            <a:stCxn id="16" idx="1"/>
          </p:cNvCxnSpPr>
          <p:nvPr/>
        </p:nvCxnSpPr>
        <p:spPr>
          <a:xfrm flipH="1">
            <a:off x="2123728" y="3928701"/>
            <a:ext cx="2448272" cy="2923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1"/>
          </p:cNvCxnSpPr>
          <p:nvPr/>
        </p:nvCxnSpPr>
        <p:spPr>
          <a:xfrm flipH="1" flipV="1">
            <a:off x="4283968" y="4941168"/>
            <a:ext cx="288032" cy="136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6" idx="1"/>
          </p:cNvCxnSpPr>
          <p:nvPr/>
        </p:nvCxnSpPr>
        <p:spPr>
          <a:xfrm flipH="1" flipV="1">
            <a:off x="3995936" y="5301208"/>
            <a:ext cx="576064" cy="80863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7476505"/>
      </p:ext>
    </p:extLst>
  </p:cSld>
  <p:clrMapOvr>
    <a:masterClrMapping/>
  </p:clrMapOvr>
  <p:transition advClick="0"/>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 </a:t>
            </a:r>
            <a:r>
              <a:rPr lang="en-GB" sz="4000" dirty="0"/>
              <a:t>– </a:t>
            </a:r>
            <a:r>
              <a:rPr lang="en-GB" sz="4000" dirty="0" smtClean="0"/>
              <a:t>Unit Test</a:t>
            </a:r>
            <a:endParaRPr lang="en-GB" sz="4000" b="1" dirty="0" smtClean="0"/>
          </a:p>
        </p:txBody>
      </p:sp>
      <p:sp>
        <p:nvSpPr>
          <p:cNvPr id="31" name="Round Same Side Corner Rectangle 30">
            <a:hlinkClick r:id="rId3" action="ppaction://hlinkpres?slideindex=1&amp;slidetitle="/>
          </p:cNvPr>
          <p:cNvSpPr/>
          <p:nvPr/>
        </p:nvSpPr>
        <p:spPr>
          <a:xfrm>
            <a:off x="6921825"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201</a:t>
            </a:r>
            <a:endParaRPr lang="en-GB" sz="1300" b="1" dirty="0">
              <a:latin typeface="Calibri" panose="020F0502020204030204" pitchFamily="34" charset="0"/>
            </a:endParaRPr>
          </a:p>
        </p:txBody>
      </p:sp>
      <p:sp>
        <p:nvSpPr>
          <p:cNvPr id="11" name="Rectangle 10"/>
          <p:cNvSpPr/>
          <p:nvPr/>
        </p:nvSpPr>
        <p:spPr>
          <a:xfrm>
            <a:off x="251520" y="1262365"/>
            <a:ext cx="5256584" cy="5293757"/>
          </a:xfrm>
          <a:prstGeom prst="rect">
            <a:avLst/>
          </a:prstGeom>
        </p:spPr>
        <p:txBody>
          <a:bodyPr wrap="square">
            <a:spAutoFit/>
          </a:bodyPr>
          <a:lstStyle/>
          <a:p>
            <a:pPr marL="457200" indent="-457200">
              <a:buClr>
                <a:srgbClr val="C00000"/>
              </a:buClr>
              <a:buFont typeface="+mj-lt"/>
              <a:buAutoNum type="arabicPeriod" startAt="9"/>
              <a:tabLst>
                <a:tab pos="5086350" algn="r"/>
              </a:tabLst>
            </a:pPr>
            <a:r>
              <a:rPr lang="en-US" sz="2600" b="1" dirty="0">
                <a:solidFill>
                  <a:srgbClr val="C00000"/>
                </a:solidFill>
                <a:latin typeface="Arial" panose="020B0604020202020204" pitchFamily="34" charset="0"/>
                <a:cs typeface="Arial" panose="020B0604020202020204" pitchFamily="34" charset="0"/>
              </a:rPr>
              <a:t>Reasoning</a:t>
            </a:r>
            <a:r>
              <a:rPr lang="en-US" sz="2600" dirty="0">
                <a:solidFill>
                  <a:srgbClr val="C00000"/>
                </a:solidFill>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Here is the graph of a quadratic function, </a:t>
            </a:r>
            <a:endParaRPr lang="en-US" sz="26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5086350" algn="r"/>
              </a:tabLst>
            </a:pPr>
            <a:r>
              <a:rPr lang="en-US" sz="2600" dirty="0" smtClean="0">
                <a:latin typeface="Arial" panose="020B0604020202020204" pitchFamily="34" charset="0"/>
                <a:cs typeface="Arial" panose="020B0604020202020204" pitchFamily="34" charset="0"/>
              </a:rPr>
              <a:t>What </a:t>
            </a:r>
            <a:r>
              <a:rPr lang="en-US" sz="2600" dirty="0">
                <a:latin typeface="Arial" panose="020B0604020202020204" pitchFamily="34" charset="0"/>
                <a:cs typeface="Arial" panose="020B0604020202020204" pitchFamily="34" charset="0"/>
              </a:rPr>
              <a:t>are the coordinates of the minimum point? </a:t>
            </a:r>
            <a:endParaRPr lang="en-US" sz="26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5086350" algn="r"/>
              </a:tabLst>
            </a:pPr>
            <a:r>
              <a:rPr lang="en-US" sz="2600" dirty="0" smtClean="0">
                <a:latin typeface="Arial" panose="020B0604020202020204" pitchFamily="34" charset="0"/>
                <a:cs typeface="Arial" panose="020B0604020202020204" pitchFamily="34" charset="0"/>
              </a:rPr>
              <a:t>What </a:t>
            </a:r>
            <a:r>
              <a:rPr lang="en-US" sz="2600" dirty="0">
                <a:latin typeface="Arial" panose="020B0604020202020204" pitchFamily="34" charset="0"/>
                <a:cs typeface="Arial" panose="020B0604020202020204" pitchFamily="34" charset="0"/>
              </a:rPr>
              <a:t>is the equation of the line of symmetry of the graph?</a:t>
            </a:r>
          </a:p>
          <a:p>
            <a:pPr marL="914400" lvl="1" indent="-457200">
              <a:buClr>
                <a:srgbClr val="C00000"/>
              </a:buClr>
              <a:buFont typeface="+mj-lt"/>
              <a:buAutoNum type="alphaLcPeriod"/>
              <a:tabLst>
                <a:tab pos="5086350" algn="r"/>
              </a:tabLst>
            </a:pPr>
            <a:r>
              <a:rPr lang="en-US" sz="2600" dirty="0" smtClean="0">
                <a:latin typeface="Arial" panose="020B0604020202020204" pitchFamily="34" charset="0"/>
                <a:cs typeface="Arial" panose="020B0604020202020204" pitchFamily="34" charset="0"/>
              </a:rPr>
              <a:t>Identify </a:t>
            </a:r>
            <a:r>
              <a:rPr lang="en-US" sz="2600" dirty="0">
                <a:latin typeface="Arial" panose="020B0604020202020204" pitchFamily="34" charset="0"/>
                <a:cs typeface="Arial" panose="020B0604020202020204" pitchFamily="34" charset="0"/>
              </a:rPr>
              <a:t>the equation of the graph from the options below. Justify </a:t>
            </a:r>
            <a:r>
              <a:rPr lang="en-US" sz="2600" dirty="0" smtClean="0">
                <a:latin typeface="Arial" panose="020B0604020202020204" pitchFamily="34" charset="0"/>
                <a:cs typeface="Arial" panose="020B0604020202020204" pitchFamily="34" charset="0"/>
              </a:rPr>
              <a:t>your </a:t>
            </a:r>
            <a:r>
              <a:rPr lang="en-US" sz="2600" dirty="0">
                <a:latin typeface="Arial" panose="020B0604020202020204" pitchFamily="34" charset="0"/>
                <a:cs typeface="Arial" panose="020B0604020202020204" pitchFamily="34" charset="0"/>
              </a:rPr>
              <a:t>answer.</a:t>
            </a:r>
          </a:p>
          <a:p>
            <a:pPr marL="1428750" lvl="2" indent="-514350">
              <a:buClr>
                <a:srgbClr val="C00000"/>
              </a:buClr>
              <a:buFont typeface="+mj-lt"/>
              <a:buAutoNum type="romanLcPeriod"/>
              <a:tabLst>
                <a:tab pos="5086350" algn="r"/>
              </a:tabLst>
            </a:pPr>
            <a:r>
              <a:rPr lang="en-US" sz="2600" i="1" dirty="0" smtClean="0">
                <a:latin typeface="Arial" panose="020B0604020202020204" pitchFamily="34" charset="0"/>
                <a:cs typeface="Arial" panose="020B0604020202020204" pitchFamily="34" charset="0"/>
              </a:rPr>
              <a:t>y</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a:t>
            </a:r>
            <a:r>
              <a:rPr lang="en-US" sz="2600" i="1" dirty="0" smtClean="0">
                <a:latin typeface="Arial" panose="020B0604020202020204" pitchFamily="34" charset="0"/>
                <a:cs typeface="Arial" panose="020B0604020202020204" pitchFamily="34" charset="0"/>
              </a:rPr>
              <a:t>x</a:t>
            </a:r>
            <a:r>
              <a:rPr lang="en-US" sz="2600" baseline="30000" dirty="0" smtClean="0">
                <a:latin typeface="Arial" panose="020B0604020202020204" pitchFamily="34" charset="0"/>
                <a:cs typeface="Arial" panose="020B0604020202020204" pitchFamily="34" charset="0"/>
              </a:rPr>
              <a:t>2</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+2</a:t>
            </a:r>
          </a:p>
          <a:p>
            <a:pPr marL="1428750" lvl="2" indent="-514350">
              <a:buClr>
                <a:srgbClr val="C00000"/>
              </a:buClr>
              <a:buFont typeface="+mj-lt"/>
              <a:buAutoNum type="romanLcPeriod"/>
              <a:tabLst>
                <a:tab pos="5086350" algn="r"/>
              </a:tabLst>
            </a:pPr>
            <a:r>
              <a:rPr lang="en-US" sz="2600" i="1" dirty="0" smtClean="0">
                <a:latin typeface="Arial" panose="020B0604020202020204" pitchFamily="34" charset="0"/>
                <a:cs typeface="Arial" panose="020B0604020202020204" pitchFamily="34" charset="0"/>
              </a:rPr>
              <a:t>y</a:t>
            </a:r>
            <a:r>
              <a:rPr lang="en-US" sz="2600" dirty="0" smtClean="0">
                <a:latin typeface="Arial" panose="020B0604020202020204" pitchFamily="34" charset="0"/>
                <a:cs typeface="Arial" panose="020B0604020202020204" pitchFamily="34" charset="0"/>
              </a:rPr>
              <a:t> = 2</a:t>
            </a:r>
            <a:r>
              <a:rPr lang="en-US" sz="2600" i="1" dirty="0" smtClean="0">
                <a:latin typeface="Arial" panose="020B0604020202020204" pitchFamily="34" charset="0"/>
                <a:cs typeface="Arial" panose="020B0604020202020204" pitchFamily="34" charset="0"/>
              </a:rPr>
              <a:t>x</a:t>
            </a:r>
            <a:r>
              <a:rPr lang="en-US" sz="2600" baseline="30000" dirty="0" smtClean="0">
                <a:latin typeface="Arial" panose="020B0604020202020204" pitchFamily="34" charset="0"/>
                <a:cs typeface="Arial" panose="020B0604020202020204" pitchFamily="34" charset="0"/>
              </a:rPr>
              <a:t>2</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+ 2</a:t>
            </a:r>
            <a:r>
              <a:rPr lang="en-US" sz="2600" i="1" dirty="0">
                <a:latin typeface="Arial" panose="020B0604020202020204" pitchFamily="34" charset="0"/>
                <a:cs typeface="Arial" panose="020B0604020202020204" pitchFamily="34" charset="0"/>
              </a:rPr>
              <a:t>x</a:t>
            </a:r>
          </a:p>
          <a:p>
            <a:pPr marL="1428750" lvl="2" indent="-514350">
              <a:buClr>
                <a:srgbClr val="C00000"/>
              </a:buClr>
              <a:buFont typeface="+mj-lt"/>
              <a:buAutoNum type="romanLcPeriod"/>
              <a:tabLst>
                <a:tab pos="5086350" algn="r"/>
              </a:tabLst>
            </a:pPr>
            <a:r>
              <a:rPr lang="en-US" sz="2600" i="1" dirty="0" smtClean="0">
                <a:latin typeface="Arial" panose="020B0604020202020204" pitchFamily="34" charset="0"/>
                <a:cs typeface="Arial" panose="020B0604020202020204" pitchFamily="34" charset="0"/>
              </a:rPr>
              <a:t>y</a:t>
            </a:r>
            <a:r>
              <a:rPr lang="en-US" sz="2600" dirty="0" smtClean="0">
                <a:latin typeface="Arial" panose="020B0604020202020204" pitchFamily="34" charset="0"/>
                <a:cs typeface="Arial" panose="020B0604020202020204" pitchFamily="34" charset="0"/>
              </a:rPr>
              <a:t> = 2</a:t>
            </a:r>
            <a:r>
              <a:rPr lang="en-US" sz="2600" i="1" dirty="0" smtClean="0">
                <a:latin typeface="Arial" panose="020B0604020202020204" pitchFamily="34" charset="0"/>
                <a:cs typeface="Arial" panose="020B0604020202020204" pitchFamily="34" charset="0"/>
              </a:rPr>
              <a:t>x</a:t>
            </a:r>
            <a:r>
              <a:rPr lang="en-US" sz="2600" baseline="30000" dirty="0" smtClean="0">
                <a:latin typeface="Arial" panose="020B0604020202020204" pitchFamily="34" charset="0"/>
                <a:cs typeface="Arial" panose="020B0604020202020204" pitchFamily="34" charset="0"/>
              </a:rPr>
              <a:t>2 </a:t>
            </a:r>
            <a:r>
              <a:rPr lang="en-US" sz="2600" dirty="0" smtClean="0">
                <a:latin typeface="Arial" panose="020B0604020202020204" pitchFamily="34" charset="0"/>
                <a:cs typeface="Arial" panose="020B0604020202020204" pitchFamily="34" charset="0"/>
              </a:rPr>
              <a:t>- 4</a:t>
            </a:r>
            <a:r>
              <a:rPr lang="en-US" sz="2600" i="1" dirty="0" smtClean="0">
                <a:latin typeface="Arial" panose="020B0604020202020204" pitchFamily="34" charset="0"/>
                <a:cs typeface="Arial" panose="020B0604020202020204" pitchFamily="34" charset="0"/>
              </a:rPr>
              <a:t>x	</a:t>
            </a:r>
            <a:r>
              <a:rPr lang="en-US" sz="2600" b="1" dirty="0" smtClean="0">
                <a:latin typeface="Arial" panose="020B0604020202020204" pitchFamily="34" charset="0"/>
                <a:cs typeface="Arial" panose="020B0604020202020204" pitchFamily="34" charset="0"/>
              </a:rPr>
              <a:t>(3 marks)</a:t>
            </a:r>
            <a:endParaRPr lang="en-US" sz="2600"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36804" y="2255913"/>
            <a:ext cx="3093760" cy="4233574"/>
          </a:xfrm>
          <a:prstGeom prst="rect">
            <a:avLst/>
          </a:prstGeom>
        </p:spPr>
      </p:pic>
    </p:spTree>
    <p:extLst>
      <p:ext uri="{BB962C8B-B14F-4D97-AF65-F5344CB8AC3E}">
        <p14:creationId xmlns:p14="http://schemas.microsoft.com/office/powerpoint/2010/main" val="3024630323"/>
      </p:ext>
    </p:extLst>
  </p:cSld>
  <p:clrMapOvr>
    <a:masterClrMapping/>
  </p:clrMapOvr>
  <p:transition advClick="0"/>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 </a:t>
            </a:r>
            <a:r>
              <a:rPr lang="en-GB" sz="4000" dirty="0"/>
              <a:t>– </a:t>
            </a:r>
            <a:r>
              <a:rPr lang="en-GB" sz="4000" dirty="0" smtClean="0"/>
              <a:t>Unit Test</a:t>
            </a:r>
            <a:endParaRPr lang="en-GB" sz="4000" b="1" dirty="0" smtClean="0"/>
          </a:p>
        </p:txBody>
      </p:sp>
      <p:sp>
        <p:nvSpPr>
          <p:cNvPr id="31" name="Round Same Side Corner Rectangle 30">
            <a:hlinkClick r:id="rId3" action="ppaction://hlinkpres?slideindex=1&amp;slidetitle="/>
          </p:cNvPr>
          <p:cNvSpPr/>
          <p:nvPr/>
        </p:nvSpPr>
        <p:spPr>
          <a:xfrm>
            <a:off x="6921825"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201</a:t>
            </a:r>
            <a:endParaRPr lang="en-GB" sz="1300" b="1" dirty="0">
              <a:latin typeface="Calibri" panose="020F0502020204030204" pitchFamily="34" charset="0"/>
            </a:endParaRPr>
          </a:p>
        </p:txBody>
      </p:sp>
      <p:sp>
        <p:nvSpPr>
          <p:cNvPr id="11" name="Rectangle 10"/>
          <p:cNvSpPr/>
          <p:nvPr/>
        </p:nvSpPr>
        <p:spPr>
          <a:xfrm>
            <a:off x="251520" y="1262365"/>
            <a:ext cx="5256584" cy="2492990"/>
          </a:xfrm>
          <a:prstGeom prst="rect">
            <a:avLst/>
          </a:prstGeom>
        </p:spPr>
        <p:txBody>
          <a:bodyPr wrap="square">
            <a:spAutoFit/>
          </a:bodyPr>
          <a:lstStyle/>
          <a:p>
            <a:pPr marL="514350" indent="-514350">
              <a:buClr>
                <a:srgbClr val="C00000"/>
              </a:buClr>
              <a:buFont typeface="+mj-lt"/>
              <a:buAutoNum type="arabicPeriod" startAt="10"/>
              <a:tabLst>
                <a:tab pos="857250" algn="l"/>
                <a:tab pos="5086350" algn="r"/>
              </a:tabLst>
            </a:pPr>
            <a:r>
              <a:rPr lang="en-US" sz="2600" dirty="0" smtClean="0">
                <a:solidFill>
                  <a:srgbClr val="C00000"/>
                </a:solidFill>
                <a:latin typeface="Arial" panose="020B0604020202020204" pitchFamily="34" charset="0"/>
                <a:cs typeface="Arial" panose="020B0604020202020204" pitchFamily="34" charset="0"/>
              </a:rPr>
              <a:t>a.</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solve the equation </a:t>
            </a:r>
            <a:br>
              <a:rPr lang="en-US" sz="2600" dirty="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	2</a:t>
            </a:r>
            <a:r>
              <a:rPr lang="en-US" sz="2600" i="1" dirty="0" smtClean="0">
                <a:latin typeface="Arial" panose="020B0604020202020204" pitchFamily="34" charset="0"/>
                <a:cs typeface="Arial" panose="020B0604020202020204" pitchFamily="34" charset="0"/>
              </a:rPr>
              <a:t>x</a:t>
            </a:r>
            <a:r>
              <a:rPr lang="en-US" sz="2600" baseline="30000" dirty="0" smtClean="0">
                <a:latin typeface="Arial" panose="020B0604020202020204" pitchFamily="34" charset="0"/>
                <a:cs typeface="Arial" panose="020B0604020202020204" pitchFamily="34" charset="0"/>
              </a:rPr>
              <a:t>2</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- 4</a:t>
            </a:r>
            <a:r>
              <a:rPr lang="en-US" sz="2600" i="1" dirty="0">
                <a:latin typeface="Arial" panose="020B0604020202020204" pitchFamily="34" charset="0"/>
                <a:cs typeface="Arial" panose="020B0604020202020204" pitchFamily="34" charset="0"/>
              </a:rPr>
              <a:t>x</a:t>
            </a:r>
            <a:r>
              <a:rPr lang="en-US" sz="2600" dirty="0">
                <a:latin typeface="Arial" panose="020B0604020202020204" pitchFamily="34" charset="0"/>
                <a:cs typeface="Arial" panose="020B0604020202020204" pitchFamily="34" charset="0"/>
              </a:rPr>
              <a:t> = 2</a:t>
            </a:r>
          </a:p>
          <a:p>
            <a:pPr marL="857250" lvl="1" indent="-400050">
              <a:buClr>
                <a:srgbClr val="C00000"/>
              </a:buClr>
              <a:buFont typeface="+mj-lt"/>
              <a:buAutoNum type="alphaLcPeriod" startAt="2"/>
              <a:tabLst>
                <a:tab pos="5086350" algn="r"/>
              </a:tabLst>
            </a:pPr>
            <a:r>
              <a:rPr lang="en-US" sz="2600" dirty="0" smtClean="0">
                <a:latin typeface="Arial" panose="020B0604020202020204" pitchFamily="34" charset="0"/>
                <a:cs typeface="Arial" panose="020B0604020202020204" pitchFamily="34" charset="0"/>
              </a:rPr>
              <a:t>find </a:t>
            </a:r>
            <a:r>
              <a:rPr lang="en-US" sz="2600" dirty="0">
                <a:latin typeface="Arial" panose="020B0604020202020204" pitchFamily="34" charset="0"/>
                <a:cs typeface="Arial" panose="020B0604020202020204" pitchFamily="34" charset="0"/>
              </a:rPr>
              <a:t>the coordinates of the point where the </a:t>
            </a:r>
            <a:r>
              <a:rPr lang="en-US" sz="2600" dirty="0" smtClean="0">
                <a:latin typeface="Arial" panose="020B0604020202020204" pitchFamily="34" charset="0"/>
                <a:cs typeface="Arial" panose="020B0604020202020204" pitchFamily="34" charset="0"/>
              </a:rPr>
              <a:t>line </a:t>
            </a:r>
            <a:br>
              <a:rPr lang="en-US" sz="2600" dirty="0" smtClean="0">
                <a:latin typeface="Arial" panose="020B0604020202020204" pitchFamily="34" charset="0"/>
                <a:cs typeface="Arial" panose="020B0604020202020204" pitchFamily="34" charset="0"/>
              </a:rPr>
            </a:br>
            <a:r>
              <a:rPr lang="en-US" sz="2600" i="1" dirty="0" smtClean="0">
                <a:latin typeface="Arial" panose="020B0604020202020204" pitchFamily="34" charset="0"/>
                <a:cs typeface="Arial" panose="020B0604020202020204" pitchFamily="34" charset="0"/>
              </a:rPr>
              <a:t>y</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a:t>
            </a:r>
            <a:r>
              <a:rPr lang="en-US" sz="2600" i="1" dirty="0">
                <a:latin typeface="Arial" panose="020B0604020202020204" pitchFamily="34" charset="0"/>
                <a:cs typeface="Arial" panose="020B0604020202020204" pitchFamily="34" charset="0"/>
              </a:rPr>
              <a:t>x</a:t>
            </a:r>
            <a:r>
              <a:rPr lang="en-US" sz="2600" dirty="0">
                <a:latin typeface="Arial" panose="020B0604020202020204" pitchFamily="34" charset="0"/>
                <a:cs typeface="Arial" panose="020B0604020202020204" pitchFamily="34" charset="0"/>
              </a:rPr>
              <a:t> + 1 intersects the given graph</a:t>
            </a:r>
            <a:r>
              <a:rPr lang="en-US" sz="2600" dirty="0" smtClean="0">
                <a:latin typeface="Arial" panose="020B0604020202020204" pitchFamily="34" charset="0"/>
                <a:cs typeface="Arial" panose="020B0604020202020204" pitchFamily="34" charset="0"/>
              </a:rPr>
              <a:t>.	</a:t>
            </a:r>
            <a:r>
              <a:rPr lang="en-US" sz="2600" b="1" dirty="0" smtClean="0">
                <a:latin typeface="Arial" panose="020B0604020202020204" pitchFamily="34" charset="0"/>
                <a:cs typeface="Arial" panose="020B0604020202020204" pitchFamily="34" charset="0"/>
              </a:rPr>
              <a:t>(</a:t>
            </a:r>
            <a:r>
              <a:rPr lang="en-US" sz="2600" b="1" dirty="0">
                <a:latin typeface="Arial" panose="020B0604020202020204" pitchFamily="34" charset="0"/>
                <a:cs typeface="Arial" panose="020B0604020202020204" pitchFamily="34" charset="0"/>
              </a:rPr>
              <a:t>4 marks)</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991792953"/>
      </p:ext>
    </p:extLst>
  </p:cSld>
  <p:clrMapOvr>
    <a:masterClrMapping/>
  </p:clrMapOvr>
  <p:transition advClick="0"/>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 </a:t>
            </a:r>
            <a:r>
              <a:rPr lang="en-GB" sz="4000" dirty="0"/>
              <a:t>– </a:t>
            </a:r>
            <a:r>
              <a:rPr lang="en-GB" sz="4000" dirty="0" smtClean="0"/>
              <a:t>Unit Test</a:t>
            </a:r>
            <a:endParaRPr lang="en-GB" sz="4000" b="1" dirty="0" smtClean="0"/>
          </a:p>
        </p:txBody>
      </p:sp>
      <p:sp>
        <p:nvSpPr>
          <p:cNvPr id="31" name="Round Same Side Corner Rectangle 30">
            <a:hlinkClick r:id="rId3" action="ppaction://hlinkpres?slideindex=1&amp;slidetitle="/>
          </p:cNvPr>
          <p:cNvSpPr/>
          <p:nvPr/>
        </p:nvSpPr>
        <p:spPr>
          <a:xfrm>
            <a:off x="6921825"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202</a:t>
            </a:r>
            <a:endParaRPr lang="en-GB" sz="1300" b="1" dirty="0">
              <a:latin typeface="Calibri" panose="020F0502020204030204" pitchFamily="34" charset="0"/>
            </a:endParaRPr>
          </a:p>
        </p:txBody>
      </p:sp>
      <p:sp>
        <p:nvSpPr>
          <p:cNvPr id="11" name="Rectangle 10"/>
          <p:cNvSpPr/>
          <p:nvPr/>
        </p:nvSpPr>
        <p:spPr>
          <a:xfrm>
            <a:off x="251520" y="1262365"/>
            <a:ext cx="5256584" cy="830997"/>
          </a:xfrm>
          <a:prstGeom prst="rect">
            <a:avLst/>
          </a:prstGeom>
        </p:spPr>
        <p:txBody>
          <a:bodyPr wrap="square">
            <a:spAutoFit/>
          </a:bodyPr>
          <a:lstStyle/>
          <a:p>
            <a:pPr>
              <a:buClr>
                <a:srgbClr val="C00000"/>
              </a:buClr>
              <a:tabLst>
                <a:tab pos="857250" algn="l"/>
                <a:tab pos="5086350" algn="r"/>
              </a:tabLst>
            </a:pPr>
            <a:r>
              <a:rPr lang="en-US" sz="2400" b="1" dirty="0">
                <a:solidFill>
                  <a:srgbClr val="0070C0"/>
                </a:solidFill>
                <a:latin typeface="Arial" panose="020B0604020202020204" pitchFamily="34" charset="0"/>
                <a:cs typeface="Arial" panose="020B0604020202020204" pitchFamily="34" charset="0"/>
              </a:rPr>
              <a:t>Sample student answers </a:t>
            </a:r>
            <a:endParaRPr lang="en-US" sz="2400" b="1" dirty="0" smtClean="0">
              <a:solidFill>
                <a:srgbClr val="0070C0"/>
              </a:solidFill>
              <a:latin typeface="Arial" panose="020B0604020202020204" pitchFamily="34" charset="0"/>
              <a:cs typeface="Arial" panose="020B0604020202020204" pitchFamily="34" charset="0"/>
            </a:endParaRPr>
          </a:p>
          <a:p>
            <a:pPr>
              <a:buClr>
                <a:srgbClr val="C00000"/>
              </a:buClr>
              <a:tabLst>
                <a:tab pos="857250" algn="l"/>
                <a:tab pos="5086350" algn="r"/>
              </a:tabLst>
            </a:pPr>
            <a:r>
              <a:rPr lang="en-US" sz="2400" dirty="0" smtClean="0">
                <a:latin typeface="Arial" panose="020B0604020202020204" pitchFamily="34" charset="0"/>
                <a:cs typeface="Arial" panose="020B0604020202020204" pitchFamily="34" charset="0"/>
              </a:rPr>
              <a:t>Whose </a:t>
            </a:r>
            <a:r>
              <a:rPr lang="en-US" sz="2400" dirty="0">
                <a:latin typeface="Arial" panose="020B0604020202020204" pitchFamily="34" charset="0"/>
                <a:cs typeface="Arial" panose="020B0604020202020204" pitchFamily="34" charset="0"/>
              </a:rPr>
              <a:t>method do you prefer? Why?</a:t>
            </a:r>
            <a:endParaRPr lang="en-US" sz="2400" b="1" dirty="0">
              <a:latin typeface="Arial" panose="020B0604020202020204" pitchFamily="34" charset="0"/>
              <a:cs typeface="Arial" panose="020B0604020202020204" pitchFamily="34" charset="0"/>
            </a:endParaRPr>
          </a:p>
        </p:txBody>
      </p:sp>
      <p:grpSp>
        <p:nvGrpSpPr>
          <p:cNvPr id="7" name="Group 6"/>
          <p:cNvGrpSpPr/>
          <p:nvPr/>
        </p:nvGrpSpPr>
        <p:grpSpPr>
          <a:xfrm>
            <a:off x="323528" y="2110566"/>
            <a:ext cx="8496946" cy="4569827"/>
            <a:chOff x="3483872" y="1066741"/>
            <a:chExt cx="5264593" cy="4569827"/>
          </a:xfrm>
        </p:grpSpPr>
        <p:sp>
          <p:nvSpPr>
            <p:cNvPr id="9" name="Round Diagonal Corner Rectangle 8"/>
            <p:cNvSpPr/>
            <p:nvPr/>
          </p:nvSpPr>
          <p:spPr>
            <a:xfrm>
              <a:off x="3483873" y="1066741"/>
              <a:ext cx="5264592" cy="4502512"/>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14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3563890" y="1666250"/>
              <a:ext cx="2819970" cy="3970318"/>
            </a:xfrm>
            <a:prstGeom prst="rect">
              <a:avLst/>
            </a:prstGeom>
          </p:spPr>
          <p:txBody>
            <a:bodyPr wrap="square">
              <a:spAutoFit/>
            </a:bodyPr>
            <a:lstStyle/>
            <a:p>
              <a:pPr>
                <a:spcAft>
                  <a:spcPts val="0"/>
                </a:spcAft>
                <a:tabLst>
                  <a:tab pos="4972050" algn="r"/>
                </a:tabLst>
              </a:pPr>
              <a:r>
                <a:rPr lang="en-US" sz="2100" dirty="0"/>
                <a:t>Debbie drove from Junction 12 to Junction 13 on a motorway. The travel graph shows Debbie’s journey</a:t>
              </a:r>
              <a:r>
                <a:rPr lang="en-US" sz="2100" dirty="0" smtClean="0"/>
                <a:t>.</a:t>
              </a:r>
            </a:p>
            <a:p>
              <a:pPr>
                <a:spcAft>
                  <a:spcPts val="0"/>
                </a:spcAft>
                <a:tabLst>
                  <a:tab pos="4972050" algn="r"/>
                </a:tabLst>
              </a:pPr>
              <a:r>
                <a:rPr lang="en-US" sz="2100" dirty="0"/>
                <a:t>Ian also drove from Junction 12 to Junction 13 on the same motorway.</a:t>
              </a:r>
            </a:p>
            <a:p>
              <a:pPr>
                <a:spcAft>
                  <a:spcPts val="0"/>
                </a:spcAft>
                <a:tabLst>
                  <a:tab pos="4972050" algn="r"/>
                </a:tabLst>
              </a:pPr>
              <a:r>
                <a:rPr lang="en-US" sz="2100" dirty="0"/>
                <a:t>He drove at an average speed of 66 km/hour.</a:t>
              </a:r>
            </a:p>
            <a:p>
              <a:pPr>
                <a:spcAft>
                  <a:spcPts val="0"/>
                </a:spcAft>
                <a:tabLst>
                  <a:tab pos="4972050" algn="r"/>
                </a:tabLst>
              </a:pPr>
              <a:r>
                <a:rPr lang="en-US" sz="2100" dirty="0"/>
                <a:t>Who had the faster average speed, Debbie or Ian?</a:t>
              </a:r>
            </a:p>
            <a:p>
              <a:pPr>
                <a:spcAft>
                  <a:spcPts val="0"/>
                </a:spcAft>
                <a:tabLst>
                  <a:tab pos="4972050" algn="r"/>
                </a:tabLst>
              </a:pPr>
              <a:r>
                <a:rPr lang="en-US" sz="2100" dirty="0"/>
                <a:t>You must explain your answer. </a:t>
              </a:r>
              <a:r>
                <a:rPr lang="en-US" sz="2100" dirty="0" smtClean="0"/>
                <a:t>	</a:t>
              </a:r>
              <a:br>
                <a:rPr lang="en-US" sz="2100" dirty="0" smtClean="0"/>
              </a:br>
              <a:r>
                <a:rPr lang="en-US" sz="2100" dirty="0" smtClean="0"/>
                <a:t>	</a:t>
              </a:r>
              <a:r>
                <a:rPr lang="en-US" sz="2100" b="1" dirty="0" smtClean="0"/>
                <a:t>(</a:t>
              </a:r>
              <a:r>
                <a:rPr lang="en-US" sz="2100" b="1" dirty="0"/>
                <a:t>4 marks)</a:t>
              </a:r>
            </a:p>
            <a:p>
              <a:pPr algn="r">
                <a:spcAft>
                  <a:spcPts val="0"/>
                </a:spcAft>
                <a:tabLst>
                  <a:tab pos="4972050" algn="r"/>
                </a:tabLst>
              </a:pPr>
              <a:r>
                <a:rPr lang="en-US" sz="2100" i="1" dirty="0"/>
                <a:t>June 2013, QU, 1MA0/1H</a:t>
              </a:r>
            </a:p>
          </p:txBody>
        </p:sp>
      </p:gr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76444" y="2721844"/>
            <a:ext cx="3670954" cy="3609049"/>
          </a:xfrm>
          <a:prstGeom prst="rect">
            <a:avLst/>
          </a:prstGeom>
        </p:spPr>
      </p:pic>
    </p:spTree>
    <p:extLst>
      <p:ext uri="{BB962C8B-B14F-4D97-AF65-F5344CB8AC3E}">
        <p14:creationId xmlns:p14="http://schemas.microsoft.com/office/powerpoint/2010/main" val="3825079393"/>
      </p:ext>
    </p:extLst>
  </p:cSld>
  <p:clrMapOvr>
    <a:masterClrMapping/>
  </p:clrMapOvr>
  <p:transition advClick="0"/>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 </a:t>
            </a:r>
            <a:r>
              <a:rPr lang="en-GB" sz="4000" dirty="0"/>
              <a:t>– </a:t>
            </a:r>
            <a:r>
              <a:rPr lang="en-GB" sz="4000" dirty="0" smtClean="0"/>
              <a:t>Unit Test</a:t>
            </a:r>
            <a:endParaRPr lang="en-GB" sz="4000" b="1" dirty="0" smtClean="0"/>
          </a:p>
        </p:txBody>
      </p:sp>
      <p:sp>
        <p:nvSpPr>
          <p:cNvPr id="31" name="Round Same Side Corner Rectangle 30">
            <a:hlinkClick r:id="rId3" action="ppaction://hlinkpres?slideindex=1&amp;slidetitle="/>
          </p:cNvPr>
          <p:cNvSpPr/>
          <p:nvPr/>
        </p:nvSpPr>
        <p:spPr>
          <a:xfrm>
            <a:off x="6921825"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202</a:t>
            </a:r>
            <a:endParaRPr lang="en-GB" sz="1300" b="1" dirty="0">
              <a:latin typeface="Calibri" panose="020F0502020204030204" pitchFamily="34" charset="0"/>
            </a:endParaRPr>
          </a:p>
        </p:txBody>
      </p:sp>
      <p:grpSp>
        <p:nvGrpSpPr>
          <p:cNvPr id="7" name="Group 6"/>
          <p:cNvGrpSpPr/>
          <p:nvPr/>
        </p:nvGrpSpPr>
        <p:grpSpPr>
          <a:xfrm>
            <a:off x="323528" y="1268760"/>
            <a:ext cx="8496946" cy="5344318"/>
            <a:chOff x="3483872" y="1066741"/>
            <a:chExt cx="5264593" cy="4502512"/>
          </a:xfrm>
        </p:grpSpPr>
        <p:sp>
          <p:nvSpPr>
            <p:cNvPr id="9" name="Round Diagonal Corner Rectangle 8"/>
            <p:cNvSpPr/>
            <p:nvPr/>
          </p:nvSpPr>
          <p:spPr>
            <a:xfrm>
              <a:off x="3483873" y="1066741"/>
              <a:ext cx="5264592" cy="4502512"/>
            </a:xfrm>
            <a:prstGeom prst="round2DiagRect">
              <a:avLst>
                <a:gd name="adj1" fmla="val 0"/>
                <a:gd name="adj2" fmla="val 10084"/>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14 – Exam-Style Questions</a:t>
              </a:r>
              <a:endParaRPr lang="en-US" sz="2200" b="1" dirty="0">
                <a:solidFill>
                  <a:schemeClr val="bg1"/>
                </a:solidFill>
                <a:latin typeface="Arial" panose="020B0604020202020204" pitchFamily="34" charset="0"/>
                <a:cs typeface="Arial" panose="020B0604020202020204" pitchFamily="34" charset="0"/>
              </a:endParaRPr>
            </a:p>
          </p:txBody>
        </p:sp>
      </p:grpSp>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3568" y="1916832"/>
            <a:ext cx="8107486" cy="4653315"/>
          </a:xfrm>
          <a:prstGeom prst="rect">
            <a:avLst/>
          </a:prstGeom>
        </p:spPr>
      </p:pic>
    </p:spTree>
    <p:extLst>
      <p:ext uri="{BB962C8B-B14F-4D97-AF65-F5344CB8AC3E}">
        <p14:creationId xmlns:p14="http://schemas.microsoft.com/office/powerpoint/2010/main" val="3112197208"/>
      </p:ext>
    </p:extLst>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162</a:t>
            </a:r>
            <a:endParaRPr lang="en-GB" sz="1400" b="1" dirty="0">
              <a:latin typeface="Calibri" panose="020F0502020204030204" pitchFamily="34" charset="0"/>
            </a:endParaRPr>
          </a:p>
        </p:txBody>
      </p:sp>
      <p:sp>
        <p:nvSpPr>
          <p:cNvPr id="3" name="Rectangle 2"/>
          <p:cNvSpPr/>
          <p:nvPr/>
        </p:nvSpPr>
        <p:spPr>
          <a:xfrm>
            <a:off x="251520" y="1196752"/>
            <a:ext cx="5256584" cy="3970318"/>
          </a:xfrm>
          <a:prstGeom prst="rect">
            <a:avLst/>
          </a:prstGeom>
        </p:spPr>
        <p:txBody>
          <a:bodyPr wrap="square">
            <a:spAutoFit/>
          </a:bodyPr>
          <a:lstStyle/>
          <a:p>
            <a:pPr marL="400050" indent="-400050">
              <a:buClr>
                <a:srgbClr val="C00000"/>
              </a:buClr>
              <a:buFont typeface="+mj-lt"/>
              <a:buAutoNum type="arabicPeriod" startAt="4"/>
              <a:tabLst>
                <a:tab pos="2743200" algn="l"/>
              </a:tabLst>
            </a:pPr>
            <a:r>
              <a:rPr lang="en-US" sz="2100" dirty="0" smtClean="0">
                <a:solidFill>
                  <a:srgbClr val="C00000"/>
                </a:solidFill>
              </a:rPr>
              <a:t>a.</a:t>
            </a:r>
            <a:r>
              <a:rPr lang="en-US" sz="2100" dirty="0" smtClean="0"/>
              <a:t> Match each </a:t>
            </a:r>
            <a:br>
              <a:rPr lang="en-US" sz="2100" dirty="0" smtClean="0"/>
            </a:br>
            <a:r>
              <a:rPr lang="en-US" sz="2100" dirty="0" smtClean="0"/>
              <a:t>line to an </a:t>
            </a:r>
            <a:br>
              <a:rPr lang="en-US" sz="2100" dirty="0" smtClean="0"/>
            </a:br>
            <a:r>
              <a:rPr lang="en-US" sz="2100" dirty="0" smtClean="0"/>
              <a:t>equation:</a:t>
            </a:r>
            <a:br>
              <a:rPr lang="en-US" sz="2100" dirty="0" smtClean="0"/>
            </a:br>
            <a:r>
              <a:rPr lang="en-US" sz="2100" dirty="0" smtClean="0"/>
              <a:t/>
            </a:r>
            <a:br>
              <a:rPr lang="en-US" sz="2100" dirty="0" smtClean="0"/>
            </a:br>
            <a:r>
              <a:rPr lang="en-US" sz="2100" dirty="0" smtClean="0"/>
              <a:t/>
            </a:r>
            <a:br>
              <a:rPr lang="en-US" sz="2100" dirty="0" smtClean="0"/>
            </a:br>
            <a:r>
              <a:rPr lang="en-US" sz="2100" dirty="0" smtClean="0"/>
              <a:t/>
            </a:r>
            <a:br>
              <a:rPr lang="en-US" sz="2100" dirty="0" smtClean="0"/>
            </a:br>
            <a:r>
              <a:rPr lang="en-US" sz="2100" dirty="0" smtClean="0"/>
              <a:t/>
            </a:r>
            <a:br>
              <a:rPr lang="en-US" sz="2100" dirty="0" smtClean="0"/>
            </a:br>
            <a:endParaRPr lang="en-US" sz="2100" dirty="0" smtClean="0"/>
          </a:p>
          <a:p>
            <a:pPr marL="400050" indent="-400050">
              <a:buClr>
                <a:srgbClr val="C00000"/>
              </a:buClr>
              <a:buFont typeface="+mj-lt"/>
              <a:buAutoNum type="alphaLcPeriod" startAt="2"/>
              <a:tabLst>
                <a:tab pos="2743200" algn="l"/>
              </a:tabLst>
            </a:pPr>
            <a:r>
              <a:rPr lang="en-US" sz="2100" dirty="0" smtClean="0"/>
              <a:t>Which line passes through the origin?</a:t>
            </a:r>
          </a:p>
          <a:p>
            <a:pPr marL="400050" indent="-400050">
              <a:buClr>
                <a:srgbClr val="C00000"/>
              </a:buClr>
              <a:buFont typeface="+mj-lt"/>
              <a:buAutoNum type="alphaLcPeriod" startAt="2"/>
              <a:tabLst>
                <a:tab pos="2743200" algn="l"/>
              </a:tabLst>
            </a:pPr>
            <a:r>
              <a:rPr lang="en-US" sz="2100" dirty="0" smtClean="0"/>
              <a:t>Which line is steepest?</a:t>
            </a:r>
          </a:p>
          <a:p>
            <a:pPr marL="400050" indent="-400050">
              <a:buClr>
                <a:srgbClr val="C00000"/>
              </a:buClr>
              <a:buFont typeface="+mj-lt"/>
              <a:buAutoNum type="alphaLcPeriod" startAt="2"/>
              <a:tabLst>
                <a:tab pos="2743200" algn="l"/>
              </a:tabLst>
            </a:pPr>
            <a:r>
              <a:rPr lang="en-US" sz="2100" dirty="0" smtClean="0"/>
              <a:t>Which lines have the same intercept?</a:t>
            </a:r>
          </a:p>
          <a:p>
            <a:pPr marL="400050" indent="-400050">
              <a:buClr>
                <a:srgbClr val="C00000"/>
              </a:buClr>
              <a:buFont typeface="+mj-lt"/>
              <a:buAutoNum type="alphaLcPeriod" startAt="2"/>
              <a:tabLst>
                <a:tab pos="2743200" algn="l"/>
              </a:tabLst>
            </a:pPr>
            <a:r>
              <a:rPr lang="en-US" sz="2100" dirty="0" smtClean="0"/>
              <a:t>Which lines are parallel?</a:t>
            </a:r>
            <a:endParaRPr lang="en-US" sz="2100" dirty="0"/>
          </a:p>
        </p:txBody>
      </p:sp>
      <p:sp>
        <p:nvSpPr>
          <p:cNvPr id="11" name="Title 1"/>
          <p:cNvSpPr>
            <a:spLocks noGrp="1"/>
          </p:cNvSpPr>
          <p:nvPr>
            <p:ph type="title"/>
          </p:nvPr>
        </p:nvSpPr>
        <p:spPr>
          <a:xfrm>
            <a:off x="35496" y="44624"/>
            <a:ext cx="7560840" cy="648072"/>
          </a:xfrm>
        </p:spPr>
        <p:txBody>
          <a:bodyPr>
            <a:noAutofit/>
          </a:bodyPr>
          <a:lstStyle/>
          <a:p>
            <a:r>
              <a:rPr lang="en-GB" sz="3600" dirty="0"/>
              <a:t>6.1 – Linear graphs</a:t>
            </a:r>
            <a:endParaRPr lang="en-GB" sz="3200" b="1" dirty="0" smtClean="0"/>
          </a:p>
        </p:txBody>
      </p:sp>
      <p:sp>
        <p:nvSpPr>
          <p:cNvPr id="8" name="Rectangle 7"/>
          <p:cNvSpPr/>
          <p:nvPr/>
        </p:nvSpPr>
        <p:spPr>
          <a:xfrm flipH="1">
            <a:off x="231557" y="5889466"/>
            <a:ext cx="5204539" cy="70788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Q4e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a:t>
            </a:r>
            <a:r>
              <a:rPr lang="en-US" sz="2000" dirty="0" smtClean="0">
                <a:solidFill>
                  <a:schemeClr val="tx1"/>
                </a:solidFill>
                <a:latin typeface="Arial" panose="020B0604020202020204" pitchFamily="34" charset="0"/>
                <a:cs typeface="Arial" panose="020B0604020202020204" pitchFamily="34" charset="0"/>
              </a:rPr>
              <a:t>– Parallel lines have the same gradient.</a:t>
            </a:r>
            <a:endParaRPr lang="en-US" sz="2000" dirty="0">
              <a:solidFill>
                <a:schemeClr val="tx1"/>
              </a:solidFill>
              <a:latin typeface="Arial" panose="020B0604020202020204" pitchFamily="34" charset="0"/>
              <a:cs typeface="Arial" panose="020B0604020202020204" pitchFamily="34" charset="0"/>
            </a:endParaRPr>
          </a:p>
        </p:txBody>
      </p:sp>
      <p:sp>
        <p:nvSpPr>
          <p:cNvPr id="12" name="Rectangle 11"/>
          <p:cNvSpPr/>
          <p:nvPr/>
        </p:nvSpPr>
        <p:spPr>
          <a:xfrm flipH="1">
            <a:off x="239284" y="5109572"/>
            <a:ext cx="5196812" cy="707886"/>
          </a:xfrm>
          <a:prstGeom prst="rect">
            <a:avLst/>
          </a:prstGeom>
          <a:solidFill>
            <a:schemeClr val="accent5">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Q4 communication hint </a:t>
            </a:r>
            <a:r>
              <a:rPr lang="en-US" sz="2000" dirty="0" smtClean="0">
                <a:solidFill>
                  <a:schemeClr val="tx1"/>
                </a:solidFill>
                <a:latin typeface="Arial" panose="020B0604020202020204" pitchFamily="34" charset="0"/>
                <a:cs typeface="Arial" panose="020B0604020202020204" pitchFamily="34" charset="0"/>
              </a:rPr>
              <a:t>– The origin is the point (0, 0).</a:t>
            </a:r>
            <a:endParaRPr lang="en-US" sz="2000" dirty="0">
              <a:solidFill>
                <a:schemeClr val="tx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980596" y="1263863"/>
            <a:ext cx="2527508" cy="2453169"/>
          </a:xfrm>
          <a:prstGeom prst="rect">
            <a:avLst/>
          </a:prstGeom>
        </p:spPr>
      </p:pic>
      <p:sp>
        <p:nvSpPr>
          <p:cNvPr id="5" name="TextBox 4"/>
          <p:cNvSpPr txBox="1"/>
          <p:nvPr/>
        </p:nvSpPr>
        <p:spPr>
          <a:xfrm>
            <a:off x="251520" y="2208347"/>
            <a:ext cx="1008112" cy="415498"/>
          </a:xfrm>
          <a:prstGeom prst="rect">
            <a:avLst/>
          </a:prstGeom>
          <a:solidFill>
            <a:schemeClr val="accent4">
              <a:lumMod val="40000"/>
              <a:lumOff val="60000"/>
            </a:schemeClr>
          </a:solidFill>
          <a:ln>
            <a:solidFill>
              <a:srgbClr val="C00000"/>
            </a:solidFill>
          </a:ln>
        </p:spPr>
        <p:txBody>
          <a:bodyPr wrap="square" rtlCol="0">
            <a:spAutoFit/>
          </a:bodyPr>
          <a:lstStyle/>
          <a:p>
            <a:r>
              <a:rPr lang="en-US" sz="2100" i="1" dirty="0" smtClean="0"/>
              <a:t>y = -x</a:t>
            </a:r>
            <a:endParaRPr lang="en-US" sz="2100" i="1" dirty="0"/>
          </a:p>
        </p:txBody>
      </p:sp>
      <p:sp>
        <p:nvSpPr>
          <p:cNvPr id="14" name="TextBox 13"/>
          <p:cNvSpPr txBox="1"/>
          <p:nvPr/>
        </p:nvSpPr>
        <p:spPr>
          <a:xfrm>
            <a:off x="1655752" y="2782243"/>
            <a:ext cx="1260064" cy="430149"/>
          </a:xfrm>
          <a:prstGeom prst="rect">
            <a:avLst/>
          </a:prstGeom>
          <a:solidFill>
            <a:srgbClr val="92D050"/>
          </a:solidFill>
          <a:ln>
            <a:solidFill>
              <a:srgbClr val="C00000"/>
            </a:solidFill>
          </a:ln>
        </p:spPr>
        <p:txBody>
          <a:bodyPr wrap="square" rtlCol="0">
            <a:spAutoFit/>
          </a:bodyPr>
          <a:lstStyle/>
          <a:p>
            <a:r>
              <a:rPr lang="en-US" sz="2100" i="1" dirty="0" smtClean="0"/>
              <a:t>y = 2x -2</a:t>
            </a:r>
            <a:endParaRPr lang="en-US" sz="2100" i="1" dirty="0"/>
          </a:p>
        </p:txBody>
      </p:sp>
      <p:sp>
        <p:nvSpPr>
          <p:cNvPr id="15" name="TextBox 14"/>
          <p:cNvSpPr txBox="1"/>
          <p:nvPr/>
        </p:nvSpPr>
        <p:spPr>
          <a:xfrm>
            <a:off x="251520" y="2782243"/>
            <a:ext cx="1334458" cy="415498"/>
          </a:xfrm>
          <a:prstGeom prst="rect">
            <a:avLst/>
          </a:prstGeom>
          <a:solidFill>
            <a:schemeClr val="accent6">
              <a:lumMod val="40000"/>
              <a:lumOff val="60000"/>
            </a:schemeClr>
          </a:solidFill>
          <a:ln>
            <a:solidFill>
              <a:srgbClr val="C00000"/>
            </a:solidFill>
          </a:ln>
        </p:spPr>
        <p:txBody>
          <a:bodyPr wrap="square" rtlCol="0">
            <a:spAutoFit/>
          </a:bodyPr>
          <a:lstStyle/>
          <a:p>
            <a:r>
              <a:rPr lang="en-US" sz="2100" i="1" dirty="0" smtClean="0"/>
              <a:t>y = 2x +1</a:t>
            </a:r>
            <a:endParaRPr lang="en-US" sz="2100" i="1" dirty="0"/>
          </a:p>
        </p:txBody>
      </p:sp>
      <p:sp>
        <p:nvSpPr>
          <p:cNvPr id="16" name="TextBox 15"/>
          <p:cNvSpPr txBox="1"/>
          <p:nvPr/>
        </p:nvSpPr>
        <p:spPr>
          <a:xfrm>
            <a:off x="1471038" y="2204864"/>
            <a:ext cx="1509558" cy="415498"/>
          </a:xfrm>
          <a:prstGeom prst="rect">
            <a:avLst/>
          </a:prstGeom>
          <a:solidFill>
            <a:schemeClr val="accent1">
              <a:lumMod val="40000"/>
              <a:lumOff val="60000"/>
            </a:schemeClr>
          </a:solidFill>
          <a:ln>
            <a:solidFill>
              <a:srgbClr val="C00000"/>
            </a:solidFill>
          </a:ln>
        </p:spPr>
        <p:txBody>
          <a:bodyPr wrap="square" rtlCol="0">
            <a:spAutoFit/>
          </a:bodyPr>
          <a:lstStyle/>
          <a:p>
            <a:r>
              <a:rPr lang="en-US" sz="2100" i="1" dirty="0" smtClean="0"/>
              <a:t>y = 3x +1</a:t>
            </a:r>
            <a:endParaRPr lang="en-US" sz="2100" i="1" dirty="0"/>
          </a:p>
        </p:txBody>
      </p:sp>
      <p:sp>
        <p:nvSpPr>
          <p:cNvPr id="17" name="TextBox 16"/>
          <p:cNvSpPr txBox="1"/>
          <p:nvPr/>
        </p:nvSpPr>
        <p:spPr>
          <a:xfrm>
            <a:off x="1112408" y="3327375"/>
            <a:ext cx="1371360" cy="415498"/>
          </a:xfrm>
          <a:prstGeom prst="rect">
            <a:avLst/>
          </a:prstGeom>
          <a:solidFill>
            <a:schemeClr val="accent6">
              <a:lumMod val="20000"/>
              <a:lumOff val="80000"/>
            </a:schemeClr>
          </a:solidFill>
          <a:ln>
            <a:solidFill>
              <a:srgbClr val="C00000"/>
            </a:solidFill>
          </a:ln>
        </p:spPr>
        <p:txBody>
          <a:bodyPr wrap="square" rtlCol="0">
            <a:spAutoFit/>
          </a:bodyPr>
          <a:lstStyle/>
          <a:p>
            <a:r>
              <a:rPr lang="en-US" sz="2100" i="1" dirty="0" smtClean="0"/>
              <a:t>y = 2x - 4</a:t>
            </a:r>
            <a:endParaRPr lang="en-US" sz="2100" i="1" dirty="0"/>
          </a:p>
        </p:txBody>
      </p:sp>
    </p:spTree>
    <p:extLst>
      <p:ext uri="{BB962C8B-B14F-4D97-AF65-F5344CB8AC3E}">
        <p14:creationId xmlns:p14="http://schemas.microsoft.com/office/powerpoint/2010/main" val="3714715430"/>
      </p:ext>
    </p:extLst>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163</a:t>
            </a:r>
            <a:endParaRPr lang="en-GB" sz="1400" b="1" dirty="0">
              <a:latin typeface="Calibri" panose="020F0502020204030204" pitchFamily="34" charset="0"/>
            </a:endParaRPr>
          </a:p>
        </p:txBody>
      </p:sp>
      <p:sp>
        <p:nvSpPr>
          <p:cNvPr id="3" name="Rectangle 2"/>
          <p:cNvSpPr/>
          <p:nvPr/>
        </p:nvSpPr>
        <p:spPr>
          <a:xfrm>
            <a:off x="251520" y="1196752"/>
            <a:ext cx="5256584" cy="415498"/>
          </a:xfrm>
          <a:prstGeom prst="rect">
            <a:avLst/>
          </a:prstGeom>
        </p:spPr>
        <p:txBody>
          <a:bodyPr wrap="square">
            <a:spAutoFit/>
          </a:bodyPr>
          <a:lstStyle/>
          <a:p>
            <a:pPr marL="457200" indent="-457200">
              <a:buClr>
                <a:srgbClr val="C00000"/>
              </a:buClr>
              <a:buFont typeface="+mj-lt"/>
              <a:buAutoNum type="arabicPeriod" startAt="5"/>
              <a:tabLst>
                <a:tab pos="2743200" algn="l"/>
              </a:tabLst>
            </a:pPr>
            <a:r>
              <a:rPr lang="en-US" sz="2100" dirty="0"/>
              <a:t>Write the equations of these lines.</a:t>
            </a:r>
          </a:p>
        </p:txBody>
      </p:sp>
      <p:sp>
        <p:nvSpPr>
          <p:cNvPr id="11" name="Title 1"/>
          <p:cNvSpPr>
            <a:spLocks noGrp="1"/>
          </p:cNvSpPr>
          <p:nvPr>
            <p:ph type="title"/>
          </p:nvPr>
        </p:nvSpPr>
        <p:spPr/>
        <p:txBody>
          <a:bodyPr>
            <a:noAutofit/>
          </a:bodyPr>
          <a:lstStyle/>
          <a:p>
            <a:r>
              <a:rPr lang="en-GB" sz="3600" dirty="0"/>
              <a:t>6.1 – Linear graphs</a:t>
            </a:r>
            <a:endParaRPr lang="en-GB" sz="3200" b="1" dirty="0" smtClean="0"/>
          </a:p>
        </p:txBody>
      </p:sp>
      <p:sp>
        <p:nvSpPr>
          <p:cNvPr id="8" name="Rectangle 7"/>
          <p:cNvSpPr/>
          <p:nvPr/>
        </p:nvSpPr>
        <p:spPr>
          <a:xfrm flipH="1">
            <a:off x="6985633" y="2214736"/>
            <a:ext cx="1834839" cy="132343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Q5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Read the scale of both axes carefully.</a:t>
            </a:r>
          </a:p>
        </p:txBody>
      </p:sp>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6416" y="1196752"/>
            <a:ext cx="548640" cy="548640"/>
          </a:xfrm>
          <a:prstGeom prst="rect">
            <a:avLst/>
          </a:prstGeom>
        </p:spPr>
      </p:pic>
      <p:sp>
        <p:nvSpPr>
          <p:cNvPr id="20" name="Rectangle 19"/>
          <p:cNvSpPr/>
          <p:nvPr/>
        </p:nvSpPr>
        <p:spPr>
          <a:xfrm>
            <a:off x="251520" y="4941168"/>
            <a:ext cx="8528628" cy="1656184"/>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8361" y="1612944"/>
            <a:ext cx="6499903" cy="3202854"/>
          </a:xfrm>
          <a:prstGeom prst="rect">
            <a:avLst/>
          </a:prstGeom>
        </p:spPr>
      </p:pic>
    </p:spTree>
    <p:extLst>
      <p:ext uri="{BB962C8B-B14F-4D97-AF65-F5344CB8AC3E}">
        <p14:creationId xmlns:p14="http://schemas.microsoft.com/office/powerpoint/2010/main" val="457011036"/>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163</a:t>
            </a:r>
            <a:endParaRPr lang="en-GB" sz="1400" b="1" dirty="0">
              <a:latin typeface="Calibri" panose="020F0502020204030204" pitchFamily="34" charset="0"/>
            </a:endParaRPr>
          </a:p>
        </p:txBody>
      </p:sp>
      <p:sp>
        <p:nvSpPr>
          <p:cNvPr id="3" name="Rectangle 2"/>
          <p:cNvSpPr/>
          <p:nvPr/>
        </p:nvSpPr>
        <p:spPr>
          <a:xfrm>
            <a:off x="251520" y="1196752"/>
            <a:ext cx="5256584" cy="3416320"/>
          </a:xfrm>
          <a:prstGeom prst="rect">
            <a:avLst/>
          </a:prstGeom>
        </p:spPr>
        <p:txBody>
          <a:bodyPr wrap="square">
            <a:spAutoFit/>
          </a:bodyPr>
          <a:lstStyle/>
          <a:p>
            <a:pPr marL="457200" indent="-457200">
              <a:buClr>
                <a:srgbClr val="C00000"/>
              </a:buClr>
              <a:buFont typeface="+mj-lt"/>
              <a:buAutoNum type="arabicPeriod" startAt="6"/>
              <a:tabLst>
                <a:tab pos="2743200" algn="l"/>
              </a:tabLst>
            </a:pPr>
            <a:r>
              <a:rPr lang="en-US" sz="2400" dirty="0"/>
              <a:t>Here are the equations of some linear graphs. Which of these </a:t>
            </a:r>
            <a:r>
              <a:rPr lang="en-US" sz="2400" dirty="0" smtClean="0"/>
              <a:t>graphs: </a:t>
            </a:r>
          </a:p>
          <a:p>
            <a:pPr marL="800100" lvl="1" indent="-342900">
              <a:buClr>
                <a:srgbClr val="C00000"/>
              </a:buClr>
              <a:buFont typeface="+mj-lt"/>
              <a:buAutoNum type="alphaLcPeriod"/>
              <a:tabLst>
                <a:tab pos="2743200" algn="l"/>
              </a:tabLst>
            </a:pPr>
            <a:r>
              <a:rPr lang="en-US" sz="2400" dirty="0" smtClean="0"/>
              <a:t>cross </a:t>
            </a:r>
            <a:r>
              <a:rPr lang="en-US" sz="2400" dirty="0"/>
              <a:t>the y-axis at the same point </a:t>
            </a:r>
            <a:endParaRPr lang="en-US" sz="2400" dirty="0" smtClean="0"/>
          </a:p>
          <a:p>
            <a:pPr marL="800100" lvl="1" indent="-342900">
              <a:buClr>
                <a:srgbClr val="C00000"/>
              </a:buClr>
              <a:buFont typeface="+mj-lt"/>
              <a:buAutoNum type="alphaLcPeriod"/>
              <a:tabLst>
                <a:tab pos="2743200" algn="l"/>
              </a:tabLst>
            </a:pPr>
            <a:r>
              <a:rPr lang="en-US" sz="2400" dirty="0" smtClean="0"/>
              <a:t>are parallel?</a:t>
            </a:r>
          </a:p>
          <a:p>
            <a:pPr marL="1200150" lvl="2" indent="-400050">
              <a:buClr>
                <a:srgbClr val="C00000"/>
              </a:buClr>
              <a:buFont typeface="+mj-lt"/>
              <a:buAutoNum type="romanLcPeriod"/>
              <a:tabLst>
                <a:tab pos="2743200" algn="l"/>
              </a:tabLst>
            </a:pPr>
            <a:r>
              <a:rPr lang="en-US" sz="2400" i="1" dirty="0" smtClean="0"/>
              <a:t>y</a:t>
            </a:r>
            <a:r>
              <a:rPr lang="en-US" sz="2400" dirty="0" smtClean="0"/>
              <a:t> </a:t>
            </a:r>
            <a:r>
              <a:rPr lang="en-US" sz="2400" dirty="0"/>
              <a:t>= 2</a:t>
            </a:r>
            <a:r>
              <a:rPr lang="en-US" sz="2400" i="1" dirty="0"/>
              <a:t>x</a:t>
            </a:r>
            <a:r>
              <a:rPr lang="en-US" sz="2400" dirty="0"/>
              <a:t> - 3 </a:t>
            </a:r>
            <a:r>
              <a:rPr lang="en-US" sz="2400" dirty="0" smtClean="0"/>
              <a:t>	</a:t>
            </a:r>
            <a:r>
              <a:rPr lang="en-US" sz="2400" dirty="0" smtClean="0">
                <a:solidFill>
                  <a:srgbClr val="C00000"/>
                </a:solidFill>
              </a:rPr>
              <a:t>ii.</a:t>
            </a:r>
            <a:r>
              <a:rPr lang="en-US" sz="2400" dirty="0" smtClean="0"/>
              <a:t>   </a:t>
            </a:r>
            <a:r>
              <a:rPr lang="en-US" sz="2400" i="1" dirty="0" smtClean="0"/>
              <a:t>y</a:t>
            </a:r>
            <a:r>
              <a:rPr lang="en-US" sz="2400" dirty="0" smtClean="0"/>
              <a:t> </a:t>
            </a:r>
            <a:r>
              <a:rPr lang="en-US" sz="2400" dirty="0"/>
              <a:t>= 3</a:t>
            </a:r>
            <a:r>
              <a:rPr lang="en-US" sz="2400" i="1" dirty="0"/>
              <a:t>x</a:t>
            </a:r>
            <a:r>
              <a:rPr lang="en-US" sz="2400" dirty="0"/>
              <a:t> + </a:t>
            </a:r>
            <a:r>
              <a:rPr lang="en-US" sz="2400" dirty="0" smtClean="0"/>
              <a:t>1 </a:t>
            </a:r>
          </a:p>
          <a:p>
            <a:pPr marL="1200150" lvl="2" indent="-400050">
              <a:buClr>
                <a:srgbClr val="C00000"/>
              </a:buClr>
              <a:buFont typeface="+mj-lt"/>
              <a:buAutoNum type="romanLcPeriod" startAt="3"/>
              <a:tabLst>
                <a:tab pos="2743200" algn="l"/>
              </a:tabLst>
            </a:pPr>
            <a:r>
              <a:rPr lang="en-US" sz="2400" i="1" dirty="0" smtClean="0"/>
              <a:t>y</a:t>
            </a:r>
            <a:r>
              <a:rPr lang="en-US" sz="2400" dirty="0" smtClean="0"/>
              <a:t> </a:t>
            </a:r>
            <a:r>
              <a:rPr lang="en-US" sz="2400" dirty="0"/>
              <a:t>= </a:t>
            </a:r>
            <a:r>
              <a:rPr lang="en-US" sz="2400" i="1" dirty="0"/>
              <a:t>x</a:t>
            </a:r>
            <a:r>
              <a:rPr lang="en-US" sz="2400" dirty="0"/>
              <a:t> - 1 </a:t>
            </a:r>
            <a:r>
              <a:rPr lang="en-US" sz="2400" dirty="0" smtClean="0"/>
              <a:t>	</a:t>
            </a:r>
            <a:r>
              <a:rPr lang="en-US" sz="2400" dirty="0" smtClean="0">
                <a:solidFill>
                  <a:srgbClr val="C00000"/>
                </a:solidFill>
              </a:rPr>
              <a:t>iv.</a:t>
            </a:r>
            <a:r>
              <a:rPr lang="en-US" sz="2400" dirty="0" smtClean="0"/>
              <a:t>  </a:t>
            </a:r>
            <a:r>
              <a:rPr lang="en-US" sz="2400" i="1" dirty="0" smtClean="0"/>
              <a:t>y</a:t>
            </a:r>
            <a:r>
              <a:rPr lang="en-US" sz="2400" dirty="0" smtClean="0"/>
              <a:t> </a:t>
            </a:r>
            <a:r>
              <a:rPr lang="en-US" sz="2400" dirty="0"/>
              <a:t>= 2</a:t>
            </a:r>
            <a:r>
              <a:rPr lang="en-US" sz="2400" i="1" dirty="0"/>
              <a:t>x</a:t>
            </a:r>
            <a:r>
              <a:rPr lang="en-US" sz="2400" dirty="0"/>
              <a:t> + 1 </a:t>
            </a:r>
            <a:endParaRPr lang="en-US" sz="2400" dirty="0" smtClean="0"/>
          </a:p>
          <a:p>
            <a:pPr marL="1200150" lvl="2" indent="-400050">
              <a:buClr>
                <a:srgbClr val="C00000"/>
              </a:buClr>
              <a:buFont typeface="+mj-lt"/>
              <a:buAutoNum type="romanLcPeriod" startAt="5"/>
              <a:tabLst>
                <a:tab pos="2743200" algn="l"/>
              </a:tabLst>
            </a:pPr>
            <a:r>
              <a:rPr lang="en-US" sz="2400" i="1" dirty="0" smtClean="0"/>
              <a:t>y</a:t>
            </a:r>
            <a:r>
              <a:rPr lang="en-US" sz="2400" dirty="0" smtClean="0"/>
              <a:t> </a:t>
            </a:r>
            <a:r>
              <a:rPr lang="en-US" sz="2400" dirty="0"/>
              <a:t>= -</a:t>
            </a:r>
            <a:r>
              <a:rPr lang="en-US" sz="2400" i="1" dirty="0"/>
              <a:t>x</a:t>
            </a:r>
          </a:p>
        </p:txBody>
      </p:sp>
      <p:sp>
        <p:nvSpPr>
          <p:cNvPr id="11" name="Title 1"/>
          <p:cNvSpPr>
            <a:spLocks noGrp="1"/>
          </p:cNvSpPr>
          <p:nvPr>
            <p:ph type="title"/>
          </p:nvPr>
        </p:nvSpPr>
        <p:spPr/>
        <p:txBody>
          <a:bodyPr>
            <a:noAutofit/>
          </a:bodyPr>
          <a:lstStyle/>
          <a:p>
            <a:r>
              <a:rPr lang="en-GB" sz="3600" dirty="0"/>
              <a:t>6.1 – Linear graphs</a:t>
            </a:r>
            <a:endParaRPr lang="en-GB" sz="3200" b="1" dirty="0" smtClean="0"/>
          </a:p>
        </p:txBody>
      </p:sp>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6416" y="1196752"/>
            <a:ext cx="548640" cy="548640"/>
          </a:xfrm>
          <a:prstGeom prst="rect">
            <a:avLst/>
          </a:prstGeom>
        </p:spPr>
      </p:pic>
      <p:grpSp>
        <p:nvGrpSpPr>
          <p:cNvPr id="9" name="Group 8"/>
          <p:cNvGrpSpPr/>
          <p:nvPr/>
        </p:nvGrpSpPr>
        <p:grpSpPr>
          <a:xfrm>
            <a:off x="251520" y="4645442"/>
            <a:ext cx="5213924" cy="1856238"/>
            <a:chOff x="150164" y="6494199"/>
            <a:chExt cx="5213924" cy="1856238"/>
          </a:xfrm>
        </p:grpSpPr>
        <p:sp>
          <p:nvSpPr>
            <p:cNvPr id="10" name="Rectangle 9"/>
            <p:cNvSpPr/>
            <p:nvPr/>
          </p:nvSpPr>
          <p:spPr>
            <a:xfrm flipH="1">
              <a:off x="150164" y="6673055"/>
              <a:ext cx="5213924" cy="1677382"/>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200" dirty="0">
                  <a:solidFill>
                    <a:schemeClr val="tx1"/>
                  </a:solidFill>
                  <a:latin typeface="Arial" panose="020B0604020202020204" pitchFamily="34" charset="0"/>
                  <a:cs typeface="Arial" panose="020B0604020202020204" pitchFamily="34" charset="0"/>
                </a:rPr>
                <a:t>To find the </a:t>
              </a:r>
              <a:r>
                <a:rPr lang="en-US" sz="2200" i="1" dirty="0" smtClean="0">
                  <a:solidFill>
                    <a:schemeClr val="tx1"/>
                  </a:solidFill>
                  <a:latin typeface="Arial" panose="020B0604020202020204" pitchFamily="34" charset="0"/>
                  <a:cs typeface="Arial" panose="020B0604020202020204" pitchFamily="34" charset="0"/>
                </a:rPr>
                <a:t>y</a:t>
              </a:r>
              <a:r>
                <a:rPr lang="en-US" sz="2200" dirty="0" smtClean="0">
                  <a:solidFill>
                    <a:schemeClr val="tx1"/>
                  </a:solidFill>
                  <a:latin typeface="Arial" panose="020B0604020202020204" pitchFamily="34" charset="0"/>
                  <a:cs typeface="Arial" panose="020B0604020202020204" pitchFamily="34" charset="0"/>
                </a:rPr>
                <a:t>-intercept </a:t>
              </a:r>
              <a:r>
                <a:rPr lang="en-US" sz="2200" dirty="0">
                  <a:solidFill>
                    <a:schemeClr val="tx1"/>
                  </a:solidFill>
                  <a:latin typeface="Arial" panose="020B0604020202020204" pitchFamily="34" charset="0"/>
                  <a:cs typeface="Arial" panose="020B0604020202020204" pitchFamily="34" charset="0"/>
                </a:rPr>
                <a:t>of a graph, find the </a:t>
              </a:r>
              <a:r>
                <a:rPr lang="en-US" sz="2200" i="1" dirty="0" smtClean="0">
                  <a:solidFill>
                    <a:schemeClr val="tx1"/>
                  </a:solidFill>
                  <a:latin typeface="Arial" panose="020B0604020202020204" pitchFamily="34" charset="0"/>
                  <a:cs typeface="Arial" panose="020B0604020202020204" pitchFamily="34" charset="0"/>
                </a:rPr>
                <a:t>y</a:t>
              </a:r>
              <a:r>
                <a:rPr lang="en-US" sz="2200" dirty="0" smtClean="0">
                  <a:solidFill>
                    <a:schemeClr val="tx1"/>
                  </a:solidFill>
                  <a:latin typeface="Arial" panose="020B0604020202020204" pitchFamily="34" charset="0"/>
                  <a:cs typeface="Arial" panose="020B0604020202020204" pitchFamily="34" charset="0"/>
                </a:rPr>
                <a:t>-coordinate </a:t>
              </a:r>
              <a:r>
                <a:rPr lang="en-US" sz="2200" dirty="0">
                  <a:solidFill>
                    <a:schemeClr val="tx1"/>
                  </a:solidFill>
                  <a:latin typeface="Arial" panose="020B0604020202020204" pitchFamily="34" charset="0"/>
                  <a:cs typeface="Arial" panose="020B0604020202020204" pitchFamily="34" charset="0"/>
                </a:rPr>
                <a:t>where </a:t>
              </a:r>
              <a:r>
                <a:rPr lang="en-US" sz="2200" i="1" dirty="0">
                  <a:solidFill>
                    <a:schemeClr val="tx1"/>
                  </a:solidFill>
                  <a:latin typeface="Arial" panose="020B0604020202020204" pitchFamily="34" charset="0"/>
                  <a:cs typeface="Arial" panose="020B0604020202020204" pitchFamily="34" charset="0"/>
                </a:rPr>
                <a:t>x</a:t>
              </a:r>
              <a:r>
                <a:rPr lang="en-US" sz="2200" dirty="0">
                  <a:solidFill>
                    <a:schemeClr val="tx1"/>
                  </a:solidFill>
                  <a:latin typeface="Arial" panose="020B0604020202020204" pitchFamily="34" charset="0"/>
                  <a:cs typeface="Arial" panose="020B0604020202020204" pitchFamily="34" charset="0"/>
                </a:rPr>
                <a:t> = 0. </a:t>
              </a:r>
              <a:endParaRPr lang="en-US" sz="2200" dirty="0" smtClean="0">
                <a:solidFill>
                  <a:schemeClr val="tx1"/>
                </a:solidFill>
                <a:latin typeface="Arial" panose="020B0604020202020204" pitchFamily="34" charset="0"/>
                <a:cs typeface="Arial" panose="020B0604020202020204" pitchFamily="34" charset="0"/>
              </a:endParaRPr>
            </a:p>
            <a:p>
              <a:r>
                <a:rPr lang="en-US" sz="2200" dirty="0" smtClean="0">
                  <a:solidFill>
                    <a:schemeClr val="tx1"/>
                  </a:solidFill>
                  <a:latin typeface="Arial" panose="020B0604020202020204" pitchFamily="34" charset="0"/>
                  <a:cs typeface="Arial" panose="020B0604020202020204" pitchFamily="34" charset="0"/>
                </a:rPr>
                <a:t>To </a:t>
              </a:r>
              <a:r>
                <a:rPr lang="en-US" sz="2200" dirty="0">
                  <a:solidFill>
                    <a:schemeClr val="tx1"/>
                  </a:solidFill>
                  <a:latin typeface="Arial" panose="020B0604020202020204" pitchFamily="34" charset="0"/>
                  <a:cs typeface="Arial" panose="020B0604020202020204" pitchFamily="34" charset="0"/>
                </a:rPr>
                <a:t>find the </a:t>
              </a:r>
              <a:r>
                <a:rPr lang="en-US" sz="2200" i="1" dirty="0" smtClean="0">
                  <a:solidFill>
                    <a:schemeClr val="tx1"/>
                  </a:solidFill>
                  <a:latin typeface="Arial" panose="020B0604020202020204" pitchFamily="34" charset="0"/>
                  <a:cs typeface="Arial" panose="020B0604020202020204" pitchFamily="34" charset="0"/>
                </a:rPr>
                <a:t>x</a:t>
              </a:r>
              <a:r>
                <a:rPr lang="en-US" sz="2200" dirty="0" smtClean="0">
                  <a:solidFill>
                    <a:schemeClr val="tx1"/>
                  </a:solidFill>
                  <a:latin typeface="Arial" panose="020B0604020202020204" pitchFamily="34" charset="0"/>
                  <a:cs typeface="Arial" panose="020B0604020202020204" pitchFamily="34" charset="0"/>
                </a:rPr>
                <a:t>-intercept </a:t>
              </a:r>
              <a:r>
                <a:rPr lang="en-US" sz="2200" dirty="0">
                  <a:solidFill>
                    <a:schemeClr val="tx1"/>
                  </a:solidFill>
                  <a:latin typeface="Arial" panose="020B0604020202020204" pitchFamily="34" charset="0"/>
                  <a:cs typeface="Arial" panose="020B0604020202020204" pitchFamily="34" charset="0"/>
                </a:rPr>
                <a:t>of a graph, find the </a:t>
              </a:r>
              <a:r>
                <a:rPr lang="en-US" sz="2200" i="1" dirty="0" smtClean="0">
                  <a:solidFill>
                    <a:schemeClr val="tx1"/>
                  </a:solidFill>
                  <a:latin typeface="Arial" panose="020B0604020202020204" pitchFamily="34" charset="0"/>
                  <a:cs typeface="Arial" panose="020B0604020202020204" pitchFamily="34" charset="0"/>
                </a:rPr>
                <a:t>y</a:t>
              </a:r>
              <a:r>
                <a:rPr lang="en-US" sz="2200" dirty="0" smtClean="0">
                  <a:solidFill>
                    <a:schemeClr val="tx1"/>
                  </a:solidFill>
                  <a:latin typeface="Arial" panose="020B0604020202020204" pitchFamily="34" charset="0"/>
                  <a:cs typeface="Arial" panose="020B0604020202020204" pitchFamily="34" charset="0"/>
                </a:rPr>
                <a:t>-coordinate </a:t>
              </a:r>
              <a:r>
                <a:rPr lang="en-US" sz="2200" dirty="0">
                  <a:solidFill>
                    <a:schemeClr val="tx1"/>
                  </a:solidFill>
                  <a:latin typeface="Arial" panose="020B0604020202020204" pitchFamily="34" charset="0"/>
                  <a:cs typeface="Arial" panose="020B0604020202020204" pitchFamily="34" charset="0"/>
                </a:rPr>
                <a:t>where </a:t>
              </a:r>
              <a:r>
                <a:rPr lang="en-US" sz="2200" i="1" dirty="0">
                  <a:solidFill>
                    <a:schemeClr val="tx1"/>
                  </a:solidFill>
                  <a:latin typeface="Arial" panose="020B0604020202020204" pitchFamily="34" charset="0"/>
                  <a:cs typeface="Arial" panose="020B0604020202020204" pitchFamily="34" charset="0"/>
                </a:rPr>
                <a:t>y</a:t>
              </a:r>
              <a:r>
                <a:rPr lang="en-US" sz="2200" dirty="0">
                  <a:solidFill>
                    <a:schemeClr val="tx1"/>
                  </a:solidFill>
                  <a:latin typeface="Arial" panose="020B0604020202020204" pitchFamily="34" charset="0"/>
                  <a:cs typeface="Arial" panose="020B0604020202020204" pitchFamily="34" charset="0"/>
                </a:rPr>
                <a:t> = 0.</a:t>
              </a:r>
            </a:p>
          </p:txBody>
        </p:sp>
        <p:sp>
          <p:nvSpPr>
            <p:cNvPr id="12" name="Pentagon 11"/>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Arial" panose="020B0604020202020204" pitchFamily="34" charset="0"/>
                  <a:cs typeface="Arial" panose="020B0604020202020204" pitchFamily="34" charset="0"/>
                </a:rPr>
                <a:t>Key Point 2</a:t>
              </a:r>
              <a:endParaRPr lang="en-US"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50850657"/>
      </p:ext>
    </p:ext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382054" cy="739756"/>
          </a:xfrm>
        </p:spPr>
        <p:txBody>
          <a:bodyPr>
            <a:noAutofit/>
          </a:bodyPr>
          <a:lstStyle/>
          <a:p>
            <a:r>
              <a:rPr lang="en-GB" dirty="0" smtClean="0"/>
              <a:t>Contents</a:t>
            </a:r>
            <a:endParaRPr lang="en-GB" b="1" dirty="0" smtClean="0"/>
          </a:p>
        </p:txBody>
      </p:sp>
      <p:sp>
        <p:nvSpPr>
          <p:cNvPr id="2" name="Rectangle 1"/>
          <p:cNvSpPr/>
          <p:nvPr/>
        </p:nvSpPr>
        <p:spPr>
          <a:xfrm>
            <a:off x="179512" y="1124744"/>
            <a:ext cx="8712968" cy="5509200"/>
          </a:xfrm>
          <a:prstGeom prst="rect">
            <a:avLst/>
          </a:prstGeom>
        </p:spPr>
        <p:txBody>
          <a:bodyPr wrap="square" numCol="1" spcCol="182880">
            <a:spAutoFit/>
          </a:bodyPr>
          <a:lstStyle/>
          <a:p>
            <a:pPr>
              <a:buClr>
                <a:srgbClr val="0070C0"/>
              </a:buClr>
              <a:tabLst>
                <a:tab pos="749300" algn="l"/>
                <a:tab pos="8521700" algn="r"/>
              </a:tabLst>
            </a:pPr>
            <a:r>
              <a:rPr lang="en-US" sz="2200" b="1" dirty="0" smtClean="0">
                <a:solidFill>
                  <a:srgbClr val="FF0000"/>
                </a:solidFill>
                <a:latin typeface="Arial" panose="020B0604020202020204" pitchFamily="34" charset="0"/>
                <a:cs typeface="Arial" panose="020B0604020202020204" pitchFamily="34" charset="0"/>
              </a:rPr>
              <a:t>6	Graphs	121</a:t>
            </a:r>
            <a:endParaRPr lang="en-US" sz="2200" b="1" dirty="0">
              <a:solidFill>
                <a:srgbClr val="FF0000"/>
              </a:solidFill>
              <a:latin typeface="Arial" panose="020B0604020202020204" pitchFamily="34" charset="0"/>
              <a:cs typeface="Arial" panose="020B0604020202020204" pitchFamily="34" charset="0"/>
            </a:endParaRPr>
          </a:p>
          <a:p>
            <a:pPr>
              <a:buClr>
                <a:srgbClr val="0070C0"/>
              </a:buClr>
              <a:tabLst>
                <a:tab pos="749300" algn="l"/>
                <a:tab pos="8521700" algn="r"/>
              </a:tabLst>
            </a:pPr>
            <a:r>
              <a:rPr lang="en-US" sz="2200" dirty="0" smtClean="0">
                <a:latin typeface="Arial" panose="020B0604020202020204" pitchFamily="34" charset="0"/>
                <a:cs typeface="Arial" panose="020B0604020202020204" pitchFamily="34" charset="0"/>
              </a:rPr>
              <a:t>	Prior </a:t>
            </a:r>
            <a:r>
              <a:rPr lang="en-US" sz="2200" dirty="0">
                <a:latin typeface="Arial" panose="020B0604020202020204" pitchFamily="34" charset="0"/>
                <a:cs typeface="Arial" panose="020B0604020202020204" pitchFamily="34" charset="0"/>
              </a:rPr>
              <a:t>knowledge </a:t>
            </a:r>
            <a:r>
              <a:rPr lang="en-US" sz="2200" dirty="0" smtClean="0">
                <a:latin typeface="Arial" panose="020B0604020202020204" pitchFamily="34" charset="0"/>
                <a:cs typeface="Arial" panose="020B0604020202020204" pitchFamily="34" charset="0"/>
              </a:rPr>
              <a:t>check	159</a:t>
            </a:r>
            <a:endParaRPr lang="en-US" sz="2200" dirty="0">
              <a:latin typeface="Arial" panose="020B0604020202020204" pitchFamily="34" charset="0"/>
              <a:cs typeface="Arial" panose="020B0604020202020204" pitchFamily="34" charset="0"/>
            </a:endParaRPr>
          </a:p>
          <a:p>
            <a:pPr>
              <a:buClr>
                <a:srgbClr val="0070C0"/>
              </a:buClr>
              <a:tabLst>
                <a:tab pos="749300" algn="l"/>
                <a:tab pos="8521700" algn="r"/>
              </a:tabLst>
            </a:pPr>
            <a:r>
              <a:rPr lang="en-US" sz="2200" dirty="0" smtClean="0">
                <a:latin typeface="Arial" panose="020B0604020202020204" pitchFamily="34" charset="0"/>
                <a:cs typeface="Arial" panose="020B0604020202020204" pitchFamily="34" charset="0"/>
              </a:rPr>
              <a:t>6.1	Linear graphs	161</a:t>
            </a:r>
            <a:endParaRPr lang="en-US" sz="2200" dirty="0">
              <a:latin typeface="Arial" panose="020B0604020202020204" pitchFamily="34" charset="0"/>
              <a:cs typeface="Arial" panose="020B0604020202020204" pitchFamily="34" charset="0"/>
            </a:endParaRPr>
          </a:p>
          <a:p>
            <a:pPr>
              <a:buClr>
                <a:srgbClr val="0070C0"/>
              </a:buClr>
              <a:tabLst>
                <a:tab pos="749300" algn="l"/>
                <a:tab pos="8521700" algn="r"/>
              </a:tabLst>
            </a:pPr>
            <a:r>
              <a:rPr lang="en-US" sz="2200" dirty="0" smtClean="0">
                <a:latin typeface="Arial" panose="020B0604020202020204" pitchFamily="34" charset="0"/>
                <a:cs typeface="Arial" panose="020B0604020202020204" pitchFamily="34" charset="0"/>
              </a:rPr>
              <a:t>6.2	More </a:t>
            </a:r>
            <a:r>
              <a:rPr lang="en-US" sz="2200" dirty="0">
                <a:latin typeface="Arial" panose="020B0604020202020204" pitchFamily="34" charset="0"/>
                <a:cs typeface="Arial" panose="020B0604020202020204" pitchFamily="34" charset="0"/>
              </a:rPr>
              <a:t>linear </a:t>
            </a:r>
            <a:r>
              <a:rPr lang="en-US" sz="2200" dirty="0" smtClean="0">
                <a:latin typeface="Arial" panose="020B0604020202020204" pitchFamily="34" charset="0"/>
                <a:cs typeface="Arial" panose="020B0604020202020204" pitchFamily="34" charset="0"/>
              </a:rPr>
              <a:t>graphs	164</a:t>
            </a:r>
            <a:endParaRPr lang="en-US" sz="2200" dirty="0">
              <a:latin typeface="Arial" panose="020B0604020202020204" pitchFamily="34" charset="0"/>
              <a:cs typeface="Arial" panose="020B0604020202020204" pitchFamily="34" charset="0"/>
            </a:endParaRPr>
          </a:p>
          <a:p>
            <a:pPr>
              <a:buClr>
                <a:srgbClr val="0070C0"/>
              </a:buClr>
              <a:tabLst>
                <a:tab pos="749300" algn="l"/>
                <a:tab pos="8521700" algn="r"/>
              </a:tabLst>
            </a:pPr>
            <a:r>
              <a:rPr lang="en-US" sz="2200" dirty="0" smtClean="0">
                <a:latin typeface="Arial" panose="020B0604020202020204" pitchFamily="34" charset="0"/>
                <a:cs typeface="Arial" panose="020B0604020202020204" pitchFamily="34" charset="0"/>
              </a:rPr>
              <a:t>6.3	Graphing </a:t>
            </a:r>
            <a:r>
              <a:rPr lang="en-US" sz="2200" dirty="0">
                <a:latin typeface="Arial" panose="020B0604020202020204" pitchFamily="34" charset="0"/>
                <a:cs typeface="Arial" panose="020B0604020202020204" pitchFamily="34" charset="0"/>
              </a:rPr>
              <a:t>rates of </a:t>
            </a:r>
            <a:r>
              <a:rPr lang="en-US" sz="2200" dirty="0" smtClean="0">
                <a:latin typeface="Arial" panose="020B0604020202020204" pitchFamily="34" charset="0"/>
                <a:cs typeface="Arial" panose="020B0604020202020204" pitchFamily="34" charset="0"/>
              </a:rPr>
              <a:t>change	166</a:t>
            </a:r>
            <a:endParaRPr lang="en-US" sz="2200" dirty="0">
              <a:latin typeface="Arial" panose="020B0604020202020204" pitchFamily="34" charset="0"/>
              <a:cs typeface="Arial" panose="020B0604020202020204" pitchFamily="34" charset="0"/>
            </a:endParaRPr>
          </a:p>
          <a:p>
            <a:pPr>
              <a:buClr>
                <a:srgbClr val="0070C0"/>
              </a:buClr>
              <a:tabLst>
                <a:tab pos="749300" algn="l"/>
                <a:tab pos="8521700" algn="r"/>
              </a:tabLst>
            </a:pPr>
            <a:r>
              <a:rPr lang="en-US" sz="2200" dirty="0" smtClean="0">
                <a:latin typeface="Arial" panose="020B0604020202020204" pitchFamily="34" charset="0"/>
                <a:cs typeface="Arial" panose="020B0604020202020204" pitchFamily="34" charset="0"/>
              </a:rPr>
              <a:t>6.4	Real-life graphs	170</a:t>
            </a:r>
            <a:endParaRPr lang="en-US" sz="2200" dirty="0">
              <a:latin typeface="Arial" panose="020B0604020202020204" pitchFamily="34" charset="0"/>
              <a:cs typeface="Arial" panose="020B0604020202020204" pitchFamily="34" charset="0"/>
            </a:endParaRPr>
          </a:p>
          <a:p>
            <a:pPr>
              <a:buClr>
                <a:srgbClr val="0070C0"/>
              </a:buClr>
              <a:tabLst>
                <a:tab pos="749300" algn="l"/>
                <a:tab pos="8521700" algn="r"/>
              </a:tabLst>
            </a:pPr>
            <a:r>
              <a:rPr lang="en-US" sz="2200" dirty="0" smtClean="0">
                <a:latin typeface="Arial" panose="020B0604020202020204" pitchFamily="34" charset="0"/>
                <a:cs typeface="Arial" panose="020B0604020202020204" pitchFamily="34" charset="0"/>
              </a:rPr>
              <a:t>6.5	Line segments	174</a:t>
            </a:r>
            <a:endParaRPr lang="en-US" sz="2200" dirty="0">
              <a:latin typeface="Arial" panose="020B0604020202020204" pitchFamily="34" charset="0"/>
              <a:cs typeface="Arial" panose="020B0604020202020204" pitchFamily="34" charset="0"/>
            </a:endParaRPr>
          </a:p>
          <a:p>
            <a:pPr>
              <a:buClr>
                <a:srgbClr val="0070C0"/>
              </a:buClr>
              <a:tabLst>
                <a:tab pos="749300" algn="l"/>
                <a:tab pos="8521700" algn="r"/>
              </a:tabLst>
            </a:pPr>
            <a:r>
              <a:rPr lang="en-US" sz="2200" dirty="0" smtClean="0">
                <a:latin typeface="Arial" panose="020B0604020202020204" pitchFamily="34" charset="0"/>
                <a:cs typeface="Arial" panose="020B0604020202020204" pitchFamily="34" charset="0"/>
              </a:rPr>
              <a:t>6.6	Quadratic graphs	176</a:t>
            </a:r>
            <a:endParaRPr lang="en-US" sz="2200" dirty="0">
              <a:latin typeface="Arial" panose="020B0604020202020204" pitchFamily="34" charset="0"/>
              <a:cs typeface="Arial" panose="020B0604020202020204" pitchFamily="34" charset="0"/>
            </a:endParaRPr>
          </a:p>
          <a:p>
            <a:pPr>
              <a:buClr>
                <a:srgbClr val="0070C0"/>
              </a:buClr>
              <a:tabLst>
                <a:tab pos="749300" algn="l"/>
                <a:tab pos="8521700" algn="r"/>
              </a:tabLst>
            </a:pPr>
            <a:r>
              <a:rPr lang="en-US" sz="2200" dirty="0" smtClean="0">
                <a:latin typeface="Arial" panose="020B0604020202020204" pitchFamily="34" charset="0"/>
                <a:cs typeface="Arial" panose="020B0604020202020204" pitchFamily="34" charset="0"/>
              </a:rPr>
              <a:t>6.7	Cubic </a:t>
            </a:r>
            <a:r>
              <a:rPr lang="en-US" sz="2200" dirty="0">
                <a:latin typeface="Arial" panose="020B0604020202020204" pitchFamily="34" charset="0"/>
                <a:cs typeface="Arial" panose="020B0604020202020204" pitchFamily="34" charset="0"/>
              </a:rPr>
              <a:t>and reciprocal </a:t>
            </a:r>
            <a:r>
              <a:rPr lang="en-US" sz="2200" dirty="0" smtClean="0">
                <a:latin typeface="Arial" panose="020B0604020202020204" pitchFamily="34" charset="0"/>
                <a:cs typeface="Arial" panose="020B0604020202020204" pitchFamily="34" charset="0"/>
              </a:rPr>
              <a:t>graphs	180</a:t>
            </a:r>
            <a:endParaRPr lang="en-US" sz="2200" dirty="0">
              <a:latin typeface="Arial" panose="020B0604020202020204" pitchFamily="34" charset="0"/>
              <a:cs typeface="Arial" panose="020B0604020202020204" pitchFamily="34" charset="0"/>
            </a:endParaRPr>
          </a:p>
          <a:p>
            <a:pPr>
              <a:buClr>
                <a:srgbClr val="0070C0"/>
              </a:buClr>
              <a:tabLst>
                <a:tab pos="749300" algn="l"/>
                <a:tab pos="8521700" algn="r"/>
              </a:tabLst>
            </a:pPr>
            <a:r>
              <a:rPr lang="en-US" sz="2200" dirty="0" smtClean="0">
                <a:latin typeface="Arial" panose="020B0604020202020204" pitchFamily="34" charset="0"/>
                <a:cs typeface="Arial" panose="020B0604020202020204" pitchFamily="34" charset="0"/>
              </a:rPr>
              <a:t>6.8	More graphs	182</a:t>
            </a:r>
            <a:endParaRPr lang="en-US" sz="2200" dirty="0">
              <a:latin typeface="Arial" panose="020B0604020202020204" pitchFamily="34" charset="0"/>
              <a:cs typeface="Arial" panose="020B0604020202020204" pitchFamily="34" charset="0"/>
            </a:endParaRPr>
          </a:p>
          <a:p>
            <a:pPr>
              <a:buClr>
                <a:srgbClr val="0070C0"/>
              </a:buClr>
              <a:tabLst>
                <a:tab pos="749300" algn="l"/>
                <a:tab pos="8521700" algn="r"/>
              </a:tabLst>
            </a:pPr>
            <a:r>
              <a:rPr lang="en-US" sz="2200" dirty="0" smtClean="0">
                <a:latin typeface="Arial" panose="020B0604020202020204" pitchFamily="34" charset="0"/>
                <a:cs typeface="Arial" panose="020B0604020202020204" pitchFamily="34" charset="0"/>
              </a:rPr>
              <a:t>	Problem-solving	186</a:t>
            </a:r>
          </a:p>
          <a:p>
            <a:pPr>
              <a:buClr>
                <a:srgbClr val="0070C0"/>
              </a:buClr>
              <a:tabLst>
                <a:tab pos="749300" algn="l"/>
                <a:tab pos="8521700" algn="r"/>
              </a:tabLst>
            </a:pPr>
            <a:r>
              <a:rPr lang="en-US" sz="2200" dirty="0" smtClean="0">
                <a:latin typeface="Arial" panose="020B0604020202020204" pitchFamily="34" charset="0"/>
                <a:cs typeface="Arial" panose="020B0604020202020204" pitchFamily="34" charset="0"/>
              </a:rPr>
              <a:t>	Check up	187</a:t>
            </a:r>
            <a:endParaRPr lang="en-US" sz="2200" dirty="0">
              <a:latin typeface="Arial" panose="020B0604020202020204" pitchFamily="34" charset="0"/>
              <a:cs typeface="Arial" panose="020B0604020202020204" pitchFamily="34" charset="0"/>
            </a:endParaRPr>
          </a:p>
          <a:p>
            <a:pPr>
              <a:buClr>
                <a:srgbClr val="0070C0"/>
              </a:buClr>
              <a:tabLst>
                <a:tab pos="749300" algn="l"/>
                <a:tab pos="8521700" algn="r"/>
              </a:tabLst>
            </a:pPr>
            <a:r>
              <a:rPr lang="en-US" sz="2200" dirty="0" smtClean="0">
                <a:latin typeface="Arial" panose="020B0604020202020204" pitchFamily="34" charset="0"/>
                <a:cs typeface="Arial" panose="020B0604020202020204" pitchFamily="34" charset="0"/>
              </a:rPr>
              <a:t>	Strengthen	190</a:t>
            </a:r>
            <a:endParaRPr lang="en-US" sz="2200" dirty="0">
              <a:latin typeface="Arial" panose="020B0604020202020204" pitchFamily="34" charset="0"/>
              <a:cs typeface="Arial" panose="020B0604020202020204" pitchFamily="34" charset="0"/>
            </a:endParaRPr>
          </a:p>
          <a:p>
            <a:pPr>
              <a:buClr>
                <a:srgbClr val="0070C0"/>
              </a:buClr>
              <a:tabLst>
                <a:tab pos="749300" algn="l"/>
                <a:tab pos="8521700" algn="r"/>
              </a:tabLst>
            </a:pPr>
            <a:r>
              <a:rPr lang="en-US" sz="2200" dirty="0" smtClean="0">
                <a:latin typeface="Arial" panose="020B0604020202020204" pitchFamily="34" charset="0"/>
                <a:cs typeface="Arial" panose="020B0604020202020204" pitchFamily="34" charset="0"/>
              </a:rPr>
              <a:t>	Extend	195</a:t>
            </a:r>
            <a:endParaRPr lang="en-US" sz="2200" dirty="0">
              <a:latin typeface="Arial" panose="020B0604020202020204" pitchFamily="34" charset="0"/>
              <a:cs typeface="Arial" panose="020B0604020202020204" pitchFamily="34" charset="0"/>
            </a:endParaRPr>
          </a:p>
          <a:p>
            <a:pPr>
              <a:buClr>
                <a:srgbClr val="0070C0"/>
              </a:buClr>
              <a:tabLst>
                <a:tab pos="749300" algn="l"/>
                <a:tab pos="8521700" algn="r"/>
              </a:tabLst>
            </a:pPr>
            <a:r>
              <a:rPr lang="en-US" sz="2200" dirty="0" smtClean="0">
                <a:latin typeface="Arial" panose="020B0604020202020204" pitchFamily="34" charset="0"/>
                <a:cs typeface="Arial" panose="020B0604020202020204" pitchFamily="34" charset="0"/>
              </a:rPr>
              <a:t>	Knowledge check	198</a:t>
            </a:r>
            <a:endParaRPr lang="en-US" sz="2200" dirty="0">
              <a:latin typeface="Arial" panose="020B0604020202020204" pitchFamily="34" charset="0"/>
              <a:cs typeface="Arial" panose="020B0604020202020204" pitchFamily="34" charset="0"/>
            </a:endParaRPr>
          </a:p>
          <a:p>
            <a:pPr>
              <a:buClr>
                <a:srgbClr val="0070C0"/>
              </a:buClr>
              <a:tabLst>
                <a:tab pos="749300" algn="l"/>
                <a:tab pos="8521700" algn="r"/>
              </a:tabLst>
            </a:pPr>
            <a:r>
              <a:rPr lang="en-US" sz="2200" dirty="0" smtClean="0">
                <a:latin typeface="Arial" panose="020B0604020202020204" pitchFamily="34" charset="0"/>
                <a:cs typeface="Arial" panose="020B0604020202020204" pitchFamily="34" charset="0"/>
              </a:rPr>
              <a:t>	Unit test	200</a:t>
            </a:r>
            <a:endParaRPr lang="en-US" sz="2200" dirty="0">
              <a:latin typeface="Arial" panose="020B0604020202020204" pitchFamily="34" charset="0"/>
              <a:cs typeface="Arial" panose="020B0604020202020204" pitchFamily="34" charset="0"/>
            </a:endParaRPr>
          </a:p>
        </p:txBody>
      </p:sp>
      <p:sp>
        <p:nvSpPr>
          <p:cNvPr id="6" name="Round Same Side Corner Rectangle 5">
            <a:hlinkClick r:id="rId3" action="ppaction://hlinkpres?slideindex=1&amp;slidetitle="/>
          </p:cNvPr>
          <p:cNvSpPr/>
          <p:nvPr/>
        </p:nvSpPr>
        <p:spPr>
          <a:xfrm>
            <a:off x="6948264" y="695546"/>
            <a:ext cx="75780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iv</a:t>
            </a:r>
            <a:endParaRPr lang="en-GB" sz="1400" b="1" dirty="0">
              <a:latin typeface="Calibri" panose="020F0502020204030204" pitchFamily="34" charset="0"/>
            </a:endParaRPr>
          </a:p>
        </p:txBody>
      </p:sp>
    </p:spTree>
    <p:extLst>
      <p:ext uri="{BB962C8B-B14F-4D97-AF65-F5344CB8AC3E}">
        <p14:creationId xmlns:p14="http://schemas.microsoft.com/office/powerpoint/2010/main" val="2748104566"/>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163</a:t>
            </a:r>
            <a:endParaRPr lang="en-GB" sz="1400" b="1" dirty="0">
              <a:latin typeface="Calibri" panose="020F0502020204030204" pitchFamily="34" charset="0"/>
            </a:endParaRPr>
          </a:p>
        </p:txBody>
      </p:sp>
      <p:sp>
        <p:nvSpPr>
          <p:cNvPr id="3" name="Rectangle 2"/>
          <p:cNvSpPr/>
          <p:nvPr/>
        </p:nvSpPr>
        <p:spPr>
          <a:xfrm>
            <a:off x="251520" y="1196752"/>
            <a:ext cx="5256584" cy="5509200"/>
          </a:xfrm>
          <a:prstGeom prst="rect">
            <a:avLst/>
          </a:prstGeom>
        </p:spPr>
        <p:txBody>
          <a:bodyPr wrap="square">
            <a:spAutoFit/>
          </a:bodyPr>
          <a:lstStyle/>
          <a:p>
            <a:pPr marL="457200" indent="-457200">
              <a:buClr>
                <a:srgbClr val="C00000"/>
              </a:buClr>
              <a:buFont typeface="+mj-lt"/>
              <a:buAutoNum type="arabicPeriod" startAt="7"/>
              <a:tabLst>
                <a:tab pos="2743200" algn="l"/>
              </a:tabLst>
            </a:pPr>
            <a:r>
              <a:rPr lang="en-US" sz="2200" dirty="0" smtClean="0">
                <a:solidFill>
                  <a:srgbClr val="C00000"/>
                </a:solidFill>
              </a:rPr>
              <a:t>a.</a:t>
            </a:r>
            <a:r>
              <a:rPr lang="en-US" sz="2200" dirty="0" smtClean="0"/>
              <a:t> </a:t>
            </a:r>
            <a:r>
              <a:rPr lang="en-US" sz="2200" dirty="0"/>
              <a:t>For the equation 2</a:t>
            </a:r>
            <a:r>
              <a:rPr lang="en-US" sz="2200" i="1" dirty="0"/>
              <a:t>y</a:t>
            </a:r>
            <a:r>
              <a:rPr lang="en-US" sz="2200" dirty="0"/>
              <a:t> - </a:t>
            </a:r>
            <a:r>
              <a:rPr lang="en-US" sz="2200" i="1" dirty="0"/>
              <a:t>x</a:t>
            </a:r>
            <a:r>
              <a:rPr lang="en-US" sz="2200" dirty="0"/>
              <a:t> = 3</a:t>
            </a:r>
          </a:p>
          <a:p>
            <a:pPr marL="1143000" lvl="2" indent="-342900">
              <a:buClr>
                <a:srgbClr val="C00000"/>
              </a:buClr>
              <a:buFont typeface="+mj-lt"/>
              <a:buAutoNum type="romanLcPeriod"/>
              <a:tabLst>
                <a:tab pos="2743200" algn="l"/>
              </a:tabLst>
            </a:pPr>
            <a:r>
              <a:rPr lang="en-US" sz="2200" dirty="0" smtClean="0"/>
              <a:t>copy </a:t>
            </a:r>
            <a:r>
              <a:rPr lang="en-US" sz="2200" dirty="0"/>
              <a:t>and complete the table of </a:t>
            </a:r>
            <a:r>
              <a:rPr lang="en-US" sz="2200" dirty="0" smtClean="0"/>
              <a:t>values</a:t>
            </a:r>
            <a:br>
              <a:rPr lang="en-US" sz="2200" dirty="0" smtClean="0"/>
            </a:br>
            <a:r>
              <a:rPr lang="en-US" sz="2200" dirty="0" smtClean="0"/>
              <a:t/>
            </a:r>
            <a:br>
              <a:rPr lang="en-US" sz="2200" dirty="0" smtClean="0"/>
            </a:br>
            <a:r>
              <a:rPr lang="en-US" sz="2200" dirty="0" smtClean="0"/>
              <a:t/>
            </a:r>
            <a:br>
              <a:rPr lang="en-US" sz="2200" dirty="0" smtClean="0"/>
            </a:br>
            <a:endParaRPr lang="en-US" sz="2200" dirty="0" smtClean="0"/>
          </a:p>
          <a:p>
            <a:pPr marL="1143000" lvl="2" indent="-342900">
              <a:buClr>
                <a:srgbClr val="C00000"/>
              </a:buClr>
              <a:buFont typeface="+mj-lt"/>
              <a:buAutoNum type="romanLcPeriod"/>
              <a:tabLst>
                <a:tab pos="2743200" algn="l"/>
              </a:tabLst>
            </a:pPr>
            <a:r>
              <a:rPr lang="en-US" sz="2200" dirty="0" smtClean="0"/>
              <a:t>plot </a:t>
            </a:r>
            <a:r>
              <a:rPr lang="en-US" sz="2200" dirty="0"/>
              <a:t>the graph on suitable </a:t>
            </a:r>
            <a:r>
              <a:rPr lang="en-US" sz="2200" dirty="0" smtClean="0"/>
              <a:t>axes</a:t>
            </a:r>
            <a:r>
              <a:rPr lang="en-US" sz="2200" dirty="0"/>
              <a:t>.</a:t>
            </a:r>
          </a:p>
          <a:p>
            <a:pPr marL="800100" lvl="1" indent="-342900">
              <a:buClr>
                <a:srgbClr val="C00000"/>
              </a:buClr>
              <a:buFont typeface="+mj-lt"/>
              <a:buAutoNum type="alphaLcPeriod" startAt="2"/>
              <a:tabLst>
                <a:tab pos="2743200" algn="l"/>
              </a:tabLst>
            </a:pPr>
            <a:r>
              <a:rPr lang="en-US" sz="2200" dirty="0"/>
              <a:t>Repeat part </a:t>
            </a:r>
            <a:r>
              <a:rPr lang="en-US" sz="2200" b="1" dirty="0"/>
              <a:t>a</a:t>
            </a:r>
            <a:r>
              <a:rPr lang="en-US" sz="2200" dirty="0"/>
              <a:t> for the lines with </a:t>
            </a:r>
            <a:r>
              <a:rPr lang="en-US" sz="2200" dirty="0" smtClean="0"/>
              <a:t>equation:</a:t>
            </a:r>
          </a:p>
          <a:p>
            <a:pPr marL="1143000" lvl="2" indent="-342900">
              <a:buClr>
                <a:srgbClr val="C00000"/>
              </a:buClr>
              <a:buFont typeface="+mj-lt"/>
              <a:buAutoNum type="romanLcPeriod"/>
              <a:tabLst>
                <a:tab pos="2743200" algn="l"/>
              </a:tabLst>
            </a:pPr>
            <a:r>
              <a:rPr lang="en-US" sz="2200" i="1" dirty="0" smtClean="0"/>
              <a:t>x</a:t>
            </a:r>
            <a:r>
              <a:rPr lang="en-US" sz="2200" dirty="0" smtClean="0"/>
              <a:t> </a:t>
            </a:r>
            <a:r>
              <a:rPr lang="en-US" sz="2200" dirty="0"/>
              <a:t>+ </a:t>
            </a:r>
            <a:r>
              <a:rPr lang="en-US" sz="2200" i="1" dirty="0"/>
              <a:t>y</a:t>
            </a:r>
            <a:r>
              <a:rPr lang="en-US" sz="2200" dirty="0"/>
              <a:t> = b </a:t>
            </a:r>
            <a:r>
              <a:rPr lang="en-US" sz="2200" dirty="0" smtClean="0"/>
              <a:t>	</a:t>
            </a:r>
            <a:r>
              <a:rPr lang="en-US" sz="2200" dirty="0" smtClean="0">
                <a:solidFill>
                  <a:srgbClr val="C00000"/>
                </a:solidFill>
              </a:rPr>
              <a:t>ii.</a:t>
            </a:r>
            <a:r>
              <a:rPr lang="en-US" sz="2200" dirty="0" smtClean="0"/>
              <a:t>  </a:t>
            </a:r>
            <a:r>
              <a:rPr lang="en-US" sz="2200" i="1" dirty="0" smtClean="0"/>
              <a:t>x</a:t>
            </a:r>
            <a:r>
              <a:rPr lang="en-US" sz="2200" dirty="0" smtClean="0"/>
              <a:t> </a:t>
            </a:r>
            <a:r>
              <a:rPr lang="en-US" sz="2200" dirty="0"/>
              <a:t>+ </a:t>
            </a:r>
            <a:r>
              <a:rPr lang="en-US" sz="2200" i="1" dirty="0"/>
              <a:t>y</a:t>
            </a:r>
            <a:r>
              <a:rPr lang="en-US" sz="2200" dirty="0"/>
              <a:t> = </a:t>
            </a:r>
            <a:r>
              <a:rPr lang="en-US" sz="2200" dirty="0" smtClean="0"/>
              <a:t>7</a:t>
            </a:r>
            <a:br>
              <a:rPr lang="en-US" sz="2200" dirty="0" smtClean="0"/>
            </a:br>
            <a:r>
              <a:rPr lang="en-US" sz="2200" dirty="0" smtClean="0"/>
              <a:t/>
            </a:r>
            <a:br>
              <a:rPr lang="en-US" sz="2200" dirty="0" smtClean="0"/>
            </a:br>
            <a:r>
              <a:rPr lang="en-US" sz="2200" dirty="0" smtClean="0"/>
              <a:t/>
            </a:r>
            <a:br>
              <a:rPr lang="en-US" sz="2200" dirty="0" smtClean="0"/>
            </a:br>
            <a:endParaRPr lang="en-US" sz="2200" dirty="0" smtClean="0"/>
          </a:p>
          <a:p>
            <a:pPr marL="0" lvl="2">
              <a:buClr>
                <a:srgbClr val="C00000"/>
              </a:buClr>
              <a:tabLst>
                <a:tab pos="2743200" algn="l"/>
              </a:tabLst>
            </a:pPr>
            <a:r>
              <a:rPr lang="en-US" sz="2200" b="1" dirty="0" smtClean="0">
                <a:solidFill>
                  <a:srgbClr val="C00000"/>
                </a:solidFill>
              </a:rPr>
              <a:t>Discussion</a:t>
            </a:r>
            <a:r>
              <a:rPr lang="en-US" sz="2200" dirty="0" smtClean="0"/>
              <a:t> </a:t>
            </a:r>
            <a:r>
              <a:rPr lang="en-US" sz="2200" dirty="0"/>
              <a:t>Where do you think the graph of </a:t>
            </a:r>
            <a:r>
              <a:rPr lang="en-US" sz="2200" i="1" dirty="0"/>
              <a:t>x</a:t>
            </a:r>
            <a:r>
              <a:rPr lang="en-US" sz="2200" dirty="0"/>
              <a:t> + </a:t>
            </a:r>
            <a:r>
              <a:rPr lang="en-US" sz="2200" i="1" dirty="0"/>
              <a:t>y</a:t>
            </a:r>
            <a:r>
              <a:rPr lang="en-US" sz="2200" dirty="0"/>
              <a:t> = 3 will cross the </a:t>
            </a:r>
            <a:r>
              <a:rPr lang="en-US" sz="2200" dirty="0" smtClean="0"/>
              <a:t>axes?</a:t>
            </a:r>
          </a:p>
          <a:p>
            <a:pPr marL="0" lvl="2">
              <a:buClr>
                <a:srgbClr val="C00000"/>
              </a:buClr>
              <a:tabLst>
                <a:tab pos="2743200" algn="l"/>
              </a:tabLst>
            </a:pPr>
            <a:r>
              <a:rPr lang="en-US" sz="2200" dirty="0" smtClean="0"/>
              <a:t>Where </a:t>
            </a:r>
            <a:r>
              <a:rPr lang="en-US" sz="2200" dirty="0"/>
              <a:t>will </a:t>
            </a:r>
            <a:r>
              <a:rPr lang="en-US" sz="2200" i="1" dirty="0"/>
              <a:t>x</a:t>
            </a:r>
            <a:r>
              <a:rPr lang="en-US" sz="2200" dirty="0"/>
              <a:t> + </a:t>
            </a:r>
            <a:r>
              <a:rPr lang="en-US" sz="2200" i="1" dirty="0"/>
              <a:t>y</a:t>
            </a:r>
            <a:r>
              <a:rPr lang="en-US" sz="2200" dirty="0"/>
              <a:t> = -1?</a:t>
            </a:r>
            <a:endParaRPr lang="en-US" sz="2200" i="1" dirty="0"/>
          </a:p>
        </p:txBody>
      </p:sp>
      <p:sp>
        <p:nvSpPr>
          <p:cNvPr id="11" name="Title 1"/>
          <p:cNvSpPr>
            <a:spLocks noGrp="1"/>
          </p:cNvSpPr>
          <p:nvPr>
            <p:ph type="title"/>
          </p:nvPr>
        </p:nvSpPr>
        <p:spPr/>
        <p:txBody>
          <a:bodyPr>
            <a:noAutofit/>
          </a:bodyPr>
          <a:lstStyle/>
          <a:p>
            <a:r>
              <a:rPr lang="en-GB" sz="3600" dirty="0"/>
              <a:t>6.1 – Linear graphs</a:t>
            </a:r>
            <a:endParaRPr lang="en-GB" sz="3200" b="1" dirty="0" smtClean="0"/>
          </a:p>
        </p:txBody>
      </p:sp>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99824" y="1268760"/>
            <a:ext cx="548640" cy="548640"/>
          </a:xfrm>
          <a:prstGeom prst="rect">
            <a:avLst/>
          </a:prstGeom>
        </p:spPr>
      </p:pic>
      <p:sp>
        <p:nvSpPr>
          <p:cNvPr id="13" name="Rectangle 12"/>
          <p:cNvSpPr/>
          <p:nvPr/>
        </p:nvSpPr>
        <p:spPr>
          <a:xfrm flipH="1">
            <a:off x="251520" y="4675783"/>
            <a:ext cx="5204539" cy="769441"/>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Q7a </a:t>
            </a:r>
            <a:r>
              <a:rPr lang="en-US" sz="2200" b="1" dirty="0" err="1" smtClean="0">
                <a:solidFill>
                  <a:srgbClr val="C00000"/>
                </a:solidFill>
                <a:latin typeface="Arial" panose="020B0604020202020204" pitchFamily="34" charset="0"/>
                <a:cs typeface="Arial" panose="020B0604020202020204" pitchFamily="34" charset="0"/>
              </a:rPr>
              <a:t>i</a:t>
            </a:r>
            <a:r>
              <a:rPr lang="en-US" sz="2200" b="1" dirty="0" smtClean="0">
                <a:solidFill>
                  <a:srgbClr val="C00000"/>
                </a:solidFill>
                <a:latin typeface="Arial" panose="020B0604020202020204" pitchFamily="34" charset="0"/>
                <a:cs typeface="Arial" panose="020B0604020202020204" pitchFamily="34" charset="0"/>
              </a:rPr>
              <a:t>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When </a:t>
            </a:r>
            <a:r>
              <a:rPr lang="en-US" sz="2200" i="1" dirty="0">
                <a:solidFill>
                  <a:schemeClr val="tx1"/>
                </a:solidFill>
                <a:latin typeface="Arial" panose="020B0604020202020204" pitchFamily="34" charset="0"/>
                <a:cs typeface="Arial" panose="020B0604020202020204" pitchFamily="34" charset="0"/>
              </a:rPr>
              <a:t>x</a:t>
            </a:r>
            <a:r>
              <a:rPr lang="en-US" sz="2200" dirty="0">
                <a:solidFill>
                  <a:schemeClr val="tx1"/>
                </a:solidFill>
                <a:latin typeface="Arial" panose="020B0604020202020204" pitchFamily="34" charset="0"/>
                <a:cs typeface="Arial" panose="020B0604020202020204" pitchFamily="34" charset="0"/>
              </a:rPr>
              <a:t> = 0, what is the value of </a:t>
            </a:r>
            <a:r>
              <a:rPr lang="en-US" sz="2200" i="1" dirty="0" smtClean="0">
                <a:solidFill>
                  <a:schemeClr val="tx1"/>
                </a:solidFill>
                <a:latin typeface="Arial" panose="020B0604020202020204" pitchFamily="34" charset="0"/>
                <a:cs typeface="Arial" panose="020B0604020202020204" pitchFamily="34" charset="0"/>
              </a:rPr>
              <a:t>y</a:t>
            </a:r>
            <a:r>
              <a:rPr lang="en-US" sz="2200" dirty="0">
                <a:solidFill>
                  <a:schemeClr val="tx1"/>
                </a:solidFill>
                <a:latin typeface="Arial" panose="020B0604020202020204" pitchFamily="34" charset="0"/>
                <a:cs typeface="Arial" panose="020B0604020202020204" pitchFamily="34" charset="0"/>
              </a:rPr>
              <a:t>?</a:t>
            </a:r>
          </a:p>
        </p:txBody>
      </p:sp>
      <p:graphicFrame>
        <p:nvGraphicFramePr>
          <p:cNvPr id="14" name="Table 13"/>
          <p:cNvGraphicFramePr>
            <a:graphicFrameLocks noGrp="1"/>
          </p:cNvGraphicFramePr>
          <p:nvPr>
            <p:extLst>
              <p:ext uri="{D42A27DB-BD31-4B8C-83A1-F6EECF244321}">
                <p14:modId xmlns:p14="http://schemas.microsoft.com/office/powerpoint/2010/main" val="772934574"/>
              </p:ext>
            </p:extLst>
          </p:nvPr>
        </p:nvGraphicFramePr>
        <p:xfrm>
          <a:off x="1099796" y="2298576"/>
          <a:ext cx="4328496" cy="853440"/>
        </p:xfrm>
        <a:graphic>
          <a:graphicData uri="http://schemas.openxmlformats.org/drawingml/2006/table">
            <a:tbl>
              <a:tblPr firstRow="1" bandRow="1">
                <a:tableStyleId>{5940675A-B579-460E-94D1-54222C63F5DA}</a:tableStyleId>
              </a:tblPr>
              <a:tblGrid>
                <a:gridCol w="1599996"/>
                <a:gridCol w="1368152"/>
                <a:gridCol w="1360348"/>
              </a:tblGrid>
              <a:tr h="4217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smtClean="0">
                          <a:latin typeface="Arial" panose="020B0604020202020204" pitchFamily="34" charset="0"/>
                          <a:cs typeface="Arial" panose="020B0604020202020204" pitchFamily="34" charset="0"/>
                        </a:rPr>
                        <a:t>x</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200" dirty="0" smtClean="0"/>
                        <a:t>0</a:t>
                      </a:r>
                      <a:endParaRPr lang="en-US" sz="22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2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8816">
                <a:tc>
                  <a:txBody>
                    <a:bodyPr/>
                    <a:lstStyle/>
                    <a:p>
                      <a:pPr algn="ctr"/>
                      <a:r>
                        <a:rPr lang="en-US" sz="2200" b="1" dirty="0" smtClean="0">
                          <a:latin typeface="Arial" panose="020B0604020202020204" pitchFamily="34" charset="0"/>
                          <a:cs typeface="Arial" panose="020B0604020202020204" pitchFamily="34" charset="0"/>
                        </a:rPr>
                        <a:t>y</a:t>
                      </a:r>
                      <a:endParaRPr lang="en-US" sz="22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endParaRPr lang="en-US" sz="22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t>0</a:t>
                      </a:r>
                      <a:endParaRPr lang="en-US" sz="22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761132090"/>
      </p:ext>
    </p:ext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163</a:t>
            </a:r>
            <a:endParaRPr lang="en-GB" sz="1400" b="1" dirty="0">
              <a:latin typeface="Calibri" panose="020F0502020204030204" pitchFamily="34" charset="0"/>
            </a:endParaRPr>
          </a:p>
        </p:txBody>
      </p:sp>
      <p:sp>
        <p:nvSpPr>
          <p:cNvPr id="3" name="Rectangle 2"/>
          <p:cNvSpPr/>
          <p:nvPr/>
        </p:nvSpPr>
        <p:spPr>
          <a:xfrm>
            <a:off x="251520" y="1196752"/>
            <a:ext cx="5256584" cy="3416320"/>
          </a:xfrm>
          <a:prstGeom prst="rect">
            <a:avLst/>
          </a:prstGeom>
        </p:spPr>
        <p:txBody>
          <a:bodyPr wrap="square">
            <a:spAutoFit/>
          </a:bodyPr>
          <a:lstStyle/>
          <a:p>
            <a:pPr marL="457200" indent="-457200">
              <a:buClr>
                <a:srgbClr val="C00000"/>
              </a:buClr>
              <a:buFont typeface="+mj-lt"/>
              <a:buAutoNum type="arabicPeriod" startAt="8"/>
              <a:tabLst>
                <a:tab pos="2743200" algn="l"/>
              </a:tabLst>
            </a:pPr>
            <a:r>
              <a:rPr lang="en-US" sz="2400" dirty="0"/>
              <a:t>In </a:t>
            </a:r>
            <a:r>
              <a:rPr lang="en-US" sz="2400" b="1" dirty="0"/>
              <a:t>Q7</a:t>
            </a:r>
            <a:r>
              <a:rPr lang="en-US" sz="2400" dirty="0"/>
              <a:t> you drew the graphs of </a:t>
            </a:r>
            <a:r>
              <a:rPr lang="en-US" sz="2400" dirty="0" smtClean="0"/>
              <a:t>2</a:t>
            </a:r>
            <a:r>
              <a:rPr lang="en-US" sz="2400" i="1" dirty="0" smtClean="0"/>
              <a:t>y</a:t>
            </a:r>
            <a:r>
              <a:rPr lang="en-US" sz="2400" dirty="0" smtClean="0"/>
              <a:t> </a:t>
            </a:r>
            <a:r>
              <a:rPr lang="en-US" sz="2400" dirty="0"/>
              <a:t>- </a:t>
            </a:r>
            <a:r>
              <a:rPr lang="en-US" sz="2400" i="1" dirty="0"/>
              <a:t>x</a:t>
            </a:r>
            <a:r>
              <a:rPr lang="en-US" sz="2400" dirty="0"/>
              <a:t> = 3, </a:t>
            </a:r>
            <a:r>
              <a:rPr lang="en-US" sz="2400" i="1" dirty="0"/>
              <a:t>x</a:t>
            </a:r>
            <a:r>
              <a:rPr lang="en-US" sz="2400" dirty="0"/>
              <a:t> + </a:t>
            </a:r>
            <a:r>
              <a:rPr lang="en-US" sz="2400" i="1" dirty="0"/>
              <a:t>y</a:t>
            </a:r>
            <a:r>
              <a:rPr lang="en-US" sz="2400" dirty="0"/>
              <a:t> = 4 and </a:t>
            </a:r>
            <a:r>
              <a:rPr lang="en-US" sz="2400" i="1" dirty="0" smtClean="0"/>
              <a:t>x</a:t>
            </a:r>
            <a:r>
              <a:rPr lang="en-US" sz="2400" dirty="0" smtClean="0"/>
              <a:t> + </a:t>
            </a:r>
            <a:r>
              <a:rPr lang="en-US" sz="2400" i="1" dirty="0" smtClean="0"/>
              <a:t>y</a:t>
            </a:r>
            <a:r>
              <a:rPr lang="en-US" sz="2400" dirty="0" smtClean="0"/>
              <a:t> </a:t>
            </a:r>
            <a:r>
              <a:rPr lang="en-US" sz="2400" dirty="0"/>
              <a:t>= 7. </a:t>
            </a:r>
            <a:endParaRPr lang="en-US" sz="2400" dirty="0" smtClean="0"/>
          </a:p>
          <a:p>
            <a:pPr marL="857250" lvl="1" indent="-400050">
              <a:buClr>
                <a:srgbClr val="C00000"/>
              </a:buClr>
              <a:buFont typeface="+mj-lt"/>
              <a:buAutoNum type="alphaLcPeriod"/>
              <a:tabLst>
                <a:tab pos="2743200" algn="l"/>
              </a:tabLst>
            </a:pPr>
            <a:r>
              <a:rPr lang="en-US" sz="2400" dirty="0" smtClean="0"/>
              <a:t>Rearrange </a:t>
            </a:r>
            <a:r>
              <a:rPr lang="en-US" sz="2400" dirty="0"/>
              <a:t>each equation to make </a:t>
            </a:r>
            <a:r>
              <a:rPr lang="en-US" sz="2400" i="1" dirty="0"/>
              <a:t>y</a:t>
            </a:r>
            <a:r>
              <a:rPr lang="en-US" sz="2400" dirty="0"/>
              <a:t> the </a:t>
            </a:r>
            <a:r>
              <a:rPr lang="en-US" sz="2400" dirty="0" smtClean="0"/>
              <a:t>subject.</a:t>
            </a:r>
          </a:p>
          <a:p>
            <a:pPr marL="857250" lvl="1" indent="-400050">
              <a:buClr>
                <a:srgbClr val="C00000"/>
              </a:buClr>
              <a:buFont typeface="+mj-lt"/>
              <a:buAutoNum type="alphaLcPeriod"/>
              <a:tabLst>
                <a:tab pos="2743200" algn="l"/>
              </a:tabLst>
            </a:pPr>
            <a:r>
              <a:rPr lang="en-US" sz="2400" dirty="0" smtClean="0"/>
              <a:t>Read </a:t>
            </a:r>
            <a:r>
              <a:rPr lang="en-US" sz="2400" dirty="0"/>
              <a:t>the gradients and </a:t>
            </a:r>
            <a:r>
              <a:rPr lang="en-US" sz="2400" i="1" dirty="0" smtClean="0"/>
              <a:t>y</a:t>
            </a:r>
            <a:r>
              <a:rPr lang="en-US" sz="2400" dirty="0" smtClean="0"/>
              <a:t>-intercepts </a:t>
            </a:r>
            <a:r>
              <a:rPr lang="en-US" sz="2400" dirty="0"/>
              <a:t>from </a:t>
            </a:r>
            <a:r>
              <a:rPr lang="en-US" sz="2400" dirty="0" smtClean="0"/>
              <a:t>each.</a:t>
            </a:r>
          </a:p>
          <a:p>
            <a:pPr marL="857250" lvl="1" indent="-400050">
              <a:buClr>
                <a:srgbClr val="C00000"/>
              </a:buClr>
              <a:buFont typeface="+mj-lt"/>
              <a:buAutoNum type="alphaLcPeriod"/>
              <a:tabLst>
                <a:tab pos="2743200" algn="l"/>
              </a:tabLst>
            </a:pPr>
            <a:r>
              <a:rPr lang="en-US" sz="2400" dirty="0" smtClean="0"/>
              <a:t>Look </a:t>
            </a:r>
            <a:r>
              <a:rPr lang="en-US" sz="2400" dirty="0"/>
              <a:t>back at your graphs in </a:t>
            </a:r>
            <a:r>
              <a:rPr lang="en-US" sz="2400" b="1" dirty="0"/>
              <a:t>Q7</a:t>
            </a:r>
            <a:r>
              <a:rPr lang="en-US" sz="2400" dirty="0"/>
              <a:t> to check the gradients and </a:t>
            </a:r>
            <a:r>
              <a:rPr lang="en-US" sz="2400" i="1" dirty="0" smtClean="0"/>
              <a:t>y</a:t>
            </a:r>
            <a:r>
              <a:rPr lang="en-US" sz="2400" dirty="0" smtClean="0"/>
              <a:t>-intercepts </a:t>
            </a:r>
            <a:r>
              <a:rPr lang="en-US" sz="2400" dirty="0"/>
              <a:t>are correct.</a:t>
            </a:r>
            <a:endParaRPr lang="en-US" sz="2400" i="1" dirty="0"/>
          </a:p>
        </p:txBody>
      </p:sp>
      <p:sp>
        <p:nvSpPr>
          <p:cNvPr id="11" name="Title 1"/>
          <p:cNvSpPr>
            <a:spLocks noGrp="1"/>
          </p:cNvSpPr>
          <p:nvPr>
            <p:ph type="title"/>
          </p:nvPr>
        </p:nvSpPr>
        <p:spPr/>
        <p:txBody>
          <a:bodyPr>
            <a:noAutofit/>
          </a:bodyPr>
          <a:lstStyle/>
          <a:p>
            <a:r>
              <a:rPr lang="en-GB" sz="3600" dirty="0"/>
              <a:t>6.1 – Linear graphs</a:t>
            </a:r>
            <a:endParaRPr lang="en-GB" sz="3200" b="1" dirty="0" smtClean="0"/>
          </a:p>
        </p:txBody>
      </p:sp>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99824" y="1268760"/>
            <a:ext cx="548640" cy="548640"/>
          </a:xfrm>
          <a:prstGeom prst="rect">
            <a:avLst/>
          </a:prstGeom>
        </p:spPr>
      </p:pic>
      <p:grpSp>
        <p:nvGrpSpPr>
          <p:cNvPr id="7" name="Group 6"/>
          <p:cNvGrpSpPr/>
          <p:nvPr/>
        </p:nvGrpSpPr>
        <p:grpSpPr>
          <a:xfrm>
            <a:off x="251520" y="4581128"/>
            <a:ext cx="5213924" cy="1979349"/>
            <a:chOff x="150164" y="6494199"/>
            <a:chExt cx="5213924" cy="1979349"/>
          </a:xfrm>
        </p:grpSpPr>
        <p:sp>
          <p:nvSpPr>
            <p:cNvPr id="8" name="Rectangle 7"/>
            <p:cNvSpPr/>
            <p:nvPr/>
          </p:nvSpPr>
          <p:spPr>
            <a:xfrm flipH="1">
              <a:off x="150164" y="6673055"/>
              <a:ext cx="5213924" cy="1800493"/>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400" dirty="0">
                  <a:solidFill>
                    <a:schemeClr val="tx1"/>
                  </a:solidFill>
                  <a:latin typeface="Arial" panose="020B0604020202020204" pitchFamily="34" charset="0"/>
                  <a:cs typeface="Arial" panose="020B0604020202020204" pitchFamily="34" charset="0"/>
                </a:rPr>
                <a:t>To compare the gradients and </a:t>
              </a:r>
              <a:r>
                <a:rPr lang="en-US" sz="2400" dirty="0" smtClean="0">
                  <a:solidFill>
                    <a:schemeClr val="tx1"/>
                  </a:solidFill>
                  <a:latin typeface="Arial" panose="020B0604020202020204" pitchFamily="34" charset="0"/>
                  <a:cs typeface="Arial" panose="020B0604020202020204" pitchFamily="34" charset="0"/>
                </a:rPr>
                <a:t>y-intercepts </a:t>
              </a:r>
              <a:r>
                <a:rPr lang="en-US" sz="2400" dirty="0">
                  <a:solidFill>
                    <a:schemeClr val="tx1"/>
                  </a:solidFill>
                  <a:latin typeface="Arial" panose="020B0604020202020204" pitchFamily="34" charset="0"/>
                  <a:cs typeface="Arial" panose="020B0604020202020204" pitchFamily="34" charset="0"/>
                </a:rPr>
                <a:t>of two straight lines, make sure their equations are in the form </a:t>
              </a:r>
              <a:r>
                <a:rPr lang="en-US" sz="2400" i="1" dirty="0">
                  <a:solidFill>
                    <a:schemeClr val="tx1"/>
                  </a:solidFill>
                  <a:latin typeface="Arial" panose="020B0604020202020204" pitchFamily="34" charset="0"/>
                  <a:cs typeface="Arial" panose="020B0604020202020204" pitchFamily="34" charset="0"/>
                </a:rPr>
                <a:t>y</a:t>
              </a:r>
              <a:r>
                <a:rPr lang="en-US" sz="2400" dirty="0">
                  <a:solidFill>
                    <a:schemeClr val="tx1"/>
                  </a:solidFill>
                  <a:latin typeface="Arial" panose="020B0604020202020204" pitchFamily="34" charset="0"/>
                  <a:cs typeface="Arial" panose="020B0604020202020204" pitchFamily="34" charset="0"/>
                </a:rPr>
                <a:t> = </a:t>
              </a:r>
              <a:r>
                <a:rPr lang="en-US" sz="2400" i="1" dirty="0">
                  <a:solidFill>
                    <a:schemeClr val="tx1"/>
                  </a:solidFill>
                  <a:latin typeface="Arial" panose="020B0604020202020204" pitchFamily="34" charset="0"/>
                  <a:cs typeface="Arial" panose="020B0604020202020204" pitchFamily="34" charset="0"/>
                </a:rPr>
                <a:t>mx</a:t>
              </a:r>
              <a:r>
                <a:rPr lang="en-US" sz="2400" dirty="0">
                  <a:solidFill>
                    <a:schemeClr val="tx1"/>
                  </a:solidFill>
                  <a:latin typeface="Arial" panose="020B0604020202020204" pitchFamily="34" charset="0"/>
                  <a:cs typeface="Arial" panose="020B0604020202020204" pitchFamily="34" charset="0"/>
                </a:rPr>
                <a:t> + </a:t>
              </a:r>
              <a:r>
                <a:rPr lang="en-US" sz="2400" i="1" dirty="0">
                  <a:solidFill>
                    <a:schemeClr val="tx1"/>
                  </a:solidFill>
                  <a:latin typeface="Arial" panose="020B0604020202020204" pitchFamily="34" charset="0"/>
                  <a:cs typeface="Arial" panose="020B0604020202020204" pitchFamily="34" charset="0"/>
                </a:rPr>
                <a:t>c</a:t>
              </a:r>
              <a:r>
                <a:rPr lang="en-US" sz="2400" dirty="0">
                  <a:solidFill>
                    <a:schemeClr val="tx1"/>
                  </a:solidFill>
                  <a:latin typeface="Arial" panose="020B0604020202020204" pitchFamily="34" charset="0"/>
                  <a:cs typeface="Arial" panose="020B0604020202020204" pitchFamily="34" charset="0"/>
                </a:rPr>
                <a:t>.</a:t>
              </a:r>
            </a:p>
          </p:txBody>
        </p:sp>
        <p:sp>
          <p:nvSpPr>
            <p:cNvPr id="9" name="Pentagon 8"/>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Arial" panose="020B0604020202020204" pitchFamily="34" charset="0"/>
                  <a:cs typeface="Arial" panose="020B0604020202020204" pitchFamily="34" charset="0"/>
                </a:rPr>
                <a:t>Key Point 3</a:t>
              </a:r>
              <a:endParaRPr lang="en-US"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76463588"/>
      </p:ext>
    </p:extLst>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163</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5256584" cy="5694892"/>
              </a:xfrm>
              <a:prstGeom prst="rect">
                <a:avLst/>
              </a:prstGeom>
            </p:spPr>
            <p:txBody>
              <a:bodyPr wrap="square">
                <a:spAutoFit/>
              </a:bodyPr>
              <a:lstStyle/>
              <a:p>
                <a:pPr marL="457200" indent="-457200">
                  <a:buClr>
                    <a:srgbClr val="C00000"/>
                  </a:buClr>
                  <a:buFont typeface="+mj-lt"/>
                  <a:buAutoNum type="arabicPeriod" startAt="9"/>
                  <a:tabLst>
                    <a:tab pos="2743200" algn="l"/>
                  </a:tabLst>
                </a:pPr>
                <a:r>
                  <a:rPr lang="en-US" sz="2300" b="1" dirty="0" smtClean="0">
                    <a:solidFill>
                      <a:srgbClr val="C00000"/>
                    </a:solidFill>
                  </a:rPr>
                  <a:t>Reasoning</a:t>
                </a:r>
                <a:r>
                  <a:rPr lang="en-US" sz="2300" dirty="0">
                    <a:solidFill>
                      <a:srgbClr val="C00000"/>
                    </a:solidFill>
                  </a:rPr>
                  <a:t> </a:t>
                </a:r>
                <a:r>
                  <a:rPr lang="en-US" sz="2300" dirty="0"/>
                  <a:t>Which is the steepest line?</a:t>
                </a:r>
              </a:p>
              <a:p>
                <a:pPr marL="914400" lvl="1" indent="-457200">
                  <a:buClr>
                    <a:srgbClr val="C00000"/>
                  </a:buClr>
                  <a:buFont typeface="+mj-lt"/>
                  <a:buAutoNum type="alphaLcPeriod"/>
                  <a:tabLst>
                    <a:tab pos="2743200" algn="l"/>
                  </a:tabLst>
                </a:pPr>
                <a:r>
                  <a:rPr lang="en-US" sz="2300" i="1" dirty="0" smtClean="0"/>
                  <a:t>y</a:t>
                </a:r>
                <a:r>
                  <a:rPr lang="en-US" sz="2300" dirty="0" smtClean="0"/>
                  <a:t> = </a:t>
                </a:r>
                <a14:m>
                  <m:oMath xmlns:m="http://schemas.openxmlformats.org/officeDocument/2006/math">
                    <m:f>
                      <m:fPr>
                        <m:ctrlPr>
                          <a:rPr lang="en-US" sz="2300" i="1">
                            <a:latin typeface="Cambria Math" panose="02040503050406030204" pitchFamily="18" charset="0"/>
                            <a:cs typeface="Arial" panose="020B0604020202020204" pitchFamily="34" charset="0"/>
                          </a:rPr>
                        </m:ctrlPr>
                      </m:fPr>
                      <m:num>
                        <m:r>
                          <a:rPr lang="en-US" sz="2300" b="0" i="1" smtClean="0">
                            <a:latin typeface="Cambria Math" panose="02040503050406030204" pitchFamily="18" charset="0"/>
                            <a:cs typeface="Arial" panose="020B0604020202020204" pitchFamily="34" charset="0"/>
                          </a:rPr>
                          <m:t>1</m:t>
                        </m:r>
                      </m:num>
                      <m:den>
                        <m:r>
                          <a:rPr lang="en-US" sz="2300" b="0" i="1" smtClean="0">
                            <a:latin typeface="Cambria Math" panose="02040503050406030204" pitchFamily="18" charset="0"/>
                            <a:cs typeface="Arial" panose="020B0604020202020204" pitchFamily="34" charset="0"/>
                          </a:rPr>
                          <m:t>3</m:t>
                        </m:r>
                      </m:den>
                    </m:f>
                  </m:oMath>
                </a14:m>
                <a:r>
                  <a:rPr lang="en-US" sz="2300" i="1" dirty="0" smtClean="0"/>
                  <a:t>x</a:t>
                </a:r>
                <a:r>
                  <a:rPr lang="en-US" sz="2300" dirty="0" smtClean="0"/>
                  <a:t> - 2 	</a:t>
                </a:r>
                <a:r>
                  <a:rPr lang="en-US" sz="2300" dirty="0" smtClean="0">
                    <a:solidFill>
                      <a:srgbClr val="C00000"/>
                    </a:solidFill>
                  </a:rPr>
                  <a:t>b.</a:t>
                </a:r>
                <a:r>
                  <a:rPr lang="en-US" sz="2300" dirty="0" smtClean="0"/>
                  <a:t> </a:t>
                </a:r>
                <a:r>
                  <a:rPr lang="en-US" sz="2300" dirty="0"/>
                  <a:t>2</a:t>
                </a:r>
                <a:r>
                  <a:rPr lang="en-US" sz="2300" i="1" dirty="0"/>
                  <a:t>y</a:t>
                </a:r>
                <a:r>
                  <a:rPr lang="en-US" sz="2300" dirty="0"/>
                  <a:t> + 5</a:t>
                </a:r>
                <a:r>
                  <a:rPr lang="en-US" sz="2300" i="1" dirty="0"/>
                  <a:t>x</a:t>
                </a:r>
                <a:r>
                  <a:rPr lang="en-US" sz="2300" dirty="0"/>
                  <a:t> = 7 </a:t>
                </a:r>
                <a:endParaRPr lang="en-US" sz="2300" dirty="0" smtClean="0"/>
              </a:p>
              <a:p>
                <a:pPr marL="914400" lvl="1" indent="-457200">
                  <a:buClr>
                    <a:srgbClr val="C00000"/>
                  </a:buClr>
                  <a:buFont typeface="+mj-lt"/>
                  <a:buAutoNum type="alphaLcPeriod" startAt="3"/>
                  <a:tabLst>
                    <a:tab pos="2743200" algn="l"/>
                  </a:tabLst>
                </a:pPr>
                <a:r>
                  <a:rPr lang="en-US" sz="2300" dirty="0" smtClean="0"/>
                  <a:t>3</a:t>
                </a:r>
                <a:r>
                  <a:rPr lang="en-US" sz="2300" i="1" dirty="0" smtClean="0"/>
                  <a:t>x</a:t>
                </a:r>
                <a:r>
                  <a:rPr lang="en-US" sz="2300" dirty="0" smtClean="0"/>
                  <a:t> + </a:t>
                </a:r>
                <a14:m>
                  <m:oMath xmlns:m="http://schemas.openxmlformats.org/officeDocument/2006/math">
                    <m:f>
                      <m:fPr>
                        <m:ctrlPr>
                          <a:rPr lang="en-US" sz="2300" i="1">
                            <a:latin typeface="Cambria Math" panose="02040503050406030204" pitchFamily="18" charset="0"/>
                            <a:cs typeface="Arial" panose="020B0604020202020204" pitchFamily="34" charset="0"/>
                          </a:rPr>
                        </m:ctrlPr>
                      </m:fPr>
                      <m:num>
                        <m:r>
                          <a:rPr lang="en-US" sz="2300" b="0" i="1" smtClean="0">
                            <a:latin typeface="Cambria Math" panose="02040503050406030204" pitchFamily="18" charset="0"/>
                            <a:cs typeface="Arial" panose="020B0604020202020204" pitchFamily="34" charset="0"/>
                          </a:rPr>
                          <m:t>1</m:t>
                        </m:r>
                      </m:num>
                      <m:den>
                        <m:r>
                          <a:rPr lang="en-US" sz="2300" b="0" i="1" smtClean="0">
                            <a:latin typeface="Cambria Math" panose="02040503050406030204" pitchFamily="18" charset="0"/>
                            <a:cs typeface="Arial" panose="020B0604020202020204" pitchFamily="34" charset="0"/>
                          </a:rPr>
                          <m:t>2</m:t>
                        </m:r>
                      </m:den>
                    </m:f>
                  </m:oMath>
                </a14:m>
                <a:r>
                  <a:rPr lang="en-US" sz="2300" i="1" dirty="0" smtClean="0"/>
                  <a:t>y </a:t>
                </a:r>
                <a:r>
                  <a:rPr lang="en-US" sz="2300" dirty="0" smtClean="0"/>
                  <a:t>= 2	</a:t>
                </a:r>
                <a:r>
                  <a:rPr lang="en-US" sz="2300" dirty="0" smtClean="0">
                    <a:solidFill>
                      <a:srgbClr val="C00000"/>
                    </a:solidFill>
                  </a:rPr>
                  <a:t>d.</a:t>
                </a:r>
                <a:r>
                  <a:rPr lang="en-US" sz="2300" dirty="0" smtClean="0"/>
                  <a:t> </a:t>
                </a:r>
                <a:r>
                  <a:rPr lang="en-US" sz="2300" i="1" dirty="0"/>
                  <a:t>y</a:t>
                </a:r>
                <a:r>
                  <a:rPr lang="en-US" sz="2300" dirty="0"/>
                  <a:t> = </a:t>
                </a:r>
                <a:r>
                  <a:rPr lang="en-US" sz="2300" dirty="0" smtClean="0"/>
                  <a:t>1 – 4x </a:t>
                </a:r>
              </a:p>
              <a:p>
                <a:pPr marL="914400" lvl="1" indent="-457200">
                  <a:buClr>
                    <a:srgbClr val="C00000"/>
                  </a:buClr>
                  <a:buFont typeface="+mj-lt"/>
                  <a:buAutoNum type="alphaLcPeriod" startAt="5"/>
                  <a:tabLst>
                    <a:tab pos="2743200" algn="l"/>
                  </a:tabLst>
                </a:pPr>
                <a:r>
                  <a:rPr lang="en-US" sz="2300" dirty="0" smtClean="0"/>
                  <a:t>6</a:t>
                </a:r>
                <a:r>
                  <a:rPr lang="en-US" sz="2300" i="1" dirty="0" smtClean="0"/>
                  <a:t>x </a:t>
                </a:r>
                <a:r>
                  <a:rPr lang="en-US" sz="2300" dirty="0" smtClean="0"/>
                  <a:t>- 2</a:t>
                </a:r>
                <a:r>
                  <a:rPr lang="en-US" sz="2300" i="1" dirty="0" smtClean="0"/>
                  <a:t>y</a:t>
                </a:r>
                <a:r>
                  <a:rPr lang="en-US" sz="2300" dirty="0" smtClean="0"/>
                  <a:t> </a:t>
                </a:r>
                <a:r>
                  <a:rPr lang="en-US" sz="2300" dirty="0"/>
                  <a:t>= </a:t>
                </a:r>
                <a:r>
                  <a:rPr lang="en-US" sz="2300" dirty="0" smtClean="0"/>
                  <a:t>9</a:t>
                </a:r>
                <a:br>
                  <a:rPr lang="en-US" sz="2300" dirty="0" smtClean="0"/>
                </a:br>
                <a:r>
                  <a:rPr lang="en-US" sz="1600" dirty="0" smtClean="0"/>
                  <a:t/>
                </a:r>
                <a:br>
                  <a:rPr lang="en-US" sz="1600" dirty="0" smtClean="0"/>
                </a:br>
                <a:r>
                  <a:rPr lang="en-US" sz="2300" dirty="0" smtClean="0"/>
                  <a:t/>
                </a:r>
                <a:br>
                  <a:rPr lang="en-US" sz="2300" dirty="0" smtClean="0"/>
                </a:br>
                <a:endParaRPr lang="en-US" sz="2300" dirty="0"/>
              </a:p>
              <a:p>
                <a:pPr marL="457200" indent="-457200">
                  <a:buClr>
                    <a:srgbClr val="C00000"/>
                  </a:buClr>
                  <a:buFont typeface="+mj-lt"/>
                  <a:buAutoNum type="arabicPeriod" startAt="9"/>
                  <a:tabLst>
                    <a:tab pos="2743200" algn="l"/>
                  </a:tabLst>
                </a:pPr>
                <a:r>
                  <a:rPr lang="en-US" sz="2300" b="1" dirty="0" smtClean="0">
                    <a:solidFill>
                      <a:srgbClr val="C00000"/>
                    </a:solidFill>
                  </a:rPr>
                  <a:t>Communication </a:t>
                </a:r>
                <a:r>
                  <a:rPr lang="en-US" sz="2300" b="1" dirty="0">
                    <a:solidFill>
                      <a:srgbClr val="C00000"/>
                    </a:solidFill>
                  </a:rPr>
                  <a:t>/ Problem-solving </a:t>
                </a:r>
                <a:r>
                  <a:rPr lang="en-US" sz="2300" dirty="0"/>
                  <a:t>Which of these lines pass through (0,3)? Show how you worked it out.</a:t>
                </a:r>
              </a:p>
              <a:p>
                <a:pPr marL="914400" lvl="1" indent="-457200">
                  <a:buClr>
                    <a:srgbClr val="C00000"/>
                  </a:buClr>
                  <a:buFont typeface="+mj-lt"/>
                  <a:buAutoNum type="alphaLcPeriod"/>
                  <a:tabLst>
                    <a:tab pos="2743200" algn="l"/>
                  </a:tabLst>
                </a:pPr>
                <a:r>
                  <a:rPr lang="en-US" sz="2300" i="1" dirty="0" smtClean="0"/>
                  <a:t>y</a:t>
                </a:r>
                <a:r>
                  <a:rPr lang="en-US" sz="2300" dirty="0" smtClean="0"/>
                  <a:t> </a:t>
                </a:r>
                <a:r>
                  <a:rPr lang="en-US" sz="2300" dirty="0"/>
                  <a:t>= </a:t>
                </a:r>
                <a:r>
                  <a:rPr lang="en-US" sz="2300" dirty="0" smtClean="0"/>
                  <a:t>3</a:t>
                </a:r>
                <a:r>
                  <a:rPr lang="en-US" sz="2300" i="1" dirty="0" smtClean="0"/>
                  <a:t>x </a:t>
                </a:r>
                <a:r>
                  <a:rPr lang="en-US" sz="2300" dirty="0" smtClean="0"/>
                  <a:t>- 3 	</a:t>
                </a:r>
                <a:r>
                  <a:rPr lang="en-US" sz="2300" dirty="0" smtClean="0">
                    <a:solidFill>
                      <a:srgbClr val="C00000"/>
                    </a:solidFill>
                  </a:rPr>
                  <a:t>b.</a:t>
                </a:r>
                <a:r>
                  <a:rPr lang="en-US" sz="2300" dirty="0" smtClean="0"/>
                  <a:t> 4</a:t>
                </a:r>
                <a:r>
                  <a:rPr lang="en-US" sz="2300" i="1" dirty="0" smtClean="0"/>
                  <a:t>y </a:t>
                </a:r>
                <a:r>
                  <a:rPr lang="en-US" sz="2300" dirty="0" smtClean="0"/>
                  <a:t>- 8</a:t>
                </a:r>
                <a:r>
                  <a:rPr lang="en-US" sz="2300" i="1" dirty="0" smtClean="0"/>
                  <a:t>x </a:t>
                </a:r>
                <a:r>
                  <a:rPr lang="en-US" sz="2300" dirty="0" smtClean="0"/>
                  <a:t>= </a:t>
                </a:r>
                <a:r>
                  <a:rPr lang="en-US" sz="2300" dirty="0"/>
                  <a:t>12 </a:t>
                </a:r>
                <a:endParaRPr lang="en-US" sz="2300" dirty="0" smtClean="0"/>
              </a:p>
              <a:p>
                <a:pPr marL="914400" lvl="1" indent="-457200">
                  <a:buClr>
                    <a:srgbClr val="C00000"/>
                  </a:buClr>
                  <a:buFont typeface="+mj-lt"/>
                  <a:buAutoNum type="alphaLcPeriod" startAt="3"/>
                  <a:tabLst>
                    <a:tab pos="2743200" algn="l"/>
                  </a:tabLst>
                </a:pPr>
                <a:r>
                  <a:rPr lang="en-US" sz="2300" dirty="0" smtClean="0"/>
                  <a:t>5</a:t>
                </a:r>
                <a:r>
                  <a:rPr lang="en-US" sz="2300" i="1" dirty="0" smtClean="0"/>
                  <a:t>y</a:t>
                </a:r>
                <a:r>
                  <a:rPr lang="en-US" sz="2300" dirty="0" smtClean="0"/>
                  <a:t> </a:t>
                </a:r>
                <a:r>
                  <a:rPr lang="en-US" sz="2300" dirty="0"/>
                  <a:t>= </a:t>
                </a:r>
                <a:r>
                  <a:rPr lang="en-US" sz="2300" dirty="0" smtClean="0"/>
                  <a:t>3</a:t>
                </a:r>
                <a:r>
                  <a:rPr lang="en-US" sz="2300" i="1" dirty="0" smtClean="0"/>
                  <a:t>x </a:t>
                </a:r>
                <a:r>
                  <a:rPr lang="en-US" sz="2300" dirty="0" smtClean="0"/>
                  <a:t>- 15 	</a:t>
                </a:r>
                <a:r>
                  <a:rPr lang="en-US" sz="2300" dirty="0" smtClean="0">
                    <a:solidFill>
                      <a:srgbClr val="C00000"/>
                    </a:solidFill>
                  </a:rPr>
                  <a:t>d.</a:t>
                </a:r>
                <a:r>
                  <a:rPr lang="en-US" sz="2300" dirty="0" smtClean="0"/>
                  <a:t> 2</a:t>
                </a:r>
                <a:r>
                  <a:rPr lang="en-US" sz="2300" i="1" dirty="0" smtClean="0"/>
                  <a:t>x </a:t>
                </a:r>
                <a:r>
                  <a:rPr lang="en-US" sz="2300" dirty="0" smtClean="0"/>
                  <a:t>- </a:t>
                </a:r>
                <a:r>
                  <a:rPr lang="en-US" sz="2300" i="1" dirty="0" smtClean="0"/>
                  <a:t>y</a:t>
                </a:r>
                <a:r>
                  <a:rPr lang="en-US" sz="2300" dirty="0" smtClean="0"/>
                  <a:t> </a:t>
                </a:r>
                <a:r>
                  <a:rPr lang="en-US" sz="2300" dirty="0"/>
                  <a:t>= 3 </a:t>
                </a:r>
                <a:endParaRPr lang="en-US" sz="2300" dirty="0" smtClean="0"/>
              </a:p>
              <a:p>
                <a:pPr marL="914400" lvl="1" indent="-457200">
                  <a:buClr>
                    <a:srgbClr val="C00000"/>
                  </a:buClr>
                  <a:buFont typeface="+mj-lt"/>
                  <a:buAutoNum type="alphaLcPeriod" startAt="5"/>
                  <a:tabLst>
                    <a:tab pos="2743200" algn="l"/>
                  </a:tabLst>
                </a:pPr>
                <a:r>
                  <a:rPr lang="en-US" sz="2300" dirty="0" smtClean="0"/>
                  <a:t>3</a:t>
                </a:r>
                <a:r>
                  <a:rPr lang="en-US" sz="2300" i="1" dirty="0" smtClean="0"/>
                  <a:t>x</a:t>
                </a:r>
                <a:r>
                  <a:rPr lang="en-US" sz="2300" dirty="0" smtClean="0"/>
                  <a:t> + </a:t>
                </a:r>
                <a:r>
                  <a:rPr lang="en-US" sz="2300" i="1" dirty="0" smtClean="0"/>
                  <a:t>y</a:t>
                </a:r>
                <a:r>
                  <a:rPr lang="en-US" sz="2300" dirty="0" smtClean="0"/>
                  <a:t> </a:t>
                </a:r>
                <a:r>
                  <a:rPr lang="en-US" sz="2300" dirty="0"/>
                  <a:t>= 3</a:t>
                </a:r>
                <a:endParaRPr lang="en-US" sz="2300" i="1" dirty="0"/>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5256584" cy="5694892"/>
              </a:xfrm>
              <a:prstGeom prst="rect">
                <a:avLst/>
              </a:prstGeom>
              <a:blipFill rotWithShape="0">
                <a:blip r:embed="rId4"/>
                <a:stretch>
                  <a:fillRect l="-1390" t="-749"/>
                </a:stretch>
              </a:blipFill>
            </p:spPr>
            <p:txBody>
              <a:bodyPr/>
              <a:lstStyle/>
              <a:p>
                <a:r>
                  <a:rPr lang="en-US">
                    <a:noFill/>
                  </a:rPr>
                  <a:t> </a:t>
                </a:r>
              </a:p>
            </p:txBody>
          </p:sp>
        </mc:Fallback>
      </mc:AlternateContent>
      <p:sp>
        <p:nvSpPr>
          <p:cNvPr id="11" name="Title 1"/>
          <p:cNvSpPr>
            <a:spLocks noGrp="1"/>
          </p:cNvSpPr>
          <p:nvPr>
            <p:ph type="title"/>
          </p:nvPr>
        </p:nvSpPr>
        <p:spPr/>
        <p:txBody>
          <a:bodyPr>
            <a:noAutofit/>
          </a:bodyPr>
          <a:lstStyle/>
          <a:p>
            <a:r>
              <a:rPr lang="en-GB" sz="3600" dirty="0"/>
              <a:t>6.1 – Linear graphs</a:t>
            </a:r>
            <a:endParaRPr lang="en-GB" sz="3200" b="1" dirty="0" smtClean="0"/>
          </a:p>
        </p:txBody>
      </p:sp>
      <p:pic>
        <p:nvPicPr>
          <p:cNvPr id="19" name="Picture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99824" y="1268760"/>
            <a:ext cx="548640" cy="548640"/>
          </a:xfrm>
          <a:prstGeom prst="rect">
            <a:avLst/>
          </a:prstGeom>
        </p:spPr>
      </p:pic>
      <p:sp>
        <p:nvSpPr>
          <p:cNvPr id="10" name="Rectangle 9"/>
          <p:cNvSpPr/>
          <p:nvPr/>
        </p:nvSpPr>
        <p:spPr>
          <a:xfrm flipH="1">
            <a:off x="251520" y="3387770"/>
            <a:ext cx="5204539" cy="769441"/>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Q9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Rearrange to </a:t>
            </a:r>
            <a:r>
              <a:rPr lang="en-US" sz="2200" i="1" dirty="0">
                <a:solidFill>
                  <a:schemeClr val="tx1"/>
                </a:solidFill>
                <a:latin typeface="Arial" panose="020B0604020202020204" pitchFamily="34" charset="0"/>
                <a:cs typeface="Arial" panose="020B0604020202020204" pitchFamily="34" charset="0"/>
              </a:rPr>
              <a:t>y = mx + c</a:t>
            </a:r>
            <a:r>
              <a:rPr lang="en-US" sz="2200" dirty="0">
                <a:solidFill>
                  <a:schemeClr val="tx1"/>
                </a:solidFill>
                <a:latin typeface="Arial" panose="020B0604020202020204" pitchFamily="34" charset="0"/>
                <a:cs typeface="Arial" panose="020B0604020202020204" pitchFamily="34" charset="0"/>
              </a:rPr>
              <a:t> if necessary.</a:t>
            </a:r>
          </a:p>
        </p:txBody>
      </p:sp>
    </p:spTree>
    <p:extLst>
      <p:ext uri="{BB962C8B-B14F-4D97-AF65-F5344CB8AC3E}">
        <p14:creationId xmlns:p14="http://schemas.microsoft.com/office/powerpoint/2010/main" val="163963623"/>
      </p:ext>
    </p:extLst>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500" dirty="0" smtClean="0"/>
              <a:t>6.2 – More Linear graphs</a:t>
            </a:r>
            <a:endParaRPr lang="en-GB" sz="35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164</a:t>
            </a:r>
            <a:endParaRPr lang="en-GB" sz="1300" b="1" dirty="0">
              <a:latin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09754750"/>
              </p:ext>
            </p:extLst>
          </p:nvPr>
        </p:nvGraphicFramePr>
        <p:xfrm>
          <a:off x="251518" y="1268760"/>
          <a:ext cx="8568952" cy="4580338"/>
        </p:xfrm>
        <a:graphic>
          <a:graphicData uri="http://schemas.openxmlformats.org/drawingml/2006/table">
            <a:tbl>
              <a:tblPr firstRow="1" bandRow="1">
                <a:effectLst/>
                <a:tableStyleId>{5940675A-B579-460E-94D1-54222C63F5DA}</a:tableStyleId>
              </a:tblPr>
              <a:tblGrid>
                <a:gridCol w="2142238"/>
                <a:gridCol w="3186356"/>
                <a:gridCol w="3240358"/>
              </a:tblGrid>
              <a:tr h="633159">
                <a:tc>
                  <a:txBody>
                    <a:bodyPr/>
                    <a:lstStyle/>
                    <a:p>
                      <a:r>
                        <a:rPr lang="en-US" sz="2800" b="1" dirty="0" smtClean="0">
                          <a:latin typeface="Arial" panose="020B0604020202020204" pitchFamily="34" charset="0"/>
                          <a:cs typeface="Arial" panose="020B0604020202020204" pitchFamily="34" charset="0"/>
                        </a:rPr>
                        <a:t>Objectives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c>
                  <a:txBody>
                    <a:bodyPr/>
                    <a:lstStyle/>
                    <a:p>
                      <a:endParaRPr lang="en-US" sz="28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a:txBody>
                    <a:bodyPr/>
                    <a:lstStyle/>
                    <a:p>
                      <a:r>
                        <a:rPr lang="en-US" sz="2800" b="1" dirty="0" smtClean="0">
                          <a:latin typeface="Arial" panose="020B0604020202020204" pitchFamily="34" charset="0"/>
                          <a:cs typeface="Arial" panose="020B0604020202020204" pitchFamily="34" charset="0"/>
                        </a:rPr>
                        <a:t>Did You Know?</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FFC000"/>
                    </a:solidFill>
                  </a:tcPr>
                </a:tc>
              </a:tr>
              <a:tr h="1815113">
                <a:tc gridSpan="2">
                  <a: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Sketch graphs using the gradient and intercepts.</a:t>
                      </a:r>
                      <a:endParaRPr lang="en-US" sz="2400" i="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i="0" dirty="0" smtClean="0">
                          <a:latin typeface="Arial" panose="020B0604020202020204" pitchFamily="34" charset="0"/>
                          <a:cs typeface="Arial" panose="020B0604020202020204" pitchFamily="34" charset="0"/>
                        </a:rPr>
                        <a:t>Find the equation of a line, given its gradient and one point on the line.</a:t>
                      </a:r>
                    </a:p>
                    <a:p>
                      <a:pPr marL="342900" indent="-342900">
                        <a:buFont typeface="Arial" panose="020B0604020202020204" pitchFamily="34" charset="0"/>
                        <a:buChar char="•"/>
                      </a:pPr>
                      <a:r>
                        <a:rPr lang="en-US" sz="2400" i="0" dirty="0" smtClean="0">
                          <a:latin typeface="Arial" panose="020B0604020202020204" pitchFamily="34" charset="0"/>
                          <a:cs typeface="Arial" panose="020B0604020202020204" pitchFamily="34" charset="0"/>
                        </a:rPr>
                        <a:t>Find the gradient of a line through two points.</a:t>
                      </a:r>
                      <a:endParaRPr lang="en-US" sz="2400" i="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a:txBody>
                    <a:bodyPr/>
                    <a:lstStyle/>
                    <a:p>
                      <a:r>
                        <a:rPr lang="en-US" sz="2400" dirty="0" smtClean="0">
                          <a:latin typeface="Arial" panose="020B0604020202020204" pitchFamily="34" charset="0"/>
                          <a:cs typeface="Arial" panose="020B0604020202020204" pitchFamily="34" charset="0"/>
                        </a:rPr>
                        <a:t>You</a:t>
                      </a:r>
                      <a:r>
                        <a:rPr lang="en-US" sz="2400" baseline="0" dirty="0" smtClean="0">
                          <a:latin typeface="Arial" panose="020B0604020202020204" pitchFamily="34" charset="0"/>
                          <a:cs typeface="Arial" panose="020B0604020202020204" pitchFamily="34" charset="0"/>
                        </a:rPr>
                        <a:t> can plot a straight-line graph using just the gradient and intercept – you don’t have to work out a table of values.</a:t>
                      </a:r>
                      <a:endParaRPr lang="en-US" sz="2400" dirty="0" smtClean="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r>
              <a:tr h="523307">
                <a:tc>
                  <a:txBody>
                    <a:bodyPr/>
                    <a:lstStyle/>
                    <a:p>
                      <a:r>
                        <a:rPr kumimoji="0" lang="en-US" sz="2800" b="1" kern="1200" dirty="0" smtClean="0">
                          <a:solidFill>
                            <a:schemeClr val="tx1"/>
                          </a:solidFill>
                          <a:latin typeface="Arial" panose="020B0604020202020204" pitchFamily="34" charset="0"/>
                          <a:ea typeface="+mn-ea"/>
                          <a:cs typeface="Arial" panose="020B0604020202020204" pitchFamily="34" charset="0"/>
                        </a:rPr>
                        <a:t>Fluency</a:t>
                      </a:r>
                      <a:endParaRPr kumimoji="0" lang="en-US" sz="2800" b="1" kern="1200" dirty="0">
                        <a:solidFill>
                          <a:schemeClr val="tx1"/>
                        </a:solidFill>
                        <a:latin typeface="Arial" panose="020B0604020202020204" pitchFamily="34" charset="0"/>
                        <a:ea typeface="+mn-ea"/>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5">
                        <a:lumMod val="20000"/>
                        <a:lumOff val="80000"/>
                      </a:schemeClr>
                    </a:solidFill>
                  </a:tcPr>
                </a:tc>
                <a:tc gridSpan="2">
                  <a:txBody>
                    <a:bodyPr/>
                    <a:lstStyle/>
                    <a:p>
                      <a:endParaRPr lang="en-US" sz="2000" dirty="0"/>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r h="1137872">
                <a:tc gridSpan="3">
                  <a:txBody>
                    <a:bodyPr/>
                    <a:lstStyle/>
                    <a:p>
                      <a:r>
                        <a:rPr kumimoji="0" lang="en-US" sz="2500" kern="1200" baseline="0" dirty="0" smtClean="0">
                          <a:solidFill>
                            <a:schemeClr val="tx1"/>
                          </a:solidFill>
                          <a:latin typeface="Arial" panose="020B0604020202020204" pitchFamily="34" charset="0"/>
                          <a:ea typeface="+mn-ea"/>
                          <a:cs typeface="Arial" panose="020B0604020202020204" pitchFamily="34" charset="0"/>
                        </a:rPr>
                        <a:t>Which lines are parallel? Which have the same y-intercept?</a:t>
                      </a:r>
                    </a:p>
                    <a:p>
                      <a:pPr marL="171450" indent="-171450">
                        <a:buFont typeface="Arial" panose="020B0604020202020204" pitchFamily="34" charset="0"/>
                        <a:buChar char="•"/>
                      </a:pPr>
                      <a:r>
                        <a:rPr kumimoji="0" lang="en-US" sz="2800" i="1" kern="1200" baseline="0" dirty="0" smtClean="0">
                          <a:solidFill>
                            <a:schemeClr val="tx1"/>
                          </a:solidFill>
                          <a:latin typeface="Arial" panose="020B0604020202020204" pitchFamily="34" charset="0"/>
                          <a:ea typeface="+mn-ea"/>
                          <a:cs typeface="Arial" panose="020B0604020202020204" pitchFamily="34" charset="0"/>
                        </a:rPr>
                        <a:t>y</a:t>
                      </a:r>
                      <a:r>
                        <a:rPr kumimoji="0" lang="en-US" sz="2800" kern="1200" baseline="0" dirty="0" smtClean="0">
                          <a:solidFill>
                            <a:schemeClr val="tx1"/>
                          </a:solidFill>
                          <a:latin typeface="Arial" panose="020B0604020202020204" pitchFamily="34" charset="0"/>
                          <a:ea typeface="+mn-ea"/>
                          <a:cs typeface="Arial" panose="020B0604020202020204" pitchFamily="34" charset="0"/>
                        </a:rPr>
                        <a:t> = 3</a:t>
                      </a:r>
                      <a:r>
                        <a:rPr kumimoji="0" lang="en-US" sz="2800" i="1" kern="1200" baseline="0" dirty="0" smtClean="0">
                          <a:solidFill>
                            <a:schemeClr val="tx1"/>
                          </a:solidFill>
                          <a:latin typeface="Arial" panose="020B0604020202020204" pitchFamily="34" charset="0"/>
                          <a:ea typeface="+mn-ea"/>
                          <a:cs typeface="Arial" panose="020B0604020202020204" pitchFamily="34" charset="0"/>
                        </a:rPr>
                        <a:t>x</a:t>
                      </a:r>
                      <a:r>
                        <a:rPr kumimoji="0" lang="en-US" sz="2800" kern="1200" baseline="0" dirty="0" smtClean="0">
                          <a:solidFill>
                            <a:schemeClr val="tx1"/>
                          </a:solidFill>
                          <a:latin typeface="Arial" panose="020B0604020202020204" pitchFamily="34" charset="0"/>
                          <a:ea typeface="+mn-ea"/>
                          <a:cs typeface="Arial" panose="020B0604020202020204" pitchFamily="34" charset="0"/>
                        </a:rPr>
                        <a:t> + 1     • </a:t>
                      </a:r>
                      <a:r>
                        <a:rPr kumimoji="0" lang="en-US" sz="2800" i="1" kern="1200" baseline="0" dirty="0" smtClean="0">
                          <a:solidFill>
                            <a:schemeClr val="tx1"/>
                          </a:solidFill>
                          <a:latin typeface="Arial" panose="020B0604020202020204" pitchFamily="34" charset="0"/>
                          <a:ea typeface="+mn-ea"/>
                          <a:cs typeface="Arial" panose="020B0604020202020204" pitchFamily="34" charset="0"/>
                        </a:rPr>
                        <a:t>y</a:t>
                      </a:r>
                      <a:r>
                        <a:rPr kumimoji="0" lang="en-US" sz="2800" kern="1200" baseline="0" dirty="0" smtClean="0">
                          <a:solidFill>
                            <a:schemeClr val="tx1"/>
                          </a:solidFill>
                          <a:latin typeface="Arial" panose="020B0604020202020204" pitchFamily="34" charset="0"/>
                          <a:ea typeface="+mn-ea"/>
                          <a:cs typeface="Arial" panose="020B0604020202020204" pitchFamily="34" charset="0"/>
                        </a:rPr>
                        <a:t> = -</a:t>
                      </a:r>
                      <a:r>
                        <a:rPr kumimoji="0" lang="en-US" sz="2800" i="1" kern="1200" baseline="0" dirty="0" smtClean="0">
                          <a:solidFill>
                            <a:schemeClr val="tx1"/>
                          </a:solidFill>
                          <a:latin typeface="Arial" panose="020B0604020202020204" pitchFamily="34" charset="0"/>
                          <a:ea typeface="+mn-ea"/>
                          <a:cs typeface="Arial" panose="020B0604020202020204" pitchFamily="34" charset="0"/>
                        </a:rPr>
                        <a:t>x</a:t>
                      </a:r>
                      <a:r>
                        <a:rPr kumimoji="0" lang="en-US" sz="2800" kern="1200" baseline="0" dirty="0" smtClean="0">
                          <a:solidFill>
                            <a:schemeClr val="tx1"/>
                          </a:solidFill>
                          <a:latin typeface="Arial" panose="020B0604020202020204" pitchFamily="34" charset="0"/>
                          <a:ea typeface="+mn-ea"/>
                          <a:cs typeface="Arial" panose="020B0604020202020204" pitchFamily="34" charset="0"/>
                        </a:rPr>
                        <a:t> + 1   • </a:t>
                      </a:r>
                      <a:r>
                        <a:rPr kumimoji="0" lang="en-US" sz="2800" i="1" kern="1200" baseline="0" dirty="0" smtClean="0">
                          <a:solidFill>
                            <a:schemeClr val="tx1"/>
                          </a:solidFill>
                          <a:latin typeface="Arial" panose="020B0604020202020204" pitchFamily="34" charset="0"/>
                          <a:ea typeface="+mn-ea"/>
                          <a:cs typeface="Arial" panose="020B0604020202020204" pitchFamily="34" charset="0"/>
                        </a:rPr>
                        <a:t>y</a:t>
                      </a:r>
                      <a:r>
                        <a:rPr kumimoji="0" lang="en-US" sz="2800" kern="1200" baseline="0" dirty="0" smtClean="0">
                          <a:solidFill>
                            <a:schemeClr val="tx1"/>
                          </a:solidFill>
                          <a:latin typeface="Arial" panose="020B0604020202020204" pitchFamily="34" charset="0"/>
                          <a:ea typeface="+mn-ea"/>
                          <a:cs typeface="Arial" panose="020B0604020202020204" pitchFamily="34" charset="0"/>
                        </a:rPr>
                        <a:t> = </a:t>
                      </a:r>
                      <a:r>
                        <a:rPr kumimoji="0" lang="en-US" sz="2800" i="1" kern="1200" baseline="0" dirty="0" smtClean="0">
                          <a:solidFill>
                            <a:schemeClr val="tx1"/>
                          </a:solidFill>
                          <a:latin typeface="Arial" panose="020B0604020202020204" pitchFamily="34" charset="0"/>
                          <a:ea typeface="+mn-ea"/>
                          <a:cs typeface="Arial" panose="020B0604020202020204" pitchFamily="34" charset="0"/>
                        </a:rPr>
                        <a:t>x</a:t>
                      </a:r>
                      <a:r>
                        <a:rPr kumimoji="0" lang="en-US" sz="2800" kern="1200" baseline="0" dirty="0" smtClean="0">
                          <a:solidFill>
                            <a:schemeClr val="tx1"/>
                          </a:solidFill>
                          <a:latin typeface="Arial" panose="020B0604020202020204" pitchFamily="34" charset="0"/>
                          <a:ea typeface="+mn-ea"/>
                          <a:cs typeface="Arial" panose="020B0604020202020204" pitchFamily="34" charset="0"/>
                        </a:rPr>
                        <a:t> + 2    • </a:t>
                      </a:r>
                      <a:r>
                        <a:rPr kumimoji="0" lang="en-US" sz="2800" i="1" kern="1200" baseline="0" dirty="0" smtClean="0">
                          <a:solidFill>
                            <a:schemeClr val="tx1"/>
                          </a:solidFill>
                          <a:latin typeface="Arial" panose="020B0604020202020204" pitchFamily="34" charset="0"/>
                          <a:ea typeface="+mn-ea"/>
                          <a:cs typeface="Arial" panose="020B0604020202020204" pitchFamily="34" charset="0"/>
                        </a:rPr>
                        <a:t>y</a:t>
                      </a:r>
                      <a:r>
                        <a:rPr kumimoji="0" lang="en-US" sz="2800" kern="1200" baseline="0" dirty="0" smtClean="0">
                          <a:solidFill>
                            <a:schemeClr val="tx1"/>
                          </a:solidFill>
                          <a:latin typeface="Arial" panose="020B0604020202020204" pitchFamily="34" charset="0"/>
                          <a:ea typeface="+mn-ea"/>
                          <a:cs typeface="Arial" panose="020B0604020202020204" pitchFamily="34" charset="0"/>
                        </a:rPr>
                        <a:t> = 5 - </a:t>
                      </a:r>
                      <a:r>
                        <a:rPr kumimoji="0" lang="en-US" sz="2800" i="1" kern="1200" baseline="0" dirty="0" smtClean="0">
                          <a:solidFill>
                            <a:schemeClr val="tx1"/>
                          </a:solidFill>
                          <a:latin typeface="Arial" panose="020B0604020202020204" pitchFamily="34" charset="0"/>
                          <a:ea typeface="+mn-ea"/>
                          <a:cs typeface="Arial" panose="020B0604020202020204" pitchFamily="34" charset="0"/>
                        </a:rPr>
                        <a:t>x</a:t>
                      </a:r>
                      <a:r>
                        <a:rPr kumimoji="0" lang="en-US" sz="2800" kern="1200" baseline="0" dirty="0" smtClean="0">
                          <a:solidFill>
                            <a:schemeClr val="tx1"/>
                          </a:solidFill>
                          <a:latin typeface="Arial" panose="020B0604020202020204" pitchFamily="34" charset="0"/>
                          <a:ea typeface="+mn-ea"/>
                          <a:cs typeface="Arial" panose="020B0604020202020204" pitchFamily="34" charset="0"/>
                        </a:rPr>
                        <a:t>  </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bl>
          </a:graphicData>
        </a:graphic>
      </p:graphicFrame>
      <p:sp>
        <p:nvSpPr>
          <p:cNvPr id="5" name="Rectangle 4"/>
          <p:cNvSpPr/>
          <p:nvPr/>
        </p:nvSpPr>
        <p:spPr>
          <a:xfrm flipH="1">
            <a:off x="239283" y="6127993"/>
            <a:ext cx="8581188" cy="477054"/>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500" b="1" i="1" dirty="0" err="1" smtClean="0">
                <a:solidFill>
                  <a:srgbClr val="C00000"/>
                </a:solidFill>
                <a:latin typeface="Arial" panose="020B0604020202020204" pitchFamily="34" charset="0"/>
                <a:cs typeface="Arial" panose="020B0604020202020204" pitchFamily="34" charset="0"/>
              </a:rPr>
              <a:t>Active</a:t>
            </a:r>
            <a:r>
              <a:rPr lang="en-US" sz="2500" b="1" dirty="0" err="1" smtClean="0">
                <a:solidFill>
                  <a:srgbClr val="C00000"/>
                </a:solidFill>
                <a:latin typeface="Arial" panose="020B0604020202020204" pitchFamily="34" charset="0"/>
                <a:cs typeface="Arial" panose="020B0604020202020204" pitchFamily="34" charset="0"/>
              </a:rPr>
              <a:t>Learn</a:t>
            </a:r>
            <a:r>
              <a:rPr lang="en-US" sz="2500" b="1" dirty="0" smtClean="0">
                <a:solidFill>
                  <a:srgbClr val="C00000"/>
                </a:solidFill>
                <a:latin typeface="Arial" panose="020B0604020202020204" pitchFamily="34" charset="0"/>
                <a:cs typeface="Arial" panose="020B0604020202020204" pitchFamily="34" charset="0"/>
              </a:rPr>
              <a:t> </a:t>
            </a:r>
            <a:r>
              <a:rPr lang="en-US" sz="2500" dirty="0">
                <a:solidFill>
                  <a:schemeClr val="tx1"/>
                </a:solidFill>
                <a:latin typeface="Arial" panose="020B0604020202020204" pitchFamily="34" charset="0"/>
                <a:cs typeface="Arial" panose="020B0604020202020204" pitchFamily="34" charset="0"/>
              </a:rPr>
              <a:t>- Homework, practice and support: Higher </a:t>
            </a:r>
            <a:r>
              <a:rPr lang="en-US" sz="2500" dirty="0" smtClean="0">
                <a:solidFill>
                  <a:schemeClr val="tx1"/>
                </a:solidFill>
                <a:latin typeface="Arial" panose="020B0604020202020204" pitchFamily="34" charset="0"/>
                <a:cs typeface="Arial" panose="020B0604020202020204" pitchFamily="34" charset="0"/>
              </a:rPr>
              <a:t>6.2</a:t>
            </a:r>
            <a:endParaRPr lang="en-US" sz="25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3541358"/>
      </p:ext>
    </p:extLst>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164</a:t>
            </a:r>
            <a:endParaRPr lang="en-GB" sz="1400" b="1" dirty="0">
              <a:latin typeface="Calibri" panose="020F0502020204030204" pitchFamily="34" charset="0"/>
            </a:endParaRPr>
          </a:p>
        </p:txBody>
      </p:sp>
      <p:sp>
        <p:nvSpPr>
          <p:cNvPr id="3" name="Rectangle 2"/>
          <p:cNvSpPr/>
          <p:nvPr/>
        </p:nvSpPr>
        <p:spPr>
          <a:xfrm>
            <a:off x="251520" y="1196752"/>
            <a:ext cx="4608512" cy="5401479"/>
          </a:xfrm>
          <a:prstGeom prst="rect">
            <a:avLst/>
          </a:prstGeom>
        </p:spPr>
        <p:txBody>
          <a:bodyPr wrap="square">
            <a:spAutoFit/>
          </a:bodyPr>
          <a:lstStyle/>
          <a:p>
            <a:pPr marL="457200" indent="-457200">
              <a:buClr>
                <a:srgbClr val="C00000"/>
              </a:buClr>
              <a:buFont typeface="+mj-lt"/>
              <a:buAutoNum type="arabicPeriod"/>
              <a:tabLst>
                <a:tab pos="2743200" algn="l"/>
              </a:tabLst>
            </a:pPr>
            <a:r>
              <a:rPr lang="en-US" sz="2300" dirty="0" smtClean="0"/>
              <a:t>Write an equation for each line.</a:t>
            </a:r>
            <a:br>
              <a:rPr lang="en-US" sz="2300" dirty="0" smtClean="0"/>
            </a:br>
            <a:r>
              <a:rPr lang="en-US" sz="2300" dirty="0" smtClean="0"/>
              <a:t/>
            </a:r>
            <a:br>
              <a:rPr lang="en-US" sz="2300" dirty="0" smtClean="0"/>
            </a:br>
            <a:r>
              <a:rPr lang="en-US" sz="2300" dirty="0" smtClean="0"/>
              <a:t/>
            </a:r>
            <a:br>
              <a:rPr lang="en-US" sz="2300" dirty="0" smtClean="0"/>
            </a:br>
            <a:r>
              <a:rPr lang="en-US" sz="2300" dirty="0" smtClean="0"/>
              <a:t/>
            </a:r>
            <a:br>
              <a:rPr lang="en-US" sz="2300" dirty="0" smtClean="0"/>
            </a:br>
            <a:r>
              <a:rPr lang="en-US" sz="2300" dirty="0" smtClean="0"/>
              <a:t/>
            </a:r>
            <a:br>
              <a:rPr lang="en-US" sz="2300" dirty="0" smtClean="0"/>
            </a:br>
            <a:r>
              <a:rPr lang="en-US" sz="2300" dirty="0" smtClean="0"/>
              <a:t/>
            </a:r>
            <a:br>
              <a:rPr lang="en-US" sz="2300" dirty="0" smtClean="0"/>
            </a:br>
            <a:r>
              <a:rPr lang="en-US" sz="2300" dirty="0" smtClean="0"/>
              <a:t/>
            </a:r>
            <a:br>
              <a:rPr lang="en-US" sz="2300" dirty="0" smtClean="0"/>
            </a:br>
            <a:r>
              <a:rPr lang="en-US" sz="2300" dirty="0" smtClean="0"/>
              <a:t/>
            </a:r>
            <a:br>
              <a:rPr lang="en-US" sz="2300" dirty="0" smtClean="0"/>
            </a:br>
            <a:r>
              <a:rPr lang="en-US" sz="2300" dirty="0" smtClean="0"/>
              <a:t/>
            </a:r>
            <a:br>
              <a:rPr lang="en-US" sz="2300" dirty="0" smtClean="0"/>
            </a:br>
            <a:r>
              <a:rPr lang="en-US" sz="2300" dirty="0" smtClean="0"/>
              <a:t/>
            </a:r>
            <a:br>
              <a:rPr lang="en-US" sz="2300" dirty="0" smtClean="0"/>
            </a:br>
            <a:endParaRPr lang="en-US" sz="2300" dirty="0" smtClean="0"/>
          </a:p>
          <a:p>
            <a:pPr marL="457200" indent="-457200">
              <a:buClr>
                <a:srgbClr val="C00000"/>
              </a:buClr>
              <a:buFont typeface="+mj-lt"/>
              <a:buAutoNum type="arabicPeriod"/>
              <a:tabLst>
                <a:tab pos="2743200" algn="l"/>
              </a:tabLst>
            </a:pPr>
            <a:r>
              <a:rPr lang="en-US" sz="2300" dirty="0" smtClean="0"/>
              <a:t>The equation of a line is </a:t>
            </a:r>
            <a:r>
              <a:rPr lang="en-US" sz="2300" i="1" dirty="0" smtClean="0"/>
              <a:t>y = 3x + c</a:t>
            </a:r>
            <a:r>
              <a:rPr lang="en-US" sz="2300" dirty="0" smtClean="0"/>
              <a:t>. Find the value of </a:t>
            </a:r>
            <a:r>
              <a:rPr lang="en-US" sz="2300" i="1" dirty="0" smtClean="0"/>
              <a:t>c</a:t>
            </a:r>
            <a:r>
              <a:rPr lang="en-US" sz="2300" dirty="0" smtClean="0"/>
              <a:t> when </a:t>
            </a:r>
            <a:r>
              <a:rPr lang="en-US" sz="2300" i="1" dirty="0" smtClean="0"/>
              <a:t>x</a:t>
            </a:r>
            <a:r>
              <a:rPr lang="en-US" sz="2300" dirty="0" smtClean="0"/>
              <a:t> is 4 and </a:t>
            </a:r>
            <a:r>
              <a:rPr lang="en-US" sz="2300" i="1" dirty="0" smtClean="0"/>
              <a:t>y</a:t>
            </a:r>
            <a:r>
              <a:rPr lang="en-US" sz="2300" dirty="0" smtClean="0"/>
              <a:t> is 15.</a:t>
            </a:r>
            <a:endParaRPr lang="en-US" sz="2300" dirty="0"/>
          </a:p>
        </p:txBody>
      </p:sp>
      <p:sp>
        <p:nvSpPr>
          <p:cNvPr id="11" name="Title 1"/>
          <p:cNvSpPr>
            <a:spLocks noGrp="1"/>
          </p:cNvSpPr>
          <p:nvPr>
            <p:ph type="title"/>
          </p:nvPr>
        </p:nvSpPr>
        <p:spPr/>
        <p:txBody>
          <a:bodyPr>
            <a:noAutofit/>
          </a:bodyPr>
          <a:lstStyle/>
          <a:p>
            <a:r>
              <a:rPr lang="en-GB" sz="3600" dirty="0"/>
              <a:t>6.2 – More Linear graphs</a:t>
            </a:r>
            <a:endParaRPr lang="en-GB" sz="3200" b="1" dirty="0" smtClean="0"/>
          </a:p>
        </p:txBody>
      </p:sp>
      <p:sp>
        <p:nvSpPr>
          <p:cNvPr id="12" name="Flowchart: Delay 11"/>
          <p:cNvSpPr/>
          <p:nvPr/>
        </p:nvSpPr>
        <p:spPr>
          <a:xfrm flipH="1">
            <a:off x="5215019" y="1196752"/>
            <a:ext cx="365093" cy="5369378"/>
          </a:xfrm>
          <a:prstGeom prst="flowChartDelay">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smtClean="0">
                <a:latin typeface="Arial" panose="020B0604020202020204" pitchFamily="34" charset="0"/>
                <a:cs typeface="Arial" panose="020B0604020202020204" pitchFamily="34" charset="0"/>
              </a:rPr>
              <a:t>Warm Up</a:t>
            </a:r>
            <a:endParaRPr lang="en-US" sz="2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43508" y="1973705"/>
            <a:ext cx="3503406" cy="3382598"/>
          </a:xfrm>
          <a:prstGeom prst="rect">
            <a:avLst/>
          </a:prstGeom>
        </p:spPr>
      </p:pic>
    </p:spTree>
    <p:extLst>
      <p:ext uri="{BB962C8B-B14F-4D97-AF65-F5344CB8AC3E}">
        <p14:creationId xmlns:p14="http://schemas.microsoft.com/office/powerpoint/2010/main" val="66923320"/>
      </p:ext>
    </p:extLst>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164</a:t>
            </a:r>
            <a:endParaRPr lang="en-GB" sz="1400" b="1" dirty="0">
              <a:latin typeface="Calibri" panose="020F0502020204030204" pitchFamily="34" charset="0"/>
            </a:endParaRPr>
          </a:p>
        </p:txBody>
      </p:sp>
      <p:sp>
        <p:nvSpPr>
          <p:cNvPr id="11" name="Title 1"/>
          <p:cNvSpPr>
            <a:spLocks noGrp="1"/>
          </p:cNvSpPr>
          <p:nvPr>
            <p:ph type="title"/>
          </p:nvPr>
        </p:nvSpPr>
        <p:spPr/>
        <p:txBody>
          <a:bodyPr>
            <a:noAutofit/>
          </a:bodyPr>
          <a:lstStyle/>
          <a:p>
            <a:r>
              <a:rPr lang="en-GB" sz="3600" dirty="0"/>
              <a:t>6.2 – More Linear graphs</a:t>
            </a:r>
            <a:endParaRPr lang="en-GB" sz="3200" b="1" dirty="0" smtClean="0"/>
          </a:p>
        </p:txBody>
      </p:sp>
      <p:sp>
        <p:nvSpPr>
          <p:cNvPr id="7" name="Rectangle 6"/>
          <p:cNvSpPr/>
          <p:nvPr/>
        </p:nvSpPr>
        <p:spPr>
          <a:xfrm flipH="1">
            <a:off x="312007" y="1447617"/>
            <a:ext cx="8436457" cy="5101397"/>
          </a:xfrm>
          <a:prstGeom prst="rect">
            <a:avLst/>
          </a:prstGeom>
          <a:solidFill>
            <a:srgbClr val="FEF1E1"/>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500" dirty="0" smtClean="0">
                <a:solidFill>
                  <a:schemeClr val="tx1"/>
                </a:solidFill>
                <a:latin typeface="Arial" panose="020B0604020202020204" pitchFamily="34" charset="0"/>
                <a:cs typeface="Arial" panose="020B0604020202020204" pitchFamily="34" charset="0"/>
              </a:rPr>
              <a:t>On the same grid, draw these </a:t>
            </a:r>
            <a:br>
              <a:rPr lang="en-US" sz="2500" dirty="0" smtClean="0">
                <a:solidFill>
                  <a:schemeClr val="tx1"/>
                </a:solidFill>
                <a:latin typeface="Arial" panose="020B0604020202020204" pitchFamily="34" charset="0"/>
                <a:cs typeface="Arial" panose="020B0604020202020204" pitchFamily="34" charset="0"/>
              </a:rPr>
            </a:br>
            <a:r>
              <a:rPr lang="en-US" sz="2500" dirty="0" smtClean="0">
                <a:solidFill>
                  <a:schemeClr val="tx1"/>
                </a:solidFill>
                <a:latin typeface="Arial" panose="020B0604020202020204" pitchFamily="34" charset="0"/>
                <a:cs typeface="Arial" panose="020B0604020202020204" pitchFamily="34" charset="0"/>
              </a:rPr>
              <a:t>graphs from their equations.</a:t>
            </a:r>
          </a:p>
          <a:p>
            <a:pPr marL="400050" indent="-400050">
              <a:buClr>
                <a:srgbClr val="C00000"/>
              </a:buClr>
              <a:buFont typeface="+mj-lt"/>
              <a:buAutoNum type="alphaLcPeriod"/>
            </a:pPr>
            <a:r>
              <a:rPr lang="en-US" sz="2500" i="1" dirty="0" smtClean="0">
                <a:solidFill>
                  <a:schemeClr val="tx1"/>
                </a:solidFill>
                <a:latin typeface="Arial" panose="020B0604020202020204" pitchFamily="34" charset="0"/>
                <a:cs typeface="Arial" panose="020B0604020202020204" pitchFamily="34" charset="0"/>
              </a:rPr>
              <a:t>y</a:t>
            </a:r>
            <a:r>
              <a:rPr lang="en-US" sz="2500" dirty="0" smtClean="0">
                <a:solidFill>
                  <a:schemeClr val="tx1"/>
                </a:solidFill>
                <a:latin typeface="Arial" panose="020B0604020202020204" pitchFamily="34" charset="0"/>
                <a:cs typeface="Arial" panose="020B0604020202020204" pitchFamily="34" charset="0"/>
              </a:rPr>
              <a:t> = 2</a:t>
            </a:r>
            <a:r>
              <a:rPr lang="en-US" sz="2500" i="1" dirty="0" smtClean="0">
                <a:solidFill>
                  <a:schemeClr val="tx1"/>
                </a:solidFill>
                <a:latin typeface="Arial" panose="020B0604020202020204" pitchFamily="34" charset="0"/>
                <a:cs typeface="Arial" panose="020B0604020202020204" pitchFamily="34" charset="0"/>
              </a:rPr>
              <a:t>x</a:t>
            </a:r>
            <a:r>
              <a:rPr lang="en-US" sz="2500" dirty="0" smtClean="0">
                <a:solidFill>
                  <a:schemeClr val="tx1"/>
                </a:solidFill>
                <a:latin typeface="Arial" panose="020B0604020202020204" pitchFamily="34" charset="0"/>
                <a:cs typeface="Arial" panose="020B0604020202020204" pitchFamily="34" charset="0"/>
              </a:rPr>
              <a:t> – 1</a:t>
            </a:r>
          </a:p>
          <a:p>
            <a:pPr marL="400050" indent="-400050">
              <a:buClr>
                <a:srgbClr val="C00000"/>
              </a:buClr>
              <a:buFont typeface="+mj-lt"/>
              <a:buAutoNum type="alphaLcPeriod"/>
            </a:pPr>
            <a:r>
              <a:rPr lang="en-US" sz="2500" i="1" dirty="0" smtClean="0">
                <a:solidFill>
                  <a:schemeClr val="tx1"/>
                </a:solidFill>
                <a:latin typeface="Arial" panose="020B0604020202020204" pitchFamily="34" charset="0"/>
                <a:cs typeface="Arial" panose="020B0604020202020204" pitchFamily="34" charset="0"/>
              </a:rPr>
              <a:t>y</a:t>
            </a:r>
            <a:r>
              <a:rPr lang="en-US" sz="2500" dirty="0" smtClean="0">
                <a:solidFill>
                  <a:schemeClr val="tx1"/>
                </a:solidFill>
                <a:latin typeface="Arial" panose="020B0604020202020204" pitchFamily="34" charset="0"/>
                <a:cs typeface="Arial" panose="020B0604020202020204" pitchFamily="34" charset="0"/>
              </a:rPr>
              <a:t> = -</a:t>
            </a:r>
            <a:r>
              <a:rPr lang="en-US" sz="2500" i="1" dirty="0" smtClean="0">
                <a:solidFill>
                  <a:schemeClr val="tx1"/>
                </a:solidFill>
                <a:latin typeface="Arial" panose="020B0604020202020204" pitchFamily="34" charset="0"/>
                <a:cs typeface="Arial" panose="020B0604020202020204" pitchFamily="34" charset="0"/>
              </a:rPr>
              <a:t>x</a:t>
            </a:r>
            <a:r>
              <a:rPr lang="en-US" sz="2500" dirty="0" smtClean="0">
                <a:solidFill>
                  <a:schemeClr val="tx1"/>
                </a:solidFill>
                <a:latin typeface="Arial" panose="020B0604020202020204" pitchFamily="34" charset="0"/>
                <a:cs typeface="Arial" panose="020B0604020202020204" pitchFamily="34" charset="0"/>
              </a:rPr>
              <a:t> +4</a:t>
            </a:r>
            <a:br>
              <a:rPr lang="en-US" sz="2500" dirty="0" smtClean="0">
                <a:solidFill>
                  <a:schemeClr val="tx1"/>
                </a:solidFill>
                <a:latin typeface="Arial" panose="020B0604020202020204" pitchFamily="34" charset="0"/>
                <a:cs typeface="Arial" panose="020B0604020202020204" pitchFamily="34" charset="0"/>
              </a:rPr>
            </a:br>
            <a:r>
              <a:rPr lang="en-US" sz="2500" dirty="0" smtClean="0">
                <a:solidFill>
                  <a:schemeClr val="tx1"/>
                </a:solidFill>
                <a:latin typeface="Arial" panose="020B0604020202020204" pitchFamily="34" charset="0"/>
                <a:cs typeface="Arial" panose="020B0604020202020204" pitchFamily="34" charset="0"/>
              </a:rPr>
              <a:t/>
            </a:r>
            <a:br>
              <a:rPr lang="en-US" sz="2500" dirty="0" smtClean="0">
                <a:solidFill>
                  <a:schemeClr val="tx1"/>
                </a:solidFill>
                <a:latin typeface="Arial" panose="020B0604020202020204" pitchFamily="34" charset="0"/>
                <a:cs typeface="Arial" panose="020B0604020202020204" pitchFamily="34" charset="0"/>
              </a:rPr>
            </a:br>
            <a:r>
              <a:rPr lang="en-US" sz="2500" dirty="0" smtClean="0">
                <a:solidFill>
                  <a:schemeClr val="tx1"/>
                </a:solidFill>
                <a:latin typeface="Arial" panose="020B0604020202020204" pitchFamily="34" charset="0"/>
                <a:cs typeface="Arial" panose="020B0604020202020204" pitchFamily="34" charset="0"/>
              </a:rPr>
              <a:t/>
            </a:r>
            <a:br>
              <a:rPr lang="en-US" sz="2500" dirty="0" smtClean="0">
                <a:solidFill>
                  <a:schemeClr val="tx1"/>
                </a:solidFill>
                <a:latin typeface="Arial" panose="020B0604020202020204" pitchFamily="34" charset="0"/>
                <a:cs typeface="Arial" panose="020B0604020202020204" pitchFamily="34" charset="0"/>
              </a:rPr>
            </a:br>
            <a:r>
              <a:rPr lang="en-US" sz="2500" dirty="0" smtClean="0">
                <a:solidFill>
                  <a:schemeClr val="tx1"/>
                </a:solidFill>
                <a:latin typeface="Arial" panose="020B0604020202020204" pitchFamily="34" charset="0"/>
                <a:cs typeface="Arial" panose="020B0604020202020204" pitchFamily="34" charset="0"/>
              </a:rPr>
              <a:t/>
            </a:r>
            <a:br>
              <a:rPr lang="en-US" sz="2500" dirty="0" smtClean="0">
                <a:solidFill>
                  <a:schemeClr val="tx1"/>
                </a:solidFill>
                <a:latin typeface="Arial" panose="020B0604020202020204" pitchFamily="34" charset="0"/>
                <a:cs typeface="Arial" panose="020B0604020202020204" pitchFamily="34" charset="0"/>
              </a:rPr>
            </a:br>
            <a:r>
              <a:rPr lang="en-US" sz="2500" dirty="0" smtClean="0">
                <a:solidFill>
                  <a:schemeClr val="tx1"/>
                </a:solidFill>
                <a:latin typeface="Arial" panose="020B0604020202020204" pitchFamily="34" charset="0"/>
                <a:cs typeface="Arial" panose="020B0604020202020204" pitchFamily="34" charset="0"/>
              </a:rPr>
              <a:t/>
            </a:r>
            <a:br>
              <a:rPr lang="en-US" sz="2500" dirty="0" smtClean="0">
                <a:solidFill>
                  <a:schemeClr val="tx1"/>
                </a:solidFill>
                <a:latin typeface="Arial" panose="020B0604020202020204" pitchFamily="34" charset="0"/>
                <a:cs typeface="Arial" panose="020B0604020202020204" pitchFamily="34" charset="0"/>
              </a:rPr>
            </a:br>
            <a:r>
              <a:rPr lang="en-US" sz="2500" dirty="0" smtClean="0">
                <a:solidFill>
                  <a:schemeClr val="tx1"/>
                </a:solidFill>
                <a:latin typeface="Arial" panose="020B0604020202020204" pitchFamily="34" charset="0"/>
                <a:cs typeface="Arial" panose="020B0604020202020204" pitchFamily="34" charset="0"/>
              </a:rPr>
              <a:t/>
            </a:r>
            <a:br>
              <a:rPr lang="en-US" sz="2500" dirty="0" smtClean="0">
                <a:solidFill>
                  <a:schemeClr val="tx1"/>
                </a:solidFill>
                <a:latin typeface="Arial" panose="020B0604020202020204" pitchFamily="34" charset="0"/>
                <a:cs typeface="Arial" panose="020B0604020202020204" pitchFamily="34" charset="0"/>
              </a:rPr>
            </a:br>
            <a:endParaRPr lang="en-US" sz="2500" dirty="0" smtClean="0">
              <a:solidFill>
                <a:schemeClr val="tx1"/>
              </a:solidFill>
              <a:latin typeface="Arial" panose="020B0604020202020204" pitchFamily="34" charset="0"/>
              <a:cs typeface="Arial" panose="020B0604020202020204" pitchFamily="34" charset="0"/>
            </a:endParaRPr>
          </a:p>
          <a:p>
            <a:pPr>
              <a:buClr>
                <a:srgbClr val="C00000"/>
              </a:buClr>
            </a:pPr>
            <a:r>
              <a:rPr lang="en-US" sz="2500" dirty="0" smtClean="0">
                <a:solidFill>
                  <a:schemeClr val="tx1"/>
                </a:solidFill>
                <a:latin typeface="Arial" panose="020B0604020202020204" pitchFamily="34" charset="0"/>
                <a:cs typeface="Arial" panose="020B0604020202020204" pitchFamily="34" charset="0"/>
              </a:rPr>
              <a:t/>
            </a:r>
            <a:br>
              <a:rPr lang="en-US" sz="2500" dirty="0" smtClean="0">
                <a:solidFill>
                  <a:schemeClr val="tx1"/>
                </a:solidFill>
                <a:latin typeface="Arial" panose="020B0604020202020204" pitchFamily="34" charset="0"/>
                <a:cs typeface="Arial" panose="020B0604020202020204" pitchFamily="34" charset="0"/>
              </a:rPr>
            </a:br>
            <a:r>
              <a:rPr lang="en-US" sz="2500" dirty="0" smtClean="0">
                <a:solidFill>
                  <a:schemeClr val="tx1"/>
                </a:solidFill>
                <a:latin typeface="Arial" panose="020B0604020202020204" pitchFamily="34" charset="0"/>
                <a:cs typeface="Arial" panose="020B0604020202020204" pitchFamily="34" charset="0"/>
              </a:rPr>
              <a:t/>
            </a:r>
            <a:br>
              <a:rPr lang="en-US" sz="2500" dirty="0" smtClean="0">
                <a:solidFill>
                  <a:schemeClr val="tx1"/>
                </a:solidFill>
                <a:latin typeface="Arial" panose="020B0604020202020204" pitchFamily="34" charset="0"/>
                <a:cs typeface="Arial" panose="020B0604020202020204" pitchFamily="34" charset="0"/>
              </a:rPr>
            </a:br>
            <a:endParaRPr lang="en-US" sz="1050" dirty="0">
              <a:solidFill>
                <a:schemeClr val="tx1"/>
              </a:solidFill>
              <a:latin typeface="Comic Sans MS" panose="030F0702030302020204" pitchFamily="66" charset="0"/>
              <a:cs typeface="Arial" panose="020B0604020202020204" pitchFamily="34" charset="0"/>
            </a:endParaRPr>
          </a:p>
        </p:txBody>
      </p:sp>
      <p:sp>
        <p:nvSpPr>
          <p:cNvPr id="8" name="Pentagon 7"/>
          <p:cNvSpPr/>
          <p:nvPr/>
        </p:nvSpPr>
        <p:spPr>
          <a:xfrm>
            <a:off x="307865" y="1262951"/>
            <a:ext cx="2943611" cy="369332"/>
          </a:xfrm>
          <a:prstGeom prst="homePlat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Example 2</a:t>
            </a:r>
            <a:endParaRPr lang="en-US" sz="2000" b="1" dirty="0">
              <a:latin typeface="Arial" panose="020B0604020202020204" pitchFamily="34" charset="0"/>
              <a:cs typeface="Arial" panose="020B0604020202020204" pitchFamily="34" charset="0"/>
            </a:endParaRPr>
          </a:p>
        </p:txBody>
      </p:sp>
      <p:sp>
        <p:nvSpPr>
          <p:cNvPr id="10" name="Rectangle 9"/>
          <p:cNvSpPr/>
          <p:nvPr/>
        </p:nvSpPr>
        <p:spPr>
          <a:xfrm>
            <a:off x="356272" y="3324695"/>
            <a:ext cx="4359744" cy="2554545"/>
          </a:xfrm>
          <a:prstGeom prst="rect">
            <a:avLst/>
          </a:prstGeom>
          <a:solidFill>
            <a:schemeClr val="accent6">
              <a:lumMod val="60000"/>
              <a:lumOff val="40000"/>
            </a:schemeClr>
          </a:solidFill>
          <a:ln w="38100">
            <a:solidFill>
              <a:srgbClr val="C00000"/>
            </a:solidFill>
          </a:ln>
        </p:spPr>
        <p:txBody>
          <a:bodyPr wrap="square">
            <a:spAutoFit/>
          </a:bodyPr>
          <a:lstStyle/>
          <a:p>
            <a:pPr>
              <a:buClr>
                <a:srgbClr val="C00000"/>
              </a:buClr>
            </a:pPr>
            <a:r>
              <a:rPr lang="en-US" sz="2000" dirty="0" smtClean="0">
                <a:latin typeface="Comic Sans MS" panose="030F0702030302020204" pitchFamily="66" charset="0"/>
                <a:cs typeface="Arial" panose="020B0604020202020204" pitchFamily="34" charset="0"/>
              </a:rPr>
              <a:t>Plot the </a:t>
            </a:r>
            <a:r>
              <a:rPr lang="en-US" sz="2000" i="1" dirty="0" smtClean="0">
                <a:latin typeface="Comic Sans MS" panose="030F0702030302020204" pitchFamily="66" charset="0"/>
                <a:cs typeface="Arial" panose="020B0604020202020204" pitchFamily="34" charset="0"/>
              </a:rPr>
              <a:t>y</a:t>
            </a:r>
            <a:r>
              <a:rPr lang="en-US" sz="2000" dirty="0" smtClean="0">
                <a:latin typeface="Comic Sans MS" panose="030F0702030302020204" pitchFamily="66" charset="0"/>
                <a:cs typeface="Arial" panose="020B0604020202020204" pitchFamily="34" charset="0"/>
              </a:rPr>
              <a:t>-intercept.</a:t>
            </a:r>
          </a:p>
          <a:p>
            <a:pPr>
              <a:buClr>
                <a:srgbClr val="C00000"/>
              </a:buClr>
            </a:pPr>
            <a:r>
              <a:rPr lang="en-US" sz="2000" dirty="0" smtClean="0">
                <a:latin typeface="Comic Sans MS" panose="030F0702030302020204" pitchFamily="66" charset="0"/>
                <a:cs typeface="Arial" panose="020B0604020202020204" pitchFamily="34" charset="0"/>
              </a:rPr>
              <a:t>Decide if the gradient is positive or negative.</a:t>
            </a:r>
          </a:p>
          <a:p>
            <a:pPr>
              <a:buClr>
                <a:srgbClr val="C00000"/>
              </a:buClr>
            </a:pPr>
            <a:r>
              <a:rPr lang="en-US" sz="2000" dirty="0" smtClean="0">
                <a:latin typeface="Comic Sans MS" panose="030F0702030302020204" pitchFamily="66" charset="0"/>
                <a:cs typeface="Arial" panose="020B0604020202020204" pitchFamily="34" charset="0"/>
              </a:rPr>
              <a:t>Draw a line with this gradient, starting from the </a:t>
            </a:r>
            <a:r>
              <a:rPr lang="en-US" sz="2000" i="1" dirty="0" smtClean="0">
                <a:latin typeface="Comic Sans MS" panose="030F0702030302020204" pitchFamily="66" charset="0"/>
                <a:cs typeface="Arial" panose="020B0604020202020204" pitchFamily="34" charset="0"/>
              </a:rPr>
              <a:t>y</a:t>
            </a:r>
            <a:r>
              <a:rPr lang="en-US" sz="2000" dirty="0" smtClean="0">
                <a:latin typeface="Comic Sans MS" panose="030F0702030302020204" pitchFamily="66" charset="0"/>
                <a:cs typeface="Arial" panose="020B0604020202020204" pitchFamily="34" charset="0"/>
              </a:rPr>
              <a:t>-intercept.</a:t>
            </a:r>
          </a:p>
          <a:p>
            <a:pPr>
              <a:buClr>
                <a:srgbClr val="C00000"/>
              </a:buClr>
            </a:pPr>
            <a:r>
              <a:rPr lang="en-US" sz="2000" dirty="0" smtClean="0">
                <a:latin typeface="Comic Sans MS" panose="030F0702030302020204" pitchFamily="66" charset="0"/>
                <a:cs typeface="Arial" panose="020B0604020202020204" pitchFamily="34" charset="0"/>
              </a:rPr>
              <a:t>Extend your line right across the grid.</a:t>
            </a:r>
          </a:p>
          <a:p>
            <a:pPr>
              <a:buClr>
                <a:srgbClr val="C00000"/>
              </a:buClr>
            </a:pPr>
            <a:r>
              <a:rPr lang="en-US" sz="2000" dirty="0" smtClean="0">
                <a:latin typeface="Comic Sans MS" panose="030F0702030302020204" pitchFamily="66" charset="0"/>
                <a:cs typeface="Arial" panose="020B0604020202020204" pitchFamily="34" charset="0"/>
              </a:rPr>
              <a:t>Label the lone with its equation.</a:t>
            </a:r>
            <a:endParaRPr lang="en-US" sz="2000" dirty="0">
              <a:latin typeface="Comic Sans MS" panose="030F0702030302020204" pitchFamily="66" charset="0"/>
              <a:cs typeface="Arial" panose="020B0604020202020204" pitchFamily="34" charset="0"/>
            </a:endParaRPr>
          </a:p>
        </p:txBody>
      </p:sp>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21868" y="1489678"/>
            <a:ext cx="3854588" cy="3465181"/>
          </a:xfrm>
          <a:prstGeom prst="rect">
            <a:avLst/>
          </a:prstGeom>
        </p:spPr>
      </p:pic>
      <p:sp>
        <p:nvSpPr>
          <p:cNvPr id="18" name="Rectangle 17"/>
          <p:cNvSpPr/>
          <p:nvPr/>
        </p:nvSpPr>
        <p:spPr>
          <a:xfrm flipH="1">
            <a:off x="406701" y="5976282"/>
            <a:ext cx="8246353" cy="477054"/>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i="1" dirty="0" err="1" smtClean="0">
                <a:solidFill>
                  <a:srgbClr val="C00000"/>
                </a:solidFill>
                <a:latin typeface="Arial" panose="020B0604020202020204" pitchFamily="34" charset="0"/>
                <a:cs typeface="Arial" panose="020B0604020202020204" pitchFamily="34" charset="0"/>
              </a:rPr>
              <a:t>Active</a:t>
            </a:r>
            <a:r>
              <a:rPr lang="en-US" sz="2400" b="1" dirty="0" err="1" smtClean="0">
                <a:solidFill>
                  <a:srgbClr val="C00000"/>
                </a:solidFill>
                <a:latin typeface="Arial" panose="020B0604020202020204" pitchFamily="34" charset="0"/>
                <a:cs typeface="Arial" panose="020B0604020202020204" pitchFamily="34" charset="0"/>
              </a:rPr>
              <a:t>Learn</a:t>
            </a:r>
            <a:r>
              <a:rPr lang="en-US" sz="2400" b="1" dirty="0" smtClean="0">
                <a:solidFill>
                  <a:srgbClr val="C00000"/>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 Homework, practice and support: Higher </a:t>
            </a:r>
            <a:r>
              <a:rPr lang="en-US" sz="2400" dirty="0" smtClean="0">
                <a:solidFill>
                  <a:schemeClr val="tx1"/>
                </a:solidFill>
                <a:latin typeface="Arial" panose="020B0604020202020204" pitchFamily="34" charset="0"/>
                <a:cs typeface="Arial" panose="020B0604020202020204" pitchFamily="34" charset="0"/>
              </a:rPr>
              <a:t>6.2</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6625739"/>
      </p:ext>
    </p:ext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165</a:t>
            </a:r>
            <a:endParaRPr lang="en-GB" sz="1400" b="1" dirty="0">
              <a:latin typeface="Calibri" panose="020F0502020204030204" pitchFamily="34" charset="0"/>
            </a:endParaRPr>
          </a:p>
        </p:txBody>
      </p:sp>
      <p:sp>
        <p:nvSpPr>
          <p:cNvPr id="3" name="Rectangle 2"/>
          <p:cNvSpPr/>
          <p:nvPr/>
        </p:nvSpPr>
        <p:spPr>
          <a:xfrm>
            <a:off x="251520" y="1196752"/>
            <a:ext cx="5256584" cy="4093428"/>
          </a:xfrm>
          <a:prstGeom prst="rect">
            <a:avLst/>
          </a:prstGeom>
        </p:spPr>
        <p:txBody>
          <a:bodyPr wrap="square">
            <a:spAutoFit/>
          </a:bodyPr>
          <a:lstStyle/>
          <a:p>
            <a:pPr marL="457200" indent="-457200">
              <a:buClr>
                <a:srgbClr val="C00000"/>
              </a:buClr>
              <a:buFont typeface="+mj-lt"/>
              <a:buAutoNum type="arabicPeriod" startAt="3"/>
              <a:tabLst>
                <a:tab pos="2743200" algn="l"/>
              </a:tabLst>
            </a:pPr>
            <a:r>
              <a:rPr lang="en-US" sz="2600" dirty="0"/>
              <a:t>Draw these graphs from their </a:t>
            </a:r>
            <a:r>
              <a:rPr lang="en-US" sz="2600" dirty="0" smtClean="0"/>
              <a:t>equations.</a:t>
            </a:r>
            <a:br>
              <a:rPr lang="en-US" sz="2600" dirty="0" smtClean="0"/>
            </a:br>
            <a:r>
              <a:rPr lang="en-US" sz="2600" dirty="0" smtClean="0"/>
              <a:t>Use </a:t>
            </a:r>
            <a:r>
              <a:rPr lang="en-US" sz="2600" dirty="0"/>
              <a:t>a coordinate grid from -10 to +10 on both axes, </a:t>
            </a:r>
            <a:endParaRPr lang="en-US" sz="2600" dirty="0" smtClean="0"/>
          </a:p>
          <a:p>
            <a:pPr marL="914400" lvl="1" indent="-457200">
              <a:buClr>
                <a:srgbClr val="C00000"/>
              </a:buClr>
              <a:buFont typeface="+mj-lt"/>
              <a:buAutoNum type="alphaLcPeriod"/>
              <a:tabLst>
                <a:tab pos="2743200" algn="l"/>
              </a:tabLst>
            </a:pPr>
            <a:r>
              <a:rPr lang="en-US" sz="2600" i="1" dirty="0" smtClean="0"/>
              <a:t>y</a:t>
            </a:r>
            <a:r>
              <a:rPr lang="en-US" sz="2600" dirty="0" smtClean="0"/>
              <a:t> </a:t>
            </a:r>
            <a:r>
              <a:rPr lang="en-US" sz="2600" dirty="0"/>
              <a:t>= </a:t>
            </a:r>
            <a:r>
              <a:rPr lang="en-US" sz="2600" dirty="0" smtClean="0"/>
              <a:t>2</a:t>
            </a:r>
            <a:r>
              <a:rPr lang="en-US" sz="2600" i="1" dirty="0" smtClean="0"/>
              <a:t>x</a:t>
            </a:r>
            <a:r>
              <a:rPr lang="en-US" sz="2600" dirty="0" smtClean="0"/>
              <a:t> </a:t>
            </a:r>
            <a:r>
              <a:rPr lang="en-US" sz="2600" dirty="0"/>
              <a:t>+ 4 </a:t>
            </a:r>
            <a:r>
              <a:rPr lang="en-US" sz="2600" dirty="0" smtClean="0"/>
              <a:t>	</a:t>
            </a:r>
            <a:r>
              <a:rPr lang="en-US" sz="2600" dirty="0" smtClean="0">
                <a:solidFill>
                  <a:srgbClr val="C00000"/>
                </a:solidFill>
              </a:rPr>
              <a:t>b.</a:t>
            </a:r>
            <a:r>
              <a:rPr lang="en-US" sz="2600" dirty="0" smtClean="0"/>
              <a:t>  </a:t>
            </a:r>
            <a:r>
              <a:rPr lang="en-US" sz="2600" i="1" dirty="0" smtClean="0"/>
              <a:t>y</a:t>
            </a:r>
            <a:r>
              <a:rPr lang="en-US" sz="2600" dirty="0" smtClean="0"/>
              <a:t> </a:t>
            </a:r>
            <a:r>
              <a:rPr lang="en-US" sz="2600" dirty="0"/>
              <a:t>= 2</a:t>
            </a:r>
            <a:r>
              <a:rPr lang="en-US" sz="2600" i="1" dirty="0"/>
              <a:t>x</a:t>
            </a:r>
            <a:r>
              <a:rPr lang="en-US" sz="2600" dirty="0"/>
              <a:t> - 3 </a:t>
            </a:r>
            <a:endParaRPr lang="en-US" sz="2600" dirty="0" smtClean="0"/>
          </a:p>
          <a:p>
            <a:pPr marL="914400" lvl="1" indent="-457200">
              <a:buClr>
                <a:srgbClr val="C00000"/>
              </a:buClr>
              <a:buFont typeface="+mj-lt"/>
              <a:buAutoNum type="alphaLcPeriod" startAt="3"/>
              <a:tabLst>
                <a:tab pos="2743200" algn="l"/>
              </a:tabLst>
            </a:pPr>
            <a:r>
              <a:rPr lang="en-US" sz="2600" i="1" dirty="0" smtClean="0"/>
              <a:t>y</a:t>
            </a:r>
            <a:r>
              <a:rPr lang="en-US" sz="2600" dirty="0" smtClean="0"/>
              <a:t> </a:t>
            </a:r>
            <a:r>
              <a:rPr lang="en-US" sz="2600" dirty="0"/>
              <a:t>= </a:t>
            </a:r>
            <a:r>
              <a:rPr lang="en-US" sz="2600" dirty="0" smtClean="0"/>
              <a:t>3</a:t>
            </a:r>
            <a:r>
              <a:rPr lang="en-US" sz="2600" i="1" dirty="0" smtClean="0"/>
              <a:t>x</a:t>
            </a:r>
            <a:r>
              <a:rPr lang="en-US" sz="2600" dirty="0" smtClean="0"/>
              <a:t>	</a:t>
            </a:r>
            <a:r>
              <a:rPr lang="en-US" sz="2600" dirty="0" smtClean="0">
                <a:solidFill>
                  <a:srgbClr val="C00000"/>
                </a:solidFill>
              </a:rPr>
              <a:t>d.</a:t>
            </a:r>
            <a:r>
              <a:rPr lang="en-US" sz="2600" dirty="0" smtClean="0"/>
              <a:t>  </a:t>
            </a:r>
            <a:r>
              <a:rPr lang="en-US" sz="2600" i="1" dirty="0"/>
              <a:t>y</a:t>
            </a:r>
            <a:r>
              <a:rPr lang="en-US" sz="2600" dirty="0"/>
              <a:t> </a:t>
            </a:r>
            <a:r>
              <a:rPr lang="en-US" sz="2600" dirty="0" smtClean="0"/>
              <a:t>= ½</a:t>
            </a:r>
            <a:r>
              <a:rPr lang="en-US" sz="2600" i="1" dirty="0" smtClean="0"/>
              <a:t>x</a:t>
            </a:r>
            <a:r>
              <a:rPr lang="en-US" sz="2600" dirty="0" smtClean="0"/>
              <a:t> </a:t>
            </a:r>
            <a:r>
              <a:rPr lang="en-US" sz="2600" dirty="0"/>
              <a:t>+ 2 </a:t>
            </a:r>
            <a:endParaRPr lang="en-US" sz="2600" dirty="0" smtClean="0"/>
          </a:p>
          <a:p>
            <a:pPr marL="914400" lvl="1" indent="-457200">
              <a:buClr>
                <a:srgbClr val="C00000"/>
              </a:buClr>
              <a:buFont typeface="+mj-lt"/>
              <a:buAutoNum type="alphaLcPeriod" startAt="5"/>
              <a:tabLst>
                <a:tab pos="2743200" algn="l"/>
              </a:tabLst>
            </a:pPr>
            <a:r>
              <a:rPr lang="en-US" sz="2600" i="1" dirty="0" smtClean="0"/>
              <a:t>y</a:t>
            </a:r>
            <a:r>
              <a:rPr lang="en-US" sz="2600" dirty="0" smtClean="0"/>
              <a:t> </a:t>
            </a:r>
            <a:r>
              <a:rPr lang="en-US" sz="2600" dirty="0"/>
              <a:t>= -2</a:t>
            </a:r>
            <a:r>
              <a:rPr lang="en-US" sz="2600" i="1" dirty="0"/>
              <a:t>x</a:t>
            </a:r>
            <a:r>
              <a:rPr lang="en-US" sz="2600" dirty="0"/>
              <a:t> + 1 </a:t>
            </a:r>
            <a:r>
              <a:rPr lang="en-US" sz="2600" dirty="0" smtClean="0"/>
              <a:t>	</a:t>
            </a:r>
            <a:r>
              <a:rPr lang="en-US" sz="2600" dirty="0" smtClean="0">
                <a:solidFill>
                  <a:srgbClr val="C00000"/>
                </a:solidFill>
              </a:rPr>
              <a:t>f.</a:t>
            </a:r>
            <a:r>
              <a:rPr lang="en-US" sz="2600" dirty="0" smtClean="0"/>
              <a:t>   </a:t>
            </a:r>
            <a:r>
              <a:rPr lang="en-US" sz="2600" i="1" dirty="0"/>
              <a:t>y</a:t>
            </a:r>
            <a:r>
              <a:rPr lang="en-US" sz="2600" dirty="0"/>
              <a:t> = -3</a:t>
            </a:r>
            <a:r>
              <a:rPr lang="en-US" sz="2600" i="1" dirty="0"/>
              <a:t>x</a:t>
            </a:r>
            <a:r>
              <a:rPr lang="en-US" sz="2600" dirty="0"/>
              <a:t> + 2</a:t>
            </a:r>
          </a:p>
          <a:p>
            <a:pPr marL="457200" indent="-457200">
              <a:buClr>
                <a:srgbClr val="C00000"/>
              </a:buClr>
              <a:buFont typeface="+mj-lt"/>
              <a:buAutoNum type="arabicPeriod" startAt="5"/>
              <a:tabLst>
                <a:tab pos="2743200" algn="l"/>
              </a:tabLst>
            </a:pPr>
            <a:r>
              <a:rPr lang="en-US" sz="2600" dirty="0"/>
              <a:t>Sketch the graphs of </a:t>
            </a:r>
            <a:endParaRPr lang="en-US" sz="2600" dirty="0" smtClean="0"/>
          </a:p>
          <a:p>
            <a:pPr marL="914400" lvl="1" indent="-457200">
              <a:buClr>
                <a:srgbClr val="C00000"/>
              </a:buClr>
              <a:buFont typeface="+mj-lt"/>
              <a:buAutoNum type="alphaLcPeriod"/>
              <a:tabLst>
                <a:tab pos="2743200" algn="l"/>
              </a:tabLst>
            </a:pPr>
            <a:r>
              <a:rPr lang="en-US" sz="2600" i="1" dirty="0" smtClean="0"/>
              <a:t>y</a:t>
            </a:r>
            <a:r>
              <a:rPr lang="en-US" sz="2600" dirty="0" smtClean="0"/>
              <a:t> </a:t>
            </a:r>
            <a:r>
              <a:rPr lang="en-US" sz="2600" dirty="0"/>
              <a:t>= 2</a:t>
            </a:r>
            <a:r>
              <a:rPr lang="en-US" sz="2600" i="1" dirty="0"/>
              <a:t>x</a:t>
            </a:r>
            <a:r>
              <a:rPr lang="en-US" sz="2600" dirty="0"/>
              <a:t> </a:t>
            </a:r>
            <a:r>
              <a:rPr lang="en-US" sz="2600" dirty="0" smtClean="0">
                <a:solidFill>
                  <a:srgbClr val="C00000"/>
                </a:solidFill>
              </a:rPr>
              <a:t>	b</a:t>
            </a:r>
            <a:r>
              <a:rPr lang="en-US" sz="2600" dirty="0" smtClean="0"/>
              <a:t>.  </a:t>
            </a:r>
            <a:r>
              <a:rPr lang="en-US" sz="2600" i="1" dirty="0" smtClean="0"/>
              <a:t>y</a:t>
            </a:r>
            <a:r>
              <a:rPr lang="en-US" sz="2600" dirty="0" smtClean="0"/>
              <a:t> </a:t>
            </a:r>
            <a:r>
              <a:rPr lang="en-US" sz="2600" dirty="0"/>
              <a:t>= </a:t>
            </a:r>
            <a:r>
              <a:rPr lang="en-US" sz="2600" dirty="0" smtClean="0"/>
              <a:t>3</a:t>
            </a:r>
            <a:r>
              <a:rPr lang="en-US" sz="2600" i="1" dirty="0" smtClean="0"/>
              <a:t>x</a:t>
            </a:r>
            <a:r>
              <a:rPr lang="en-US" sz="2600" dirty="0" smtClean="0"/>
              <a:t> </a:t>
            </a:r>
            <a:r>
              <a:rPr lang="en-US" sz="2600" dirty="0"/>
              <a:t>+ </a:t>
            </a:r>
            <a:r>
              <a:rPr lang="en-US" sz="2600" dirty="0" smtClean="0"/>
              <a:t>1</a:t>
            </a:r>
          </a:p>
          <a:p>
            <a:pPr marL="914400" lvl="1" indent="-457200">
              <a:buClr>
                <a:srgbClr val="C00000"/>
              </a:buClr>
              <a:buFont typeface="+mj-lt"/>
              <a:buAutoNum type="alphaLcPeriod" startAt="3"/>
              <a:tabLst>
                <a:tab pos="2743200" algn="l"/>
              </a:tabLst>
            </a:pPr>
            <a:r>
              <a:rPr lang="en-US" sz="2600" i="1" dirty="0" smtClean="0"/>
              <a:t>x</a:t>
            </a:r>
            <a:r>
              <a:rPr lang="en-US" sz="2600" dirty="0" smtClean="0"/>
              <a:t> + </a:t>
            </a:r>
            <a:r>
              <a:rPr lang="en-US" sz="2600" i="1" dirty="0" smtClean="0"/>
              <a:t>y</a:t>
            </a:r>
            <a:r>
              <a:rPr lang="en-US" sz="2600" dirty="0" smtClean="0"/>
              <a:t> = 5</a:t>
            </a:r>
            <a:endParaRPr lang="en-US" sz="2600" dirty="0"/>
          </a:p>
        </p:txBody>
      </p:sp>
      <p:sp>
        <p:nvSpPr>
          <p:cNvPr id="11" name="Title 1"/>
          <p:cNvSpPr>
            <a:spLocks noGrp="1"/>
          </p:cNvSpPr>
          <p:nvPr>
            <p:ph type="title"/>
          </p:nvPr>
        </p:nvSpPr>
        <p:spPr/>
        <p:txBody>
          <a:bodyPr>
            <a:noAutofit/>
          </a:bodyPr>
          <a:lstStyle/>
          <a:p>
            <a:r>
              <a:rPr lang="en-GB" sz="3600" dirty="0"/>
              <a:t>6.2 – More Linear graphs</a:t>
            </a:r>
            <a:endParaRPr lang="en-GB" sz="3200" b="1" dirty="0" smtClean="0"/>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
        <p:nvSpPr>
          <p:cNvPr id="8" name="Rectangle 7"/>
          <p:cNvSpPr/>
          <p:nvPr/>
        </p:nvSpPr>
        <p:spPr>
          <a:xfrm flipH="1">
            <a:off x="223753" y="5325015"/>
            <a:ext cx="5204539" cy="120032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Q5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Find the </a:t>
            </a:r>
            <a:r>
              <a:rPr lang="en-US" sz="2400" i="1" dirty="0">
                <a:solidFill>
                  <a:schemeClr val="tx1"/>
                </a:solidFill>
                <a:latin typeface="Arial" panose="020B0604020202020204" pitchFamily="34" charset="0"/>
                <a:cs typeface="Arial" panose="020B0604020202020204" pitchFamily="34" charset="0"/>
              </a:rPr>
              <a:t>x</a:t>
            </a:r>
            <a:r>
              <a:rPr lang="en-US" sz="2400" dirty="0">
                <a:solidFill>
                  <a:schemeClr val="tx1"/>
                </a:solidFill>
                <a:latin typeface="Arial" panose="020B0604020202020204" pitchFamily="34" charset="0"/>
                <a:cs typeface="Arial" panose="020B0604020202020204" pitchFamily="34" charset="0"/>
              </a:rPr>
              <a:t>- and </a:t>
            </a:r>
            <a:r>
              <a:rPr lang="en-US" sz="2400" i="1" dirty="0" smtClean="0">
                <a:solidFill>
                  <a:schemeClr val="tx1"/>
                </a:solidFill>
                <a:latin typeface="Arial" panose="020B0604020202020204" pitchFamily="34" charset="0"/>
                <a:cs typeface="Arial" panose="020B0604020202020204" pitchFamily="34" charset="0"/>
              </a:rPr>
              <a:t>y</a:t>
            </a:r>
            <a:r>
              <a:rPr lang="en-US" sz="2400" dirty="0" smtClean="0">
                <a:solidFill>
                  <a:schemeClr val="tx1"/>
                </a:solidFill>
                <a:latin typeface="Arial" panose="020B0604020202020204" pitchFamily="34" charset="0"/>
                <a:cs typeface="Arial" panose="020B0604020202020204" pitchFamily="34" charset="0"/>
              </a:rPr>
              <a:t>-intercepts</a:t>
            </a:r>
            <a:r>
              <a:rPr lang="en-US" sz="2400" dirty="0">
                <a:solidFill>
                  <a:schemeClr val="tx1"/>
                </a:solidFill>
                <a:latin typeface="Arial" panose="020B0604020202020204" pitchFamily="34" charset="0"/>
                <a:cs typeface="Arial" panose="020B0604020202020204" pitchFamily="34" charset="0"/>
              </a:rPr>
              <a:t>. Join them with a straight line</a:t>
            </a:r>
            <a:r>
              <a:rPr lang="en-US" sz="2400" dirty="0" smtClean="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569465"/>
      </p:ext>
    </p:extLst>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165</a:t>
            </a:r>
            <a:endParaRPr lang="en-GB" sz="1400" b="1" dirty="0">
              <a:latin typeface="Calibri" panose="020F0502020204030204" pitchFamily="34" charset="0"/>
            </a:endParaRPr>
          </a:p>
        </p:txBody>
      </p:sp>
      <p:sp>
        <p:nvSpPr>
          <p:cNvPr id="3" name="Rectangle 2"/>
          <p:cNvSpPr/>
          <p:nvPr/>
        </p:nvSpPr>
        <p:spPr>
          <a:xfrm>
            <a:off x="251519" y="1196752"/>
            <a:ext cx="8568953" cy="5447645"/>
          </a:xfrm>
          <a:prstGeom prst="rect">
            <a:avLst/>
          </a:prstGeom>
        </p:spPr>
        <p:txBody>
          <a:bodyPr wrap="square">
            <a:spAutoFit/>
          </a:bodyPr>
          <a:lstStyle/>
          <a:p>
            <a:pPr marL="514350" indent="-514350">
              <a:buClr>
                <a:srgbClr val="C00000"/>
              </a:buClr>
              <a:buFont typeface="+mj-lt"/>
              <a:buAutoNum type="arabicPeriod" startAt="4"/>
              <a:tabLst>
                <a:tab pos="2743200" algn="l"/>
              </a:tabLst>
            </a:pPr>
            <a:r>
              <a:rPr lang="en-US" sz="2600" b="1" dirty="0" smtClean="0">
                <a:solidFill>
                  <a:srgbClr val="C00000"/>
                </a:solidFill>
              </a:rPr>
              <a:t>Reasoning</a:t>
            </a:r>
            <a:r>
              <a:rPr lang="en-US" sz="2600" dirty="0" smtClean="0"/>
              <a:t> Match each equation to one of these sketch graphs.</a:t>
            </a:r>
            <a:br>
              <a:rPr lang="en-US" sz="2600" dirty="0" smtClean="0"/>
            </a:br>
            <a:r>
              <a:rPr lang="en-US" sz="2600" dirty="0" smtClean="0"/>
              <a:t/>
            </a:r>
            <a:br>
              <a:rPr lang="en-US" sz="2600" dirty="0" smtClean="0"/>
            </a:br>
            <a:r>
              <a:rPr lang="en-US" sz="2600" dirty="0" smtClean="0"/>
              <a:t/>
            </a:r>
            <a:br>
              <a:rPr lang="en-US" sz="2600" dirty="0" smtClean="0"/>
            </a:br>
            <a:r>
              <a:rPr lang="en-US" sz="2600" dirty="0" smtClean="0"/>
              <a:t/>
            </a:r>
            <a:br>
              <a:rPr lang="en-US" sz="2600" dirty="0" smtClean="0"/>
            </a:br>
            <a:r>
              <a:rPr lang="en-US" sz="2600" dirty="0" smtClean="0"/>
              <a:t/>
            </a:r>
            <a:br>
              <a:rPr lang="en-US" sz="2600" dirty="0" smtClean="0"/>
            </a:br>
            <a:r>
              <a:rPr lang="en-US" sz="2600" dirty="0" smtClean="0"/>
              <a:t/>
            </a:r>
            <a:br>
              <a:rPr lang="en-US" sz="2600" dirty="0" smtClean="0"/>
            </a:br>
            <a:r>
              <a:rPr lang="en-US" sz="2600" dirty="0" smtClean="0"/>
              <a:t/>
            </a:r>
            <a:br>
              <a:rPr lang="en-US" sz="2600" dirty="0" smtClean="0"/>
            </a:br>
            <a:r>
              <a:rPr lang="en-US" sz="2600" dirty="0" smtClean="0"/>
              <a:t/>
            </a:r>
            <a:br>
              <a:rPr lang="en-US" sz="2600" dirty="0" smtClean="0"/>
            </a:br>
            <a:endParaRPr lang="en-US" sz="3600" dirty="0"/>
          </a:p>
          <a:p>
            <a:pPr>
              <a:buClr>
                <a:srgbClr val="C00000"/>
              </a:buClr>
              <a:tabLst>
                <a:tab pos="2743200" algn="l"/>
              </a:tabLst>
            </a:pPr>
            <a:r>
              <a:rPr lang="en-US" sz="2600" b="1" dirty="0">
                <a:solidFill>
                  <a:srgbClr val="C00000"/>
                </a:solidFill>
              </a:rPr>
              <a:t>Reflect</a:t>
            </a:r>
            <a:r>
              <a:rPr lang="en-US" sz="2600" dirty="0">
                <a:solidFill>
                  <a:srgbClr val="C00000"/>
                </a:solidFill>
              </a:rPr>
              <a:t> </a:t>
            </a:r>
            <a:r>
              <a:rPr lang="en-US" sz="2600" dirty="0"/>
              <a:t>What does it mean in maths to sketch a graph? What information do you include on a sketch? How is this different from plotting a graph?</a:t>
            </a:r>
          </a:p>
        </p:txBody>
      </p:sp>
      <p:sp>
        <p:nvSpPr>
          <p:cNvPr id="11" name="Title 1"/>
          <p:cNvSpPr>
            <a:spLocks noGrp="1"/>
          </p:cNvSpPr>
          <p:nvPr>
            <p:ph type="title"/>
          </p:nvPr>
        </p:nvSpPr>
        <p:spPr/>
        <p:txBody>
          <a:bodyPr>
            <a:noAutofit/>
          </a:bodyPr>
          <a:lstStyle/>
          <a:p>
            <a:r>
              <a:rPr lang="en-GB" sz="3600" dirty="0"/>
              <a:t>6.2 – More Linear graphs</a:t>
            </a:r>
            <a:endParaRPr lang="en-GB" sz="3200" b="1" dirty="0" smtClean="0"/>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6416" y="1196752"/>
            <a:ext cx="548640" cy="548640"/>
          </a:xfrm>
          <a:prstGeom prst="rect">
            <a:avLst/>
          </a:prstGeom>
        </p:spPr>
      </p:pic>
      <p:sp>
        <p:nvSpPr>
          <p:cNvPr id="9" name="TextBox 8"/>
          <p:cNvSpPr txBox="1"/>
          <p:nvPr/>
        </p:nvSpPr>
        <p:spPr>
          <a:xfrm>
            <a:off x="287447" y="2281322"/>
            <a:ext cx="1548249" cy="892552"/>
          </a:xfrm>
          <a:prstGeom prst="rect">
            <a:avLst/>
          </a:prstGeom>
          <a:solidFill>
            <a:schemeClr val="accent4">
              <a:lumMod val="40000"/>
              <a:lumOff val="60000"/>
            </a:schemeClr>
          </a:solidFill>
          <a:ln>
            <a:solidFill>
              <a:srgbClr val="C00000"/>
            </a:solidFill>
          </a:ln>
        </p:spPr>
        <p:txBody>
          <a:bodyPr wrap="square" rtlCol="0">
            <a:spAutoFit/>
          </a:bodyPr>
          <a:lstStyle/>
          <a:p>
            <a:pPr algn="ctr"/>
            <a:r>
              <a:rPr lang="en-US" sz="2500" i="1" dirty="0" smtClean="0"/>
              <a:t>y = </a:t>
            </a:r>
            <a:r>
              <a:rPr lang="en-US" sz="2500" dirty="0" smtClean="0"/>
              <a:t>5</a:t>
            </a:r>
            <a:r>
              <a:rPr lang="en-US" sz="2500" i="1" dirty="0" smtClean="0"/>
              <a:t>x + </a:t>
            </a:r>
            <a:r>
              <a:rPr lang="en-US" sz="2500" dirty="0" smtClean="0"/>
              <a:t>1</a:t>
            </a:r>
            <a:endParaRPr lang="en-US" sz="2500" dirty="0"/>
          </a:p>
        </p:txBody>
      </p:sp>
      <p:sp>
        <p:nvSpPr>
          <p:cNvPr id="10" name="TextBox 9"/>
          <p:cNvSpPr txBox="1"/>
          <p:nvPr/>
        </p:nvSpPr>
        <p:spPr>
          <a:xfrm>
            <a:off x="7668344" y="2276872"/>
            <a:ext cx="1152128" cy="477054"/>
          </a:xfrm>
          <a:prstGeom prst="rect">
            <a:avLst/>
          </a:prstGeom>
          <a:solidFill>
            <a:srgbClr val="92D050"/>
          </a:solidFill>
          <a:ln>
            <a:solidFill>
              <a:srgbClr val="C00000"/>
            </a:solidFill>
          </a:ln>
        </p:spPr>
        <p:txBody>
          <a:bodyPr wrap="square" rtlCol="0">
            <a:spAutoFit/>
          </a:bodyPr>
          <a:lstStyle/>
          <a:p>
            <a:pPr algn="ctr"/>
            <a:r>
              <a:rPr lang="en-US" sz="2500" i="1" dirty="0" smtClean="0"/>
              <a:t>y = -</a:t>
            </a:r>
            <a:r>
              <a:rPr lang="en-US" sz="2500" dirty="0" smtClean="0"/>
              <a:t>3</a:t>
            </a:r>
            <a:r>
              <a:rPr lang="en-US" sz="2500" i="1" dirty="0" smtClean="0"/>
              <a:t>x</a:t>
            </a:r>
            <a:endParaRPr lang="en-US" sz="2500" i="1" dirty="0"/>
          </a:p>
        </p:txBody>
      </p:sp>
      <p:sp>
        <p:nvSpPr>
          <p:cNvPr id="12" name="TextBox 11"/>
          <p:cNvSpPr txBox="1"/>
          <p:nvPr/>
        </p:nvSpPr>
        <p:spPr>
          <a:xfrm>
            <a:off x="5755113" y="2276872"/>
            <a:ext cx="1706536" cy="492443"/>
          </a:xfrm>
          <a:prstGeom prst="rect">
            <a:avLst/>
          </a:prstGeom>
          <a:solidFill>
            <a:schemeClr val="accent6">
              <a:lumMod val="40000"/>
              <a:lumOff val="60000"/>
            </a:schemeClr>
          </a:solidFill>
          <a:ln>
            <a:solidFill>
              <a:srgbClr val="C00000"/>
            </a:solidFill>
          </a:ln>
        </p:spPr>
        <p:txBody>
          <a:bodyPr wrap="square" rtlCol="0">
            <a:spAutoFit/>
          </a:bodyPr>
          <a:lstStyle/>
          <a:p>
            <a:pPr algn="ctr"/>
            <a:r>
              <a:rPr lang="en-US" sz="2500" i="1" dirty="0" smtClean="0"/>
              <a:t>y = -x +</a:t>
            </a:r>
            <a:r>
              <a:rPr lang="en-US" sz="2500" dirty="0" smtClean="0"/>
              <a:t> 4</a:t>
            </a:r>
            <a:endParaRPr lang="en-US" sz="2500" dirty="0"/>
          </a:p>
        </p:txBody>
      </p:sp>
      <p:sp>
        <p:nvSpPr>
          <p:cNvPr id="13" name="TextBox 12"/>
          <p:cNvSpPr txBox="1"/>
          <p:nvPr/>
        </p:nvSpPr>
        <p:spPr>
          <a:xfrm>
            <a:off x="3900059" y="2281321"/>
            <a:ext cx="1648358" cy="492443"/>
          </a:xfrm>
          <a:prstGeom prst="rect">
            <a:avLst/>
          </a:prstGeom>
          <a:solidFill>
            <a:schemeClr val="accent1">
              <a:lumMod val="40000"/>
              <a:lumOff val="60000"/>
            </a:schemeClr>
          </a:solidFill>
          <a:ln>
            <a:solidFill>
              <a:srgbClr val="C00000"/>
            </a:solidFill>
          </a:ln>
        </p:spPr>
        <p:txBody>
          <a:bodyPr wrap="square" rtlCol="0">
            <a:spAutoFit/>
          </a:bodyPr>
          <a:lstStyle/>
          <a:p>
            <a:pPr algn="ctr"/>
            <a:r>
              <a:rPr lang="en-US" sz="2500" i="1" dirty="0" smtClean="0"/>
              <a:t>y = </a:t>
            </a:r>
            <a:r>
              <a:rPr lang="en-US" sz="2500" dirty="0" smtClean="0"/>
              <a:t>2</a:t>
            </a:r>
            <a:r>
              <a:rPr lang="en-US" sz="2500" i="1" dirty="0" smtClean="0"/>
              <a:t>x + </a:t>
            </a:r>
            <a:r>
              <a:rPr lang="en-US" sz="2500" dirty="0" smtClean="0"/>
              <a:t>3</a:t>
            </a:r>
            <a:endParaRPr lang="en-US" sz="2500" dirty="0"/>
          </a:p>
        </p:txBody>
      </p:sp>
      <p:sp>
        <p:nvSpPr>
          <p:cNvPr id="14" name="TextBox 13"/>
          <p:cNvSpPr txBox="1"/>
          <p:nvPr/>
        </p:nvSpPr>
        <p:spPr>
          <a:xfrm>
            <a:off x="2042392" y="2282047"/>
            <a:ext cx="1650971" cy="892552"/>
          </a:xfrm>
          <a:prstGeom prst="rect">
            <a:avLst/>
          </a:prstGeom>
          <a:solidFill>
            <a:schemeClr val="accent6">
              <a:lumMod val="20000"/>
              <a:lumOff val="80000"/>
            </a:schemeClr>
          </a:solidFill>
          <a:ln>
            <a:solidFill>
              <a:srgbClr val="C00000"/>
            </a:solidFill>
          </a:ln>
        </p:spPr>
        <p:txBody>
          <a:bodyPr wrap="square" rtlCol="0">
            <a:spAutoFit/>
          </a:bodyPr>
          <a:lstStyle/>
          <a:p>
            <a:pPr algn="ctr"/>
            <a:r>
              <a:rPr lang="en-US" sz="2500" i="1" dirty="0" smtClean="0"/>
              <a:t>y = ½x </a:t>
            </a:r>
            <a:r>
              <a:rPr lang="en-US" sz="2500" dirty="0" smtClean="0"/>
              <a:t>+ 3</a:t>
            </a:r>
            <a:endParaRPr lang="en-US" sz="2500" dirty="0"/>
          </a:p>
        </p:txBody>
      </p:sp>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1520" y="3068960"/>
            <a:ext cx="8540921" cy="2038177"/>
          </a:xfrm>
          <a:prstGeom prst="rect">
            <a:avLst/>
          </a:prstGeom>
        </p:spPr>
      </p:pic>
    </p:spTree>
    <p:extLst>
      <p:ext uri="{BB962C8B-B14F-4D97-AF65-F5344CB8AC3E}">
        <p14:creationId xmlns:p14="http://schemas.microsoft.com/office/powerpoint/2010/main" val="2578170205"/>
      </p:ext>
    </p:extLst>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165</a:t>
            </a:r>
            <a:endParaRPr lang="en-GB" sz="1400" b="1" dirty="0">
              <a:latin typeface="Calibri" panose="020F0502020204030204" pitchFamily="34" charset="0"/>
            </a:endParaRPr>
          </a:p>
        </p:txBody>
      </p:sp>
      <p:sp>
        <p:nvSpPr>
          <p:cNvPr id="3" name="Rectangle 2"/>
          <p:cNvSpPr/>
          <p:nvPr/>
        </p:nvSpPr>
        <p:spPr>
          <a:xfrm>
            <a:off x="251520" y="1196752"/>
            <a:ext cx="5256584" cy="3046988"/>
          </a:xfrm>
          <a:prstGeom prst="rect">
            <a:avLst/>
          </a:prstGeom>
        </p:spPr>
        <p:txBody>
          <a:bodyPr wrap="square">
            <a:spAutoFit/>
          </a:bodyPr>
          <a:lstStyle/>
          <a:p>
            <a:pPr marL="514350" indent="-514350">
              <a:buClr>
                <a:srgbClr val="C00000"/>
              </a:buClr>
              <a:buFont typeface="+mj-lt"/>
              <a:buAutoNum type="arabicPeriod" startAt="6"/>
              <a:tabLst>
                <a:tab pos="2743200" algn="l"/>
              </a:tabLst>
            </a:pPr>
            <a:r>
              <a:rPr lang="en-US" sz="2400" dirty="0" smtClean="0">
                <a:solidFill>
                  <a:srgbClr val="C00000"/>
                </a:solidFill>
              </a:rPr>
              <a:t>a.</a:t>
            </a:r>
            <a:r>
              <a:rPr lang="en-US" sz="2400" dirty="0" smtClean="0"/>
              <a:t> </a:t>
            </a:r>
            <a:r>
              <a:rPr lang="en-US" sz="2400" dirty="0"/>
              <a:t>Find the re-intercept and </a:t>
            </a:r>
            <a:r>
              <a:rPr lang="en-US" sz="2400" i="1" dirty="0" smtClean="0"/>
              <a:t>y</a:t>
            </a:r>
            <a:r>
              <a:rPr lang="en-US" sz="2400" dirty="0" smtClean="0"/>
              <a:t>-intercept </a:t>
            </a:r>
            <a:r>
              <a:rPr lang="en-US" sz="2400" dirty="0"/>
              <a:t>of the graph with equation</a:t>
            </a:r>
          </a:p>
          <a:p>
            <a:pPr marL="1485900" lvl="2" indent="-571500">
              <a:buClr>
                <a:srgbClr val="C00000"/>
              </a:buClr>
              <a:buFont typeface="+mj-lt"/>
              <a:buAutoNum type="romanLcPeriod"/>
              <a:tabLst>
                <a:tab pos="2743200" algn="l"/>
              </a:tabLst>
            </a:pPr>
            <a:r>
              <a:rPr lang="en-US" sz="2400" i="1" dirty="0" smtClean="0"/>
              <a:t>x</a:t>
            </a:r>
            <a:r>
              <a:rPr lang="en-US" sz="2400" dirty="0" smtClean="0"/>
              <a:t> </a:t>
            </a:r>
            <a:r>
              <a:rPr lang="en-US" sz="2400" dirty="0"/>
              <a:t>+ </a:t>
            </a:r>
            <a:r>
              <a:rPr lang="en-US" sz="2400" i="1" dirty="0" smtClean="0"/>
              <a:t>y</a:t>
            </a:r>
            <a:r>
              <a:rPr lang="en-US" sz="2400" dirty="0" smtClean="0"/>
              <a:t> </a:t>
            </a:r>
            <a:r>
              <a:rPr lang="en-US" sz="2400" dirty="0"/>
              <a:t>=</a:t>
            </a:r>
            <a:r>
              <a:rPr lang="en-US" sz="2400" dirty="0" smtClean="0"/>
              <a:t>3</a:t>
            </a:r>
          </a:p>
          <a:p>
            <a:pPr marL="1485900" lvl="2" indent="-571500">
              <a:buClr>
                <a:srgbClr val="C00000"/>
              </a:buClr>
              <a:buFont typeface="+mj-lt"/>
              <a:buAutoNum type="romanLcPeriod"/>
              <a:tabLst>
                <a:tab pos="2743200" algn="l"/>
              </a:tabLst>
            </a:pPr>
            <a:r>
              <a:rPr lang="en-US" sz="2400" dirty="0" smtClean="0"/>
              <a:t>3</a:t>
            </a:r>
            <a:r>
              <a:rPr lang="en-US" sz="2400" i="1" dirty="0" smtClean="0"/>
              <a:t>x</a:t>
            </a:r>
            <a:r>
              <a:rPr lang="en-US" sz="2400" dirty="0" smtClean="0"/>
              <a:t> </a:t>
            </a:r>
            <a:r>
              <a:rPr lang="en-US" sz="2400" dirty="0"/>
              <a:t>+ </a:t>
            </a:r>
            <a:r>
              <a:rPr lang="en-US" sz="2400" i="1" dirty="0"/>
              <a:t>y</a:t>
            </a:r>
            <a:r>
              <a:rPr lang="en-US" sz="2400" dirty="0"/>
              <a:t> = -</a:t>
            </a:r>
            <a:r>
              <a:rPr lang="en-US" sz="2400" dirty="0" smtClean="0"/>
              <a:t>6</a:t>
            </a:r>
          </a:p>
          <a:p>
            <a:pPr marL="1485900" lvl="2" indent="-571500">
              <a:buClr>
                <a:srgbClr val="C00000"/>
              </a:buClr>
              <a:buFont typeface="+mj-lt"/>
              <a:buAutoNum type="romanLcPeriod"/>
              <a:tabLst>
                <a:tab pos="2743200" algn="l"/>
              </a:tabLst>
            </a:pPr>
            <a:r>
              <a:rPr lang="en-US" sz="2400" i="1" dirty="0" smtClean="0"/>
              <a:t>y</a:t>
            </a:r>
            <a:r>
              <a:rPr lang="en-US" sz="2400" dirty="0" smtClean="0"/>
              <a:t> – </a:t>
            </a:r>
            <a:r>
              <a:rPr lang="en-US" sz="2400" i="1" dirty="0" smtClean="0"/>
              <a:t>x</a:t>
            </a:r>
            <a:r>
              <a:rPr lang="en-US" sz="2400" dirty="0" smtClean="0"/>
              <a:t> = 2</a:t>
            </a:r>
          </a:p>
          <a:p>
            <a:pPr marL="1485900" lvl="2" indent="-571500">
              <a:buClr>
                <a:srgbClr val="C00000"/>
              </a:buClr>
              <a:buFont typeface="+mj-lt"/>
              <a:buAutoNum type="romanLcPeriod"/>
              <a:tabLst>
                <a:tab pos="2743200" algn="l"/>
              </a:tabLst>
            </a:pPr>
            <a:r>
              <a:rPr lang="en-US" sz="2400" i="1" dirty="0" smtClean="0"/>
              <a:t>y</a:t>
            </a:r>
            <a:r>
              <a:rPr lang="en-US" sz="2400" dirty="0" smtClean="0"/>
              <a:t> - 2</a:t>
            </a:r>
            <a:r>
              <a:rPr lang="en-US" sz="2400" i="1" dirty="0" smtClean="0"/>
              <a:t>x</a:t>
            </a:r>
            <a:r>
              <a:rPr lang="en-US" sz="2400" dirty="0" smtClean="0"/>
              <a:t> </a:t>
            </a:r>
            <a:r>
              <a:rPr lang="en-US" sz="2400" dirty="0"/>
              <a:t>= 4 </a:t>
            </a:r>
            <a:endParaRPr lang="en-US" sz="2400" dirty="0" smtClean="0"/>
          </a:p>
          <a:p>
            <a:pPr marL="857250" lvl="1" indent="-400050">
              <a:buClr>
                <a:srgbClr val="C00000"/>
              </a:buClr>
              <a:buFont typeface="+mj-lt"/>
              <a:buAutoNum type="alphaLcPeriod" startAt="2"/>
              <a:tabLst>
                <a:tab pos="2743200" algn="l"/>
              </a:tabLst>
            </a:pPr>
            <a:r>
              <a:rPr lang="en-US" sz="2400" dirty="0" smtClean="0"/>
              <a:t>Sketch </a:t>
            </a:r>
            <a:r>
              <a:rPr lang="en-US" sz="2400" dirty="0"/>
              <a:t>the graphs.</a:t>
            </a:r>
          </a:p>
        </p:txBody>
      </p:sp>
      <p:sp>
        <p:nvSpPr>
          <p:cNvPr id="11" name="Title 1"/>
          <p:cNvSpPr>
            <a:spLocks noGrp="1"/>
          </p:cNvSpPr>
          <p:nvPr>
            <p:ph type="title"/>
          </p:nvPr>
        </p:nvSpPr>
        <p:spPr/>
        <p:txBody>
          <a:bodyPr>
            <a:noAutofit/>
          </a:bodyPr>
          <a:lstStyle/>
          <a:p>
            <a:r>
              <a:rPr lang="en-GB" sz="3600" dirty="0"/>
              <a:t>6.2 – More Linear graphs</a:t>
            </a:r>
            <a:endParaRPr lang="en-GB" sz="3200" b="1" dirty="0" smtClean="0"/>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
        <p:nvSpPr>
          <p:cNvPr id="8" name="Rectangle 7"/>
          <p:cNvSpPr/>
          <p:nvPr/>
        </p:nvSpPr>
        <p:spPr>
          <a:xfrm flipH="1">
            <a:off x="274221" y="4259944"/>
            <a:ext cx="5204539" cy="1366088"/>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Q6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Mark the  </a:t>
            </a:r>
            <a:r>
              <a:rPr lang="en-US" sz="2400" i="1" dirty="0" smtClean="0">
                <a:solidFill>
                  <a:schemeClr val="tx1"/>
                </a:solidFill>
                <a:latin typeface="Arial" panose="020B0604020202020204" pitchFamily="34" charset="0"/>
                <a:cs typeface="Arial" panose="020B0604020202020204" pitchFamily="34" charset="0"/>
              </a:rPr>
              <a:t>x</a:t>
            </a:r>
            <a:r>
              <a:rPr lang="en-US" sz="2400" dirty="0" smtClean="0">
                <a:solidFill>
                  <a:schemeClr val="tx1"/>
                </a:solidFill>
                <a:latin typeface="Arial" panose="020B0604020202020204" pitchFamily="34" charset="0"/>
                <a:cs typeface="Arial" panose="020B0604020202020204" pitchFamily="34" charset="0"/>
              </a:rPr>
              <a:t>- </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and </a:t>
            </a:r>
            <a:r>
              <a:rPr lang="en-US" sz="2400" i="1" dirty="0" smtClean="0">
                <a:solidFill>
                  <a:schemeClr val="tx1"/>
                </a:solidFill>
                <a:latin typeface="Arial" panose="020B0604020202020204" pitchFamily="34" charset="0"/>
                <a:cs typeface="Arial" panose="020B0604020202020204" pitchFamily="34" charset="0"/>
              </a:rPr>
              <a:t>y</a:t>
            </a:r>
            <a:r>
              <a:rPr lang="en-US" sz="2400" dirty="0" smtClean="0">
                <a:solidFill>
                  <a:schemeClr val="tx1"/>
                </a:solidFill>
                <a:latin typeface="Arial" panose="020B0604020202020204" pitchFamily="34" charset="0"/>
                <a:cs typeface="Arial" panose="020B0604020202020204" pitchFamily="34" charset="0"/>
              </a:rPr>
              <a:t>-intercept and </a:t>
            </a:r>
            <a:r>
              <a:rPr lang="en-US" sz="2400" dirty="0">
                <a:solidFill>
                  <a:schemeClr val="tx1"/>
                </a:solidFill>
                <a:latin typeface="Arial" panose="020B0604020202020204" pitchFamily="34" charset="0"/>
                <a:cs typeface="Arial" panose="020B0604020202020204" pitchFamily="34" charset="0"/>
              </a:rPr>
              <a:t>join </a:t>
            </a:r>
            <a:r>
              <a:rPr lang="en-US" sz="2400" dirty="0" smtClean="0">
                <a:solidFill>
                  <a:schemeClr val="tx1"/>
                </a:solidFill>
                <a:latin typeface="Arial" panose="020B0604020202020204" pitchFamily="34" charset="0"/>
                <a:cs typeface="Arial" panose="020B0604020202020204" pitchFamily="34" charset="0"/>
              </a:rPr>
              <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with </a:t>
            </a:r>
            <a:r>
              <a:rPr lang="en-US" sz="2400" dirty="0">
                <a:solidFill>
                  <a:schemeClr val="tx1"/>
                </a:solidFill>
                <a:latin typeface="Arial" panose="020B0604020202020204" pitchFamily="34" charset="0"/>
                <a:cs typeface="Arial" panose="020B0604020202020204" pitchFamily="34" charset="0"/>
              </a:rPr>
              <a:t>a </a:t>
            </a:r>
            <a:r>
              <a:rPr lang="en-US" sz="2400" dirty="0" smtClean="0">
                <a:solidFill>
                  <a:schemeClr val="tx1"/>
                </a:solidFill>
                <a:latin typeface="Arial" panose="020B0604020202020204" pitchFamily="34" charset="0"/>
                <a:cs typeface="Arial" panose="020B0604020202020204" pitchFamily="34" charset="0"/>
              </a:rPr>
              <a:t>straight line</a:t>
            </a:r>
            <a:r>
              <a:rPr lang="en-US" sz="2400" dirty="0">
                <a:solidFill>
                  <a:schemeClr val="tx1"/>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981898" y="4367913"/>
            <a:ext cx="1424878" cy="1221327"/>
          </a:xfrm>
          <a:prstGeom prst="rect">
            <a:avLst/>
          </a:prstGeom>
        </p:spPr>
      </p:pic>
      <p:grpSp>
        <p:nvGrpSpPr>
          <p:cNvPr id="9" name="Group 8"/>
          <p:cNvGrpSpPr/>
          <p:nvPr/>
        </p:nvGrpSpPr>
        <p:grpSpPr>
          <a:xfrm>
            <a:off x="275085" y="5746324"/>
            <a:ext cx="5213924" cy="779020"/>
            <a:chOff x="150164" y="6494199"/>
            <a:chExt cx="5213924" cy="779020"/>
          </a:xfrm>
        </p:grpSpPr>
        <p:sp>
          <p:nvSpPr>
            <p:cNvPr id="10" name="Rectangle 9"/>
            <p:cNvSpPr/>
            <p:nvPr/>
          </p:nvSpPr>
          <p:spPr>
            <a:xfrm flipH="1">
              <a:off x="150164" y="6673055"/>
              <a:ext cx="5213924" cy="600164"/>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dirty="0" smtClean="0">
                  <a:solidFill>
                    <a:schemeClr val="tx1"/>
                  </a:solidFill>
                  <a:latin typeface="Arial" panose="020B0604020202020204" pitchFamily="34" charset="0"/>
                  <a:cs typeface="Arial" panose="020B0604020202020204" pitchFamily="34" charset="0"/>
                </a:rPr>
                <a:t>A linear function has a graph that is a straight line</a:t>
              </a:r>
              <a:endParaRPr lang="en-US" dirty="0">
                <a:solidFill>
                  <a:schemeClr val="tx1"/>
                </a:solidFill>
                <a:latin typeface="Arial" panose="020B0604020202020204" pitchFamily="34" charset="0"/>
                <a:cs typeface="Arial" panose="020B0604020202020204" pitchFamily="34" charset="0"/>
              </a:endParaRPr>
            </a:p>
          </p:txBody>
        </p:sp>
        <p:sp>
          <p:nvSpPr>
            <p:cNvPr id="12" name="Pentagon 11"/>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Arial" panose="020B0604020202020204" pitchFamily="34" charset="0"/>
                  <a:cs typeface="Arial" panose="020B0604020202020204" pitchFamily="34" charset="0"/>
                </a:rPr>
                <a:t>Key Point 4</a:t>
              </a:r>
              <a:endParaRPr lang="en-US"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17637925"/>
      </p:ext>
    </p:extLst>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165</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5256584" cy="5520807"/>
              </a:xfrm>
              <a:prstGeom prst="rect">
                <a:avLst/>
              </a:prstGeom>
            </p:spPr>
            <p:txBody>
              <a:bodyPr wrap="square">
                <a:spAutoFit/>
              </a:bodyPr>
              <a:lstStyle/>
              <a:p>
                <a:pPr marL="457200" indent="-457200">
                  <a:buClr>
                    <a:srgbClr val="C00000"/>
                  </a:buClr>
                  <a:buFont typeface="+mj-lt"/>
                  <a:buAutoNum type="arabicPeriod" startAt="7"/>
                  <a:tabLst>
                    <a:tab pos="2743200" algn="l"/>
                  </a:tabLst>
                </a:pPr>
                <a:r>
                  <a:rPr lang="en-US" sz="2500" b="1" dirty="0" smtClean="0">
                    <a:solidFill>
                      <a:srgbClr val="C00000"/>
                    </a:solidFill>
                  </a:rPr>
                  <a:t>Reasoning</a:t>
                </a:r>
                <a:r>
                  <a:rPr lang="en-US" sz="2500" dirty="0" smtClean="0">
                    <a:solidFill>
                      <a:srgbClr val="C00000"/>
                    </a:solidFill>
                  </a:rPr>
                  <a:t> </a:t>
                </a:r>
                <a:r>
                  <a:rPr lang="en-US" sz="2500" dirty="0" smtClean="0"/>
                  <a:t>Which of these are linear functions?</a:t>
                </a:r>
              </a:p>
              <a:p>
                <a:pPr marL="914400" lvl="1" indent="-457200">
                  <a:buClr>
                    <a:srgbClr val="C00000"/>
                  </a:buClr>
                  <a:buFont typeface="+mj-lt"/>
                  <a:buAutoNum type="alphaLcPeriod"/>
                  <a:tabLst>
                    <a:tab pos="2743200" algn="l"/>
                  </a:tabLst>
                </a:pPr>
                <a:r>
                  <a:rPr lang="en-US" sz="2500" dirty="0" smtClean="0"/>
                  <a:t>y </a:t>
                </a:r>
                <a:r>
                  <a:rPr lang="en-US" sz="2500" dirty="0"/>
                  <a:t>= -3x </a:t>
                </a:r>
                <a:r>
                  <a:rPr lang="en-US" sz="2500" dirty="0" smtClean="0"/>
                  <a:t>	</a:t>
                </a:r>
                <a:r>
                  <a:rPr lang="en-US" sz="2500" dirty="0" smtClean="0">
                    <a:solidFill>
                      <a:srgbClr val="C00000"/>
                    </a:solidFill>
                  </a:rPr>
                  <a:t>b.</a:t>
                </a:r>
                <a:r>
                  <a:rPr lang="en-US" sz="2500" dirty="0" smtClean="0"/>
                  <a:t> </a:t>
                </a:r>
                <a:r>
                  <a:rPr lang="en-US" sz="2500" i="1" dirty="0" smtClean="0"/>
                  <a:t>y</a:t>
                </a:r>
                <a:r>
                  <a:rPr lang="en-US" sz="2500" dirty="0" smtClean="0"/>
                  <a:t> = </a:t>
                </a:r>
                <a14:m>
                  <m:oMath xmlns:m="http://schemas.openxmlformats.org/officeDocument/2006/math">
                    <m:f>
                      <m:fPr>
                        <m:ctrlPr>
                          <a:rPr lang="en-US" sz="2500" i="1">
                            <a:latin typeface="Cambria Math" panose="02040503050406030204" pitchFamily="18" charset="0"/>
                            <a:cs typeface="Arial" panose="020B0604020202020204" pitchFamily="34" charset="0"/>
                          </a:rPr>
                        </m:ctrlPr>
                      </m:fPr>
                      <m:num>
                        <m:r>
                          <a:rPr lang="en-US" sz="2500" b="0" i="1" smtClean="0">
                            <a:latin typeface="Cambria Math" panose="02040503050406030204" pitchFamily="18" charset="0"/>
                            <a:cs typeface="Arial" panose="020B0604020202020204" pitchFamily="34" charset="0"/>
                          </a:rPr>
                          <m:t>𝑋</m:t>
                        </m:r>
                      </m:num>
                      <m:den>
                        <m:r>
                          <a:rPr lang="en-US" sz="2500" b="0" i="1" smtClean="0">
                            <a:latin typeface="Cambria Math" panose="02040503050406030204" pitchFamily="18" charset="0"/>
                            <a:cs typeface="Arial" panose="020B0604020202020204" pitchFamily="34" charset="0"/>
                          </a:rPr>
                          <m:t>4</m:t>
                        </m:r>
                      </m:den>
                    </m:f>
                  </m:oMath>
                </a14:m>
                <a:endParaRPr lang="en-US" sz="2500" dirty="0" smtClean="0">
                  <a:cs typeface="Arial" panose="020B0604020202020204" pitchFamily="34" charset="0"/>
                </a:endParaRPr>
              </a:p>
              <a:p>
                <a:pPr marL="914400" lvl="1" indent="-457200">
                  <a:buClr>
                    <a:srgbClr val="C00000"/>
                  </a:buClr>
                  <a:buFont typeface="+mj-lt"/>
                  <a:buAutoNum type="alphaLcPeriod" startAt="3"/>
                  <a:tabLst>
                    <a:tab pos="2743200" algn="l"/>
                  </a:tabLst>
                </a:pPr>
                <a:r>
                  <a:rPr lang="en-US" sz="2500" dirty="0" smtClean="0"/>
                  <a:t>y = </a:t>
                </a:r>
                <a:r>
                  <a:rPr lang="en-US" sz="2500" dirty="0"/>
                  <a:t>2</a:t>
                </a:r>
                <a:r>
                  <a:rPr lang="en-US" sz="2500" i="1" dirty="0"/>
                  <a:t>x</a:t>
                </a:r>
                <a:r>
                  <a:rPr lang="en-US" sz="2500" dirty="0"/>
                  <a:t> + </a:t>
                </a:r>
                <a:r>
                  <a:rPr lang="en-US" sz="2500" dirty="0" smtClean="0"/>
                  <a:t>1	</a:t>
                </a:r>
                <a:r>
                  <a:rPr lang="en-US" sz="2500" dirty="0" smtClean="0">
                    <a:solidFill>
                      <a:srgbClr val="C00000"/>
                    </a:solidFill>
                  </a:rPr>
                  <a:t>d.</a:t>
                </a:r>
                <a:r>
                  <a:rPr lang="en-US" sz="2500" dirty="0" smtClean="0"/>
                  <a:t> 3</a:t>
                </a:r>
                <a:r>
                  <a:rPr lang="en-US" sz="2500" i="1" dirty="0" smtClean="0"/>
                  <a:t>x</a:t>
                </a:r>
                <a:r>
                  <a:rPr lang="en-US" sz="2500" dirty="0" smtClean="0"/>
                  <a:t> </a:t>
                </a:r>
                <a:r>
                  <a:rPr lang="en-US" sz="2500" dirty="0"/>
                  <a:t>+ 2</a:t>
                </a:r>
                <a:r>
                  <a:rPr lang="en-US" sz="2500" i="1" dirty="0"/>
                  <a:t>y</a:t>
                </a:r>
                <a:r>
                  <a:rPr lang="en-US" sz="2500" dirty="0"/>
                  <a:t> = 5 </a:t>
                </a:r>
                <a:endParaRPr lang="en-US" sz="2500" dirty="0" smtClean="0"/>
              </a:p>
              <a:p>
                <a:pPr marL="914400" lvl="1" indent="-457200">
                  <a:buClr>
                    <a:srgbClr val="C00000"/>
                  </a:buClr>
                  <a:buFont typeface="+mj-lt"/>
                  <a:buAutoNum type="alphaLcPeriod" startAt="5"/>
                  <a:tabLst>
                    <a:tab pos="2743200" algn="l"/>
                  </a:tabLst>
                </a:pPr>
                <a:r>
                  <a:rPr lang="en-US" sz="2500" dirty="0" smtClean="0"/>
                  <a:t>y </a:t>
                </a:r>
                <a:r>
                  <a:rPr lang="en-US" sz="2500" dirty="0"/>
                  <a:t>= x</a:t>
                </a:r>
                <a:r>
                  <a:rPr lang="en-US" sz="2500" baseline="30000" dirty="0"/>
                  <a:t>2</a:t>
                </a:r>
                <a:r>
                  <a:rPr lang="en-US" sz="2500" dirty="0"/>
                  <a:t> + 4 </a:t>
                </a:r>
                <a:r>
                  <a:rPr lang="en-US" sz="2500" dirty="0" smtClean="0"/>
                  <a:t>	</a:t>
                </a:r>
                <a:r>
                  <a:rPr lang="en-US" sz="2500" dirty="0" smtClean="0">
                    <a:solidFill>
                      <a:srgbClr val="C00000"/>
                    </a:solidFill>
                  </a:rPr>
                  <a:t>f.</a:t>
                </a:r>
                <a:r>
                  <a:rPr lang="en-US" sz="2500" dirty="0" smtClean="0"/>
                  <a:t>  </a:t>
                </a:r>
                <a:r>
                  <a:rPr lang="en-US" sz="2500" i="1" dirty="0" smtClean="0"/>
                  <a:t>y</a:t>
                </a:r>
                <a:r>
                  <a:rPr lang="en-US" sz="2500" dirty="0" smtClean="0"/>
                  <a:t> = </a:t>
                </a:r>
                <a14:m>
                  <m:oMath xmlns:m="http://schemas.openxmlformats.org/officeDocument/2006/math">
                    <m:f>
                      <m:fPr>
                        <m:ctrlPr>
                          <a:rPr lang="en-US" sz="2500" i="1">
                            <a:latin typeface="Cambria Math" panose="02040503050406030204" pitchFamily="18" charset="0"/>
                            <a:cs typeface="Arial" panose="020B0604020202020204" pitchFamily="34" charset="0"/>
                          </a:rPr>
                        </m:ctrlPr>
                      </m:fPr>
                      <m:num>
                        <m:r>
                          <a:rPr lang="en-US" sz="2500" b="0" i="1" smtClean="0">
                            <a:latin typeface="Cambria Math" panose="02040503050406030204" pitchFamily="18" charset="0"/>
                            <a:cs typeface="Arial" panose="020B0604020202020204" pitchFamily="34" charset="0"/>
                          </a:rPr>
                          <m:t>4</m:t>
                        </m:r>
                      </m:num>
                      <m:den>
                        <m:r>
                          <a:rPr lang="en-US" sz="2500" b="0" i="1" smtClean="0">
                            <a:latin typeface="Cambria Math" panose="02040503050406030204" pitchFamily="18" charset="0"/>
                            <a:cs typeface="Arial" panose="020B0604020202020204" pitchFamily="34" charset="0"/>
                          </a:rPr>
                          <m:t>𝑥</m:t>
                        </m:r>
                      </m:den>
                    </m:f>
                  </m:oMath>
                </a14:m>
                <a:r>
                  <a:rPr lang="en-US" sz="2500" dirty="0" smtClean="0"/>
                  <a:t/>
                </a:r>
                <a:br>
                  <a:rPr lang="en-US" sz="2500" dirty="0" smtClean="0"/>
                </a:br>
                <a:r>
                  <a:rPr lang="en-US" sz="2500" dirty="0" smtClean="0"/>
                  <a:t/>
                </a:r>
                <a:br>
                  <a:rPr lang="en-US" sz="2500" dirty="0" smtClean="0"/>
                </a:br>
                <a:r>
                  <a:rPr lang="en-US" sz="3200" dirty="0" smtClean="0"/>
                  <a:t/>
                </a:r>
                <a:br>
                  <a:rPr lang="en-US" sz="3200" dirty="0" smtClean="0"/>
                </a:br>
                <a:endParaRPr lang="en-US" sz="2500" dirty="0"/>
              </a:p>
              <a:p>
                <a:pPr marL="457200" indent="-457200">
                  <a:buClr>
                    <a:srgbClr val="C00000"/>
                  </a:buClr>
                  <a:buFont typeface="+mj-lt"/>
                  <a:buAutoNum type="arabicPeriod" startAt="7"/>
                  <a:tabLst>
                    <a:tab pos="2743200" algn="l"/>
                  </a:tabLst>
                </a:pPr>
                <a:r>
                  <a:rPr lang="en-US" sz="2500" b="1" dirty="0" smtClean="0">
                    <a:solidFill>
                      <a:srgbClr val="C00000"/>
                    </a:solidFill>
                  </a:rPr>
                  <a:t>Reflect </a:t>
                </a:r>
                <a:r>
                  <a:rPr lang="en-US" sz="2500" i="1" dirty="0"/>
                  <a:t>y</a:t>
                </a:r>
                <a:r>
                  <a:rPr lang="en-US" sz="2500" dirty="0"/>
                  <a:t> = </a:t>
                </a:r>
                <a:r>
                  <a:rPr lang="en-US" sz="2500" i="1" dirty="0"/>
                  <a:t>mx + c</a:t>
                </a:r>
                <a:r>
                  <a:rPr lang="en-US" sz="2500" dirty="0"/>
                  <a:t> is a linear </a:t>
                </a:r>
                <a:r>
                  <a:rPr lang="en-US" sz="2500" dirty="0" smtClean="0"/>
                  <a:t>equation.</a:t>
                </a:r>
                <a:br>
                  <a:rPr lang="en-US" sz="2500" dirty="0" smtClean="0"/>
                </a:br>
                <a:r>
                  <a:rPr lang="en-US" sz="2500" dirty="0" smtClean="0"/>
                  <a:t>In </a:t>
                </a:r>
                <a:r>
                  <a:rPr lang="en-US" sz="2500" dirty="0"/>
                  <a:t>your own words, how would you describe what 'linear' means?</a:t>
                </a: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5256584" cy="5520807"/>
              </a:xfrm>
              <a:prstGeom prst="rect">
                <a:avLst/>
              </a:prstGeom>
              <a:blipFill rotWithShape="0">
                <a:blip r:embed="rId4"/>
                <a:stretch>
                  <a:fillRect l="-1622" t="-773" b="-1656"/>
                </a:stretch>
              </a:blipFill>
            </p:spPr>
            <p:txBody>
              <a:bodyPr/>
              <a:lstStyle/>
              <a:p>
                <a:r>
                  <a:rPr lang="en-US">
                    <a:noFill/>
                  </a:rPr>
                  <a:t> </a:t>
                </a:r>
              </a:p>
            </p:txBody>
          </p:sp>
        </mc:Fallback>
      </mc:AlternateContent>
      <p:sp>
        <p:nvSpPr>
          <p:cNvPr id="11" name="Title 1"/>
          <p:cNvSpPr>
            <a:spLocks noGrp="1"/>
          </p:cNvSpPr>
          <p:nvPr>
            <p:ph type="title"/>
          </p:nvPr>
        </p:nvSpPr>
        <p:spPr/>
        <p:txBody>
          <a:bodyPr>
            <a:noAutofit/>
          </a:bodyPr>
          <a:lstStyle/>
          <a:p>
            <a:r>
              <a:rPr lang="en-GB" sz="3600" dirty="0"/>
              <a:t>6.2 – More Linear graphs</a:t>
            </a:r>
            <a:endParaRPr lang="en-GB" sz="3200" b="1" dirty="0" smtClean="0"/>
          </a:p>
        </p:txBody>
      </p:sp>
      <p:sp>
        <p:nvSpPr>
          <p:cNvPr id="8" name="Rectangle 7"/>
          <p:cNvSpPr/>
          <p:nvPr/>
        </p:nvSpPr>
        <p:spPr>
          <a:xfrm flipH="1">
            <a:off x="251520" y="3598111"/>
            <a:ext cx="5204539" cy="983017"/>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800" b="1" dirty="0" smtClean="0">
                <a:solidFill>
                  <a:srgbClr val="C00000"/>
                </a:solidFill>
                <a:latin typeface="Arial" panose="020B0604020202020204" pitchFamily="34" charset="0"/>
                <a:cs typeface="Arial" panose="020B0604020202020204" pitchFamily="34" charset="0"/>
              </a:rPr>
              <a:t>Q7 </a:t>
            </a:r>
            <a:r>
              <a:rPr lang="en-US" sz="2800" b="1" dirty="0">
                <a:solidFill>
                  <a:srgbClr val="C00000"/>
                </a:solidFill>
                <a:latin typeface="Arial" panose="020B0604020202020204" pitchFamily="34" charset="0"/>
                <a:cs typeface="Arial" panose="020B0604020202020204" pitchFamily="34" charset="0"/>
              </a:rPr>
              <a:t>hint</a:t>
            </a:r>
            <a:r>
              <a:rPr lang="en-US" sz="2800" dirty="0">
                <a:solidFill>
                  <a:schemeClr val="tx1"/>
                </a:solidFill>
                <a:latin typeface="Arial" panose="020B0604020202020204" pitchFamily="34" charset="0"/>
                <a:cs typeface="Arial" panose="020B0604020202020204" pitchFamily="34" charset="0"/>
              </a:rPr>
              <a:t> </a:t>
            </a:r>
            <a:r>
              <a:rPr lang="en-US" sz="2800" dirty="0" smtClean="0">
                <a:solidFill>
                  <a:schemeClr val="tx1"/>
                </a:solidFill>
                <a:latin typeface="Arial" panose="020B0604020202020204" pitchFamily="34" charset="0"/>
                <a:cs typeface="Arial" panose="020B0604020202020204" pitchFamily="34" charset="0"/>
              </a:rPr>
              <a:t>– Can you write them as </a:t>
            </a:r>
            <a:r>
              <a:rPr lang="en-US" sz="2800" i="1" dirty="0" smtClean="0">
                <a:solidFill>
                  <a:schemeClr val="tx1"/>
                </a:solidFill>
                <a:latin typeface="Arial" panose="020B0604020202020204" pitchFamily="34" charset="0"/>
                <a:cs typeface="Arial" panose="020B0604020202020204" pitchFamily="34" charset="0"/>
              </a:rPr>
              <a:t>y = mx + c</a:t>
            </a:r>
            <a:endParaRPr lang="en-US" sz="2800" i="1" dirty="0">
              <a:solidFill>
                <a:schemeClr val="tx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2730409486"/>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382054" cy="739756"/>
          </a:xfrm>
        </p:spPr>
        <p:txBody>
          <a:bodyPr>
            <a:noAutofit/>
          </a:bodyPr>
          <a:lstStyle/>
          <a:p>
            <a:r>
              <a:rPr lang="en-GB" dirty="0" smtClean="0"/>
              <a:t>Contents</a:t>
            </a:r>
            <a:endParaRPr lang="en-GB" b="1" dirty="0" smtClean="0"/>
          </a:p>
        </p:txBody>
      </p:sp>
      <p:sp>
        <p:nvSpPr>
          <p:cNvPr id="5" name="Rounded Rectangle 4"/>
          <p:cNvSpPr/>
          <p:nvPr/>
        </p:nvSpPr>
        <p:spPr>
          <a:xfrm>
            <a:off x="179512" y="2204864"/>
            <a:ext cx="2088232" cy="2664296"/>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Unit Openers put the maths you are about to learn into a real-life context. Have a go at the question - it uses maths you have already learnt so you should be able to answer it at the start of the unit.</a:t>
            </a:r>
          </a:p>
        </p:txBody>
      </p:sp>
      <p:sp>
        <p:nvSpPr>
          <p:cNvPr id="10" name="Rounded Rectangle 9"/>
          <p:cNvSpPr/>
          <p:nvPr/>
        </p:nvSpPr>
        <p:spPr>
          <a:xfrm>
            <a:off x="6516216" y="2492897"/>
            <a:ext cx="2376264" cy="1584176"/>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When you have finished the whole unit, a Unit test helps you see how much progress you are making.</a:t>
            </a:r>
          </a:p>
        </p:txBody>
      </p:sp>
      <p:cxnSp>
        <p:nvCxnSpPr>
          <p:cNvPr id="19" name="Straight Arrow Connector 18"/>
          <p:cNvCxnSpPr/>
          <p:nvPr/>
        </p:nvCxnSpPr>
        <p:spPr>
          <a:xfrm flipH="1" flipV="1">
            <a:off x="4572000" y="6313499"/>
            <a:ext cx="576064"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ound Same Side Corner Rectangle 30">
            <a:hlinkClick r:id="rId3" action="ppaction://hlinkpres?slideindex=1&amp;slidetitle="/>
          </p:cNvPr>
          <p:cNvSpPr/>
          <p:nvPr/>
        </p:nvSpPr>
        <p:spPr>
          <a:xfrm>
            <a:off x="6948264" y="695546"/>
            <a:ext cx="75780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v</a:t>
            </a:r>
            <a:endParaRPr lang="en-GB" sz="1400" b="1" dirty="0">
              <a:latin typeface="Calibri" panose="020F050202020403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27784" y="1609360"/>
            <a:ext cx="3744416" cy="4915984"/>
          </a:xfrm>
          <a:prstGeom prst="rect">
            <a:avLst/>
          </a:prstGeom>
        </p:spPr>
      </p:pic>
      <p:sp>
        <p:nvSpPr>
          <p:cNvPr id="9" name="Rounded Rectangle 8"/>
          <p:cNvSpPr/>
          <p:nvPr/>
        </p:nvSpPr>
        <p:spPr>
          <a:xfrm>
            <a:off x="215516" y="5027162"/>
            <a:ext cx="4320480" cy="1606710"/>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Use the Prior knowledge check to make sure you are ready to start the main lessons in the unit. It checks your knowledge from Key Stage 3 and from earlier in the GCSE course. Your teacher has </a:t>
            </a:r>
            <a:r>
              <a:rPr lang="en-US" sz="1600" dirty="0" smtClean="0">
                <a:solidFill>
                  <a:schemeClr val="tx1"/>
                </a:solidFill>
                <a:latin typeface="Arial" panose="020B0604020202020204" pitchFamily="34" charset="0"/>
                <a:cs typeface="Arial" panose="020B0604020202020204" pitchFamily="34" charset="0"/>
              </a:rPr>
              <a:t>access </a:t>
            </a:r>
            <a:r>
              <a:rPr lang="en-US" sz="1600" dirty="0">
                <a:solidFill>
                  <a:schemeClr val="tx1"/>
                </a:solidFill>
                <a:latin typeface="Arial" panose="020B0604020202020204" pitchFamily="34" charset="0"/>
                <a:cs typeface="Arial" panose="020B0604020202020204" pitchFamily="34" charset="0"/>
              </a:rPr>
              <a:t>to worksheets if you need to recap anything.</a:t>
            </a:r>
          </a:p>
        </p:txBody>
      </p:sp>
      <p:cxnSp>
        <p:nvCxnSpPr>
          <p:cNvPr id="15" name="Straight Arrow Connector 14"/>
          <p:cNvCxnSpPr/>
          <p:nvPr/>
        </p:nvCxnSpPr>
        <p:spPr>
          <a:xfrm flipV="1">
            <a:off x="2267744" y="4345665"/>
            <a:ext cx="720080" cy="6814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267744" y="3140968"/>
            <a:ext cx="720080" cy="720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5940152" y="1905870"/>
            <a:ext cx="792088" cy="6230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5148064" y="1127072"/>
            <a:ext cx="3744416" cy="512691"/>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i="1" dirty="0" smtClean="0">
                <a:solidFill>
                  <a:schemeClr val="tx1"/>
                </a:solidFill>
                <a:latin typeface="Arial" panose="020B0604020202020204" pitchFamily="34" charset="0"/>
                <a:cs typeface="Arial" panose="020B0604020202020204" pitchFamily="34" charset="0"/>
              </a:rPr>
              <a:t>Extend</a:t>
            </a:r>
            <a:r>
              <a:rPr lang="en-US" sz="1600" dirty="0" smtClean="0">
                <a:solidFill>
                  <a:schemeClr val="tx1"/>
                </a:solidFill>
                <a:latin typeface="Arial" panose="020B0604020202020204" pitchFamily="34" charset="0"/>
                <a:cs typeface="Arial" panose="020B0604020202020204" pitchFamily="34" charset="0"/>
              </a:rPr>
              <a:t> helps you to apply the maths you know to some different situations</a:t>
            </a:r>
            <a:endParaRPr lang="en-US" sz="1600" i="1" dirty="0">
              <a:solidFill>
                <a:schemeClr val="tx1"/>
              </a:solidFill>
              <a:latin typeface="Arial" panose="020B0604020202020204" pitchFamily="34" charset="0"/>
              <a:cs typeface="Arial" panose="020B0604020202020204" pitchFamily="34" charset="0"/>
            </a:endParaRPr>
          </a:p>
        </p:txBody>
      </p:sp>
      <p:cxnSp>
        <p:nvCxnSpPr>
          <p:cNvPr id="26" name="Straight Arrow Connector 25"/>
          <p:cNvCxnSpPr/>
          <p:nvPr/>
        </p:nvCxnSpPr>
        <p:spPr>
          <a:xfrm flipH="1">
            <a:off x="5292080" y="1641597"/>
            <a:ext cx="618900" cy="2642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6489406" y="4360512"/>
            <a:ext cx="2376264" cy="2273360"/>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smtClean="0">
                <a:solidFill>
                  <a:schemeClr val="tx1"/>
                </a:solidFill>
                <a:latin typeface="Arial" panose="020B0604020202020204" pitchFamily="34" charset="0"/>
                <a:cs typeface="Arial" panose="020B0604020202020204" pitchFamily="34" charset="0"/>
              </a:rPr>
              <a:t>Choose only the topics in </a:t>
            </a:r>
            <a:r>
              <a:rPr lang="en-US" sz="1600" i="1" dirty="0" smtClean="0">
                <a:solidFill>
                  <a:schemeClr val="tx1"/>
                </a:solidFill>
                <a:latin typeface="Arial" panose="020B0604020202020204" pitchFamily="34" charset="0"/>
                <a:cs typeface="Arial" panose="020B0604020202020204" pitchFamily="34" charset="0"/>
              </a:rPr>
              <a:t>strengthen</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thay</a:t>
            </a:r>
            <a:r>
              <a:rPr lang="en-US" sz="1600" dirty="0" smtClean="0">
                <a:solidFill>
                  <a:schemeClr val="tx1"/>
                </a:solidFill>
                <a:latin typeface="Arial" panose="020B0604020202020204" pitchFamily="34" charset="0"/>
                <a:cs typeface="Arial" panose="020B0604020202020204" pitchFamily="34" charset="0"/>
              </a:rPr>
              <a:t> you need a bit more practice with. You’ll find more hints here to lead you through specific questions. Then move on to </a:t>
            </a:r>
            <a:r>
              <a:rPr lang="en-US" sz="1600" i="1" dirty="0" smtClean="0">
                <a:solidFill>
                  <a:schemeClr val="tx1"/>
                </a:solidFill>
                <a:latin typeface="Arial" panose="020B0604020202020204" pitchFamily="34" charset="0"/>
                <a:cs typeface="Arial" panose="020B0604020202020204" pitchFamily="34" charset="0"/>
              </a:rPr>
              <a:t>Extend</a:t>
            </a:r>
            <a:endParaRPr lang="en-US" sz="1600" dirty="0">
              <a:solidFill>
                <a:schemeClr val="tx1"/>
              </a:solidFill>
              <a:latin typeface="Arial" panose="020B0604020202020204" pitchFamily="34" charset="0"/>
              <a:cs typeface="Arial" panose="020B0604020202020204" pitchFamily="34" charset="0"/>
            </a:endParaRPr>
          </a:p>
        </p:txBody>
      </p:sp>
      <p:cxnSp>
        <p:nvCxnSpPr>
          <p:cNvPr id="33" name="Straight Arrow Connector 32"/>
          <p:cNvCxnSpPr/>
          <p:nvPr/>
        </p:nvCxnSpPr>
        <p:spPr>
          <a:xfrm flipH="1" flipV="1">
            <a:off x="4932040" y="1905870"/>
            <a:ext cx="1800200" cy="24546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179512" y="1124744"/>
            <a:ext cx="3240360" cy="1008112"/>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smtClean="0">
                <a:solidFill>
                  <a:schemeClr val="tx1"/>
                </a:solidFill>
                <a:latin typeface="Arial" panose="020B0604020202020204" pitchFamily="34" charset="0"/>
                <a:cs typeface="Arial" panose="020B0604020202020204" pitchFamily="34" charset="0"/>
              </a:rPr>
              <a:t>At the end of the Master lessons, take a </a:t>
            </a:r>
            <a:r>
              <a:rPr lang="en-US" sz="1600" i="1" dirty="0" smtClean="0">
                <a:solidFill>
                  <a:schemeClr val="tx1"/>
                </a:solidFill>
                <a:latin typeface="Arial" panose="020B0604020202020204" pitchFamily="34" charset="0"/>
                <a:cs typeface="Arial" panose="020B0604020202020204" pitchFamily="34" charset="0"/>
              </a:rPr>
              <a:t>check-up</a:t>
            </a:r>
            <a:r>
              <a:rPr lang="en-US" sz="1600" dirty="0" smtClean="0">
                <a:solidFill>
                  <a:schemeClr val="tx1"/>
                </a:solidFill>
                <a:latin typeface="Arial" panose="020B0604020202020204" pitchFamily="34" charset="0"/>
                <a:cs typeface="Arial" panose="020B0604020202020204" pitchFamily="34" charset="0"/>
              </a:rPr>
              <a:t> test to help you to decide whether to </a:t>
            </a:r>
            <a:r>
              <a:rPr lang="en-US" sz="1600" i="1" dirty="0" smtClean="0">
                <a:solidFill>
                  <a:schemeClr val="tx1"/>
                </a:solidFill>
                <a:latin typeface="Arial" panose="020B0604020202020204" pitchFamily="34" charset="0"/>
                <a:cs typeface="Arial" panose="020B0604020202020204" pitchFamily="34" charset="0"/>
              </a:rPr>
              <a:t>strengthen</a:t>
            </a:r>
            <a:r>
              <a:rPr lang="en-US" sz="1600" dirty="0" smtClean="0">
                <a:solidFill>
                  <a:schemeClr val="tx1"/>
                </a:solidFill>
                <a:latin typeface="Arial" panose="020B0604020202020204" pitchFamily="34" charset="0"/>
                <a:cs typeface="Arial" panose="020B0604020202020204" pitchFamily="34" charset="0"/>
              </a:rPr>
              <a:t> or </a:t>
            </a:r>
            <a:r>
              <a:rPr lang="en-US" sz="1600" i="1" dirty="0" smtClean="0">
                <a:solidFill>
                  <a:schemeClr val="tx1"/>
                </a:solidFill>
                <a:latin typeface="Arial" panose="020B0604020202020204" pitchFamily="34" charset="0"/>
                <a:cs typeface="Arial" panose="020B0604020202020204" pitchFamily="34" charset="0"/>
              </a:rPr>
              <a:t>Extend</a:t>
            </a:r>
            <a:r>
              <a:rPr lang="en-US" sz="1600" dirty="0" smtClean="0">
                <a:solidFill>
                  <a:schemeClr val="tx1"/>
                </a:solidFill>
                <a:latin typeface="Arial" panose="020B0604020202020204" pitchFamily="34" charset="0"/>
                <a:cs typeface="Arial" panose="020B0604020202020204" pitchFamily="34" charset="0"/>
              </a:rPr>
              <a:t> our learning</a:t>
            </a:r>
            <a:endParaRPr lang="en-US" sz="1600" dirty="0">
              <a:solidFill>
                <a:schemeClr val="tx1"/>
              </a:solidFill>
              <a:latin typeface="Arial" panose="020B0604020202020204" pitchFamily="34" charset="0"/>
              <a:cs typeface="Arial" panose="020B0604020202020204" pitchFamily="34" charset="0"/>
            </a:endParaRPr>
          </a:p>
        </p:txBody>
      </p:sp>
      <p:cxnSp>
        <p:nvCxnSpPr>
          <p:cNvPr id="37" name="Straight Arrow Connector 36"/>
          <p:cNvCxnSpPr/>
          <p:nvPr/>
        </p:nvCxnSpPr>
        <p:spPr>
          <a:xfrm>
            <a:off x="3419872" y="1609360"/>
            <a:ext cx="1008112" cy="2965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8386563"/>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165</a:t>
            </a:r>
            <a:endParaRPr lang="en-GB" sz="1400" b="1" dirty="0">
              <a:latin typeface="Calibri" panose="020F0502020204030204" pitchFamily="34" charset="0"/>
            </a:endParaRPr>
          </a:p>
        </p:txBody>
      </p:sp>
      <p:sp>
        <p:nvSpPr>
          <p:cNvPr id="3" name="Rectangle 2"/>
          <p:cNvSpPr/>
          <p:nvPr/>
        </p:nvSpPr>
        <p:spPr>
          <a:xfrm>
            <a:off x="251520" y="1196752"/>
            <a:ext cx="5256584" cy="2893100"/>
          </a:xfrm>
          <a:prstGeom prst="rect">
            <a:avLst/>
          </a:prstGeom>
        </p:spPr>
        <p:txBody>
          <a:bodyPr wrap="square">
            <a:spAutoFit/>
          </a:bodyPr>
          <a:lstStyle/>
          <a:p>
            <a:pPr marL="457200" indent="-457200">
              <a:buClr>
                <a:srgbClr val="C00000"/>
              </a:buClr>
              <a:buFont typeface="+mj-lt"/>
              <a:buAutoNum type="arabicPeriod" startAt="9"/>
              <a:tabLst>
                <a:tab pos="2743200" algn="l"/>
              </a:tabLst>
            </a:pPr>
            <a:r>
              <a:rPr lang="en-US" sz="2600" b="1" dirty="0" smtClean="0">
                <a:solidFill>
                  <a:srgbClr val="C00000"/>
                </a:solidFill>
              </a:rPr>
              <a:t>Reasoning</a:t>
            </a:r>
          </a:p>
          <a:p>
            <a:pPr marL="914400" lvl="1" indent="-457200">
              <a:buClr>
                <a:srgbClr val="C00000"/>
              </a:buClr>
              <a:buFont typeface="+mj-lt"/>
              <a:buAutoNum type="alphaLcPeriod"/>
              <a:tabLst>
                <a:tab pos="2743200" algn="l"/>
              </a:tabLst>
            </a:pPr>
            <a:r>
              <a:rPr lang="en-US" sz="2600" dirty="0" smtClean="0"/>
              <a:t>Does </a:t>
            </a:r>
            <a:r>
              <a:rPr lang="en-US" sz="2600" dirty="0"/>
              <a:t>the point (3,6) lie on the </a:t>
            </a:r>
            <a:r>
              <a:rPr lang="en-US" sz="2600" dirty="0" smtClean="0"/>
              <a:t>line </a:t>
            </a:r>
            <a:r>
              <a:rPr lang="en-US" sz="2600" i="1" dirty="0" smtClean="0"/>
              <a:t>y</a:t>
            </a:r>
            <a:r>
              <a:rPr lang="en-US" sz="2600" dirty="0" smtClean="0"/>
              <a:t> = ½</a:t>
            </a:r>
            <a:r>
              <a:rPr lang="en-US" sz="2600" i="1" dirty="0" smtClean="0"/>
              <a:t>x</a:t>
            </a:r>
            <a:r>
              <a:rPr lang="en-US" sz="2600" dirty="0" smtClean="0"/>
              <a:t>? </a:t>
            </a:r>
          </a:p>
          <a:p>
            <a:pPr marL="914400" lvl="1" indent="-457200">
              <a:buClr>
                <a:srgbClr val="C00000"/>
              </a:buClr>
              <a:buFont typeface="+mj-lt"/>
              <a:buAutoNum type="alphaLcPeriod"/>
              <a:tabLst>
                <a:tab pos="2743200" algn="l"/>
              </a:tabLst>
            </a:pPr>
            <a:r>
              <a:rPr lang="en-US" sz="2600" dirty="0" smtClean="0"/>
              <a:t>Does </a:t>
            </a:r>
            <a:r>
              <a:rPr lang="en-US" sz="2600" dirty="0"/>
              <a:t>the point (2,9) lie on the line </a:t>
            </a:r>
            <a:r>
              <a:rPr lang="en-US" sz="2600" i="1" dirty="0"/>
              <a:t>y</a:t>
            </a:r>
            <a:r>
              <a:rPr lang="en-US" sz="2600" dirty="0"/>
              <a:t> = 2</a:t>
            </a:r>
            <a:r>
              <a:rPr lang="en-US" sz="2600" i="1" dirty="0"/>
              <a:t>x</a:t>
            </a:r>
            <a:r>
              <a:rPr lang="en-US" sz="2600" dirty="0"/>
              <a:t> + 5? </a:t>
            </a:r>
            <a:endParaRPr lang="en-US" sz="2600" dirty="0" smtClean="0"/>
          </a:p>
          <a:p>
            <a:pPr marL="914400" lvl="1" indent="-457200">
              <a:buClr>
                <a:srgbClr val="C00000"/>
              </a:buClr>
              <a:buFont typeface="+mj-lt"/>
              <a:buAutoNum type="alphaLcPeriod"/>
              <a:tabLst>
                <a:tab pos="2743200" algn="l"/>
              </a:tabLst>
            </a:pPr>
            <a:r>
              <a:rPr lang="en-US" sz="2600" dirty="0" smtClean="0"/>
              <a:t>Does </a:t>
            </a:r>
            <a:r>
              <a:rPr lang="en-US" sz="2600" dirty="0"/>
              <a:t>the point (-2, -7) lie on the line </a:t>
            </a:r>
            <a:r>
              <a:rPr lang="en-US" sz="2600" i="1" dirty="0"/>
              <a:t>y</a:t>
            </a:r>
            <a:r>
              <a:rPr lang="en-US" sz="2600" dirty="0"/>
              <a:t> = </a:t>
            </a:r>
            <a:r>
              <a:rPr lang="en-US" sz="2600" dirty="0" smtClean="0"/>
              <a:t>-4</a:t>
            </a:r>
            <a:r>
              <a:rPr lang="en-US" sz="2600" i="1" dirty="0" smtClean="0"/>
              <a:t>x</a:t>
            </a:r>
            <a:r>
              <a:rPr lang="en-US" sz="2600" dirty="0" smtClean="0"/>
              <a:t> </a:t>
            </a:r>
            <a:r>
              <a:rPr lang="en-US" sz="2600" dirty="0"/>
              <a:t>- 1?</a:t>
            </a:r>
          </a:p>
        </p:txBody>
      </p:sp>
      <p:sp>
        <p:nvSpPr>
          <p:cNvPr id="11" name="Title 1"/>
          <p:cNvSpPr>
            <a:spLocks noGrp="1"/>
          </p:cNvSpPr>
          <p:nvPr>
            <p:ph type="title"/>
          </p:nvPr>
        </p:nvSpPr>
        <p:spPr/>
        <p:txBody>
          <a:bodyPr>
            <a:noAutofit/>
          </a:bodyPr>
          <a:lstStyle/>
          <a:p>
            <a:r>
              <a:rPr lang="en-GB" sz="3600" dirty="0"/>
              <a:t>6.2 – More Linear graphs</a:t>
            </a:r>
            <a:endParaRPr lang="en-GB" sz="3200" b="1" dirty="0" smtClean="0"/>
          </a:p>
        </p:txBody>
      </p:sp>
      <p:sp>
        <p:nvSpPr>
          <p:cNvPr id="8" name="Rectangle 7"/>
          <p:cNvSpPr/>
          <p:nvPr/>
        </p:nvSpPr>
        <p:spPr>
          <a:xfrm flipH="1">
            <a:off x="251520" y="4217020"/>
            <a:ext cx="5204539" cy="2308324"/>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Q9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Substitute the values of x and y into the equation of the line.</a:t>
            </a:r>
          </a:p>
          <a:p>
            <a:r>
              <a:rPr lang="en-US" sz="2400" dirty="0">
                <a:solidFill>
                  <a:schemeClr val="tx1"/>
                </a:solidFill>
                <a:latin typeface="Arial" panose="020B0604020202020204" pitchFamily="34" charset="0"/>
                <a:cs typeface="Arial" panose="020B0604020202020204" pitchFamily="34" charset="0"/>
              </a:rPr>
              <a:t>Do both sides of the equation have the same value? What does it mean if they do? What does it mean if they do not?</a:t>
            </a:r>
            <a:endParaRPr lang="en-US" sz="2400" i="1" dirty="0">
              <a:solidFill>
                <a:schemeClr val="tx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4060966187"/>
      </p:ext>
    </p:ext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165</a:t>
            </a:r>
            <a:endParaRPr lang="en-GB" sz="1400" b="1" dirty="0">
              <a:latin typeface="Calibri" panose="020F0502020204030204" pitchFamily="34" charset="0"/>
            </a:endParaRPr>
          </a:p>
        </p:txBody>
      </p:sp>
      <p:sp>
        <p:nvSpPr>
          <p:cNvPr id="3" name="Rectangle 2"/>
          <p:cNvSpPr/>
          <p:nvPr/>
        </p:nvSpPr>
        <p:spPr>
          <a:xfrm>
            <a:off x="251520" y="1196752"/>
            <a:ext cx="5256584" cy="5632311"/>
          </a:xfrm>
          <a:prstGeom prst="rect">
            <a:avLst/>
          </a:prstGeom>
        </p:spPr>
        <p:txBody>
          <a:bodyPr wrap="square">
            <a:spAutoFit/>
          </a:bodyPr>
          <a:lstStyle/>
          <a:p>
            <a:pPr marL="514350" indent="-514350">
              <a:buClr>
                <a:srgbClr val="C00000"/>
              </a:buClr>
              <a:buFont typeface="+mj-lt"/>
              <a:buAutoNum type="arabicPeriod" startAt="10"/>
              <a:tabLst>
                <a:tab pos="2743200" algn="l"/>
              </a:tabLst>
            </a:pPr>
            <a:r>
              <a:rPr lang="en-US" sz="2000" b="1" dirty="0" smtClean="0">
                <a:solidFill>
                  <a:srgbClr val="C00000"/>
                </a:solidFill>
              </a:rPr>
              <a:t>Problem-solving </a:t>
            </a:r>
            <a:r>
              <a:rPr lang="en-US" sz="2000" dirty="0"/>
              <a:t>A straight line has gradient 2. The point (4,5) lies on the line. Find the equation of the line</a:t>
            </a:r>
            <a:r>
              <a:rPr lang="en-US" sz="2000" dirty="0" smtClean="0"/>
              <a:t>.</a:t>
            </a:r>
            <a:br>
              <a:rPr lang="en-US" sz="2000" dirty="0" smtClean="0"/>
            </a:br>
            <a:r>
              <a:rPr lang="en-US" sz="1400" dirty="0" smtClean="0"/>
              <a:t/>
            </a:r>
            <a:br>
              <a:rPr lang="en-US" sz="14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endParaRPr lang="en-US" sz="2000" dirty="0" smtClean="0"/>
          </a:p>
          <a:p>
            <a:pPr marL="514350" indent="-514350">
              <a:buClr>
                <a:srgbClr val="C00000"/>
              </a:buClr>
              <a:buFont typeface="+mj-lt"/>
              <a:buAutoNum type="arabicPeriod" startAt="10"/>
              <a:tabLst>
                <a:tab pos="2743200" algn="l"/>
              </a:tabLst>
            </a:pPr>
            <a:r>
              <a:rPr lang="en-US" sz="2000" b="1" dirty="0">
                <a:solidFill>
                  <a:srgbClr val="C00000"/>
                </a:solidFill>
              </a:rPr>
              <a:t>Problem-solving</a:t>
            </a:r>
            <a:r>
              <a:rPr lang="en-US" sz="2000" dirty="0">
                <a:solidFill>
                  <a:srgbClr val="C00000"/>
                </a:solidFill>
              </a:rPr>
              <a:t> </a:t>
            </a:r>
            <a:r>
              <a:rPr lang="en-US" sz="2000" dirty="0"/>
              <a:t>Work out the equations of these straight-line graphs, </a:t>
            </a:r>
            <a:endParaRPr lang="en-US" sz="2000" dirty="0" smtClean="0"/>
          </a:p>
          <a:p>
            <a:pPr marL="914400" lvl="1" indent="-342900">
              <a:buClr>
                <a:srgbClr val="C00000"/>
              </a:buClr>
              <a:buFont typeface="+mj-lt"/>
              <a:buAutoNum type="alphaLcPeriod"/>
              <a:tabLst>
                <a:tab pos="2743200" algn="l"/>
              </a:tabLst>
            </a:pPr>
            <a:r>
              <a:rPr lang="en-US" sz="2000" dirty="0" smtClean="0"/>
              <a:t>The </a:t>
            </a:r>
            <a:r>
              <a:rPr lang="en-US" sz="2000" dirty="0"/>
              <a:t>line with gradient 3 that passes through the point (0,5) </a:t>
            </a:r>
            <a:endParaRPr lang="en-US" sz="2000" dirty="0" smtClean="0"/>
          </a:p>
          <a:p>
            <a:pPr marL="914400" lvl="1" indent="-342900">
              <a:buClr>
                <a:srgbClr val="C00000"/>
              </a:buClr>
              <a:buFont typeface="+mj-lt"/>
              <a:buAutoNum type="alphaLcPeriod"/>
              <a:tabLst>
                <a:tab pos="2743200" algn="l"/>
              </a:tabLst>
            </a:pPr>
            <a:r>
              <a:rPr lang="en-US" sz="2000" dirty="0" smtClean="0"/>
              <a:t>The </a:t>
            </a:r>
            <a:r>
              <a:rPr lang="en-US" sz="2000" dirty="0"/>
              <a:t>line with gradient -1 that passes through the point (3,0) </a:t>
            </a:r>
            <a:endParaRPr lang="en-US" sz="2000" dirty="0" smtClean="0"/>
          </a:p>
          <a:p>
            <a:pPr marL="914400" lvl="1" indent="-342900">
              <a:buClr>
                <a:srgbClr val="C00000"/>
              </a:buClr>
              <a:buFont typeface="+mj-lt"/>
              <a:buAutoNum type="alphaLcPeriod"/>
              <a:tabLst>
                <a:tab pos="2743200" algn="l"/>
              </a:tabLst>
            </a:pPr>
            <a:r>
              <a:rPr lang="en-US" sz="2000" dirty="0" smtClean="0"/>
              <a:t>The </a:t>
            </a:r>
            <a:r>
              <a:rPr lang="en-US" sz="2000" dirty="0"/>
              <a:t>line with gradient j that passes through the point (6,1) </a:t>
            </a:r>
            <a:endParaRPr lang="en-US" sz="2000" dirty="0" smtClean="0"/>
          </a:p>
          <a:p>
            <a:pPr marL="914400" lvl="1" indent="-342900">
              <a:buClr>
                <a:srgbClr val="C00000"/>
              </a:buClr>
              <a:buFont typeface="+mj-lt"/>
              <a:buAutoNum type="alphaLcPeriod"/>
              <a:tabLst>
                <a:tab pos="2743200" algn="l"/>
              </a:tabLst>
            </a:pPr>
            <a:r>
              <a:rPr lang="en-US" sz="2000" dirty="0" smtClean="0"/>
              <a:t>The </a:t>
            </a:r>
            <a:r>
              <a:rPr lang="en-US" sz="2000" dirty="0"/>
              <a:t>line with gradient -2 that passes through the point (5, -4)</a:t>
            </a:r>
          </a:p>
        </p:txBody>
      </p:sp>
      <p:sp>
        <p:nvSpPr>
          <p:cNvPr id="11" name="Title 1"/>
          <p:cNvSpPr>
            <a:spLocks noGrp="1"/>
          </p:cNvSpPr>
          <p:nvPr>
            <p:ph type="title"/>
          </p:nvPr>
        </p:nvSpPr>
        <p:spPr/>
        <p:txBody>
          <a:bodyPr>
            <a:noAutofit/>
          </a:bodyPr>
          <a:lstStyle/>
          <a:p>
            <a:r>
              <a:rPr lang="en-GB" sz="3600" dirty="0"/>
              <a:t>6.2 – More Linear graphs</a:t>
            </a:r>
            <a:endParaRPr lang="en-GB" sz="3200" b="1" dirty="0" smtClean="0"/>
          </a:p>
        </p:txBody>
      </p:sp>
      <p:sp>
        <p:nvSpPr>
          <p:cNvPr id="7" name="Rectangle 6"/>
          <p:cNvSpPr/>
          <p:nvPr/>
        </p:nvSpPr>
        <p:spPr>
          <a:xfrm flipH="1">
            <a:off x="264141" y="2251435"/>
            <a:ext cx="5204539" cy="1249573"/>
          </a:xfrm>
          <a:prstGeom prst="rect">
            <a:avLst/>
          </a:prstGeom>
          <a:solidFill>
            <a:schemeClr val="accent3">
              <a:lumMod val="40000"/>
              <a:lumOff val="60000"/>
            </a:schemeClr>
          </a:solidFill>
          <a:ln>
            <a:solidFill>
              <a:schemeClr val="accent3">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880" b="1" dirty="0" smtClean="0">
                <a:solidFill>
                  <a:schemeClr val="accent3">
                    <a:lumMod val="50000"/>
                  </a:schemeClr>
                </a:solidFill>
                <a:latin typeface="Arial" panose="020B0604020202020204" pitchFamily="34" charset="0"/>
                <a:cs typeface="Arial" panose="020B0604020202020204" pitchFamily="34" charset="0"/>
              </a:rPr>
              <a:t>Q10 strategy hint</a:t>
            </a:r>
            <a:r>
              <a:rPr lang="en-US" sz="1880" dirty="0" smtClean="0">
                <a:solidFill>
                  <a:schemeClr val="accent3">
                    <a:lumMod val="50000"/>
                  </a:schemeClr>
                </a:solidFill>
                <a:latin typeface="Arial" panose="020B0604020202020204" pitchFamily="34" charset="0"/>
                <a:cs typeface="Arial" panose="020B0604020202020204" pitchFamily="34" charset="0"/>
              </a:rPr>
              <a:t> </a:t>
            </a:r>
            <a:r>
              <a:rPr lang="en-US" sz="1880" dirty="0">
                <a:solidFill>
                  <a:schemeClr val="tx1"/>
                </a:solidFill>
                <a:latin typeface="Arial" panose="020B0604020202020204" pitchFamily="34" charset="0"/>
                <a:cs typeface="Arial" panose="020B0604020202020204" pitchFamily="34" charset="0"/>
              </a:rPr>
              <a:t>- Substitute the gradient (</a:t>
            </a:r>
            <a:r>
              <a:rPr lang="en-US" sz="1880" i="1" dirty="0">
                <a:solidFill>
                  <a:schemeClr val="tx1"/>
                </a:solidFill>
                <a:latin typeface="Arial" panose="020B0604020202020204" pitchFamily="34" charset="0"/>
                <a:cs typeface="Arial" panose="020B0604020202020204" pitchFamily="34" charset="0"/>
              </a:rPr>
              <a:t>m</a:t>
            </a:r>
            <a:r>
              <a:rPr lang="en-US" sz="1880" dirty="0">
                <a:solidFill>
                  <a:schemeClr val="tx1"/>
                </a:solidFill>
                <a:latin typeface="Arial" panose="020B0604020202020204" pitchFamily="34" charset="0"/>
                <a:cs typeface="Arial" panose="020B0604020202020204" pitchFamily="34" charset="0"/>
              </a:rPr>
              <a:t>) into the equation </a:t>
            </a:r>
            <a:r>
              <a:rPr lang="en-US" sz="1880" i="1" dirty="0">
                <a:solidFill>
                  <a:schemeClr val="tx1"/>
                </a:solidFill>
                <a:latin typeface="Arial" panose="020B0604020202020204" pitchFamily="34" charset="0"/>
                <a:cs typeface="Arial" panose="020B0604020202020204" pitchFamily="34" charset="0"/>
              </a:rPr>
              <a:t>y = mx + c</a:t>
            </a:r>
            <a:r>
              <a:rPr lang="en-US" sz="1880" dirty="0">
                <a:solidFill>
                  <a:schemeClr val="tx1"/>
                </a:solidFill>
                <a:latin typeface="Arial" panose="020B0604020202020204" pitchFamily="34" charset="0"/>
                <a:cs typeface="Arial" panose="020B0604020202020204" pitchFamily="34" charset="0"/>
              </a:rPr>
              <a:t>.</a:t>
            </a:r>
          </a:p>
          <a:p>
            <a:r>
              <a:rPr lang="en-US" sz="1880" dirty="0">
                <a:solidFill>
                  <a:schemeClr val="tx1"/>
                </a:solidFill>
                <a:latin typeface="Arial" panose="020B0604020202020204" pitchFamily="34" charset="0"/>
                <a:cs typeface="Arial" panose="020B0604020202020204" pitchFamily="34" charset="0"/>
              </a:rPr>
              <a:t>Then substitute the given values of </a:t>
            </a:r>
            <a:r>
              <a:rPr lang="en-US" sz="1880" i="1" dirty="0">
                <a:solidFill>
                  <a:schemeClr val="tx1"/>
                </a:solidFill>
                <a:latin typeface="Arial" panose="020B0604020202020204" pitchFamily="34" charset="0"/>
                <a:cs typeface="Arial" panose="020B0604020202020204" pitchFamily="34" charset="0"/>
              </a:rPr>
              <a:t>x</a:t>
            </a:r>
            <a:r>
              <a:rPr lang="en-US" sz="1880" dirty="0">
                <a:solidFill>
                  <a:schemeClr val="tx1"/>
                </a:solidFill>
                <a:latin typeface="Arial" panose="020B0604020202020204" pitchFamily="34" charset="0"/>
                <a:cs typeface="Arial" panose="020B0604020202020204" pitchFamily="34" charset="0"/>
              </a:rPr>
              <a:t> and </a:t>
            </a:r>
            <a:r>
              <a:rPr lang="en-US" sz="1880" i="1" dirty="0">
                <a:solidFill>
                  <a:schemeClr val="tx1"/>
                </a:solidFill>
                <a:latin typeface="Arial" panose="020B0604020202020204" pitchFamily="34" charset="0"/>
                <a:cs typeface="Arial" panose="020B0604020202020204" pitchFamily="34" charset="0"/>
              </a:rPr>
              <a:t>y</a:t>
            </a:r>
            <a:r>
              <a:rPr lang="en-US" sz="1880" dirty="0">
                <a:solidFill>
                  <a:schemeClr val="tx1"/>
                </a:solidFill>
                <a:latin typeface="Arial" panose="020B0604020202020204" pitchFamily="34" charset="0"/>
                <a:cs typeface="Arial" panose="020B0604020202020204" pitchFamily="34" charset="0"/>
              </a:rPr>
              <a:t> (the coordinates of the point) and solve to find </a:t>
            </a:r>
            <a:r>
              <a:rPr lang="en-US" sz="1880" i="1" dirty="0">
                <a:solidFill>
                  <a:schemeClr val="tx1"/>
                </a:solidFill>
                <a:latin typeface="Arial" panose="020B0604020202020204" pitchFamily="34" charset="0"/>
                <a:cs typeface="Arial" panose="020B0604020202020204" pitchFamily="34" charset="0"/>
              </a:rPr>
              <a:t>c</a:t>
            </a:r>
            <a:r>
              <a:rPr lang="en-US" sz="1880" dirty="0">
                <a:solidFill>
                  <a:schemeClr val="tx1"/>
                </a:solidFill>
                <a:latin typeface="Arial" panose="020B0604020202020204" pitchFamily="34" charset="0"/>
                <a:cs typeface="Arial" panose="020B0604020202020204" pitchFamily="34" charset="0"/>
              </a:rPr>
              <a:t>.</a:t>
            </a: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27472602"/>
      </p:ext>
    </p:extLst>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166</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5256584" cy="3963136"/>
              </a:xfrm>
              <a:prstGeom prst="rect">
                <a:avLst/>
              </a:prstGeom>
            </p:spPr>
            <p:txBody>
              <a:bodyPr wrap="square">
                <a:spAutoFit/>
              </a:bodyPr>
              <a:lstStyle/>
              <a:p>
                <a:pPr marL="514350" indent="-514350">
                  <a:buClr>
                    <a:srgbClr val="C00000"/>
                  </a:buClr>
                  <a:buFont typeface="+mj-lt"/>
                  <a:buAutoNum type="arabicPeriod" startAt="12"/>
                  <a:tabLst>
                    <a:tab pos="2743200" algn="l"/>
                  </a:tabLst>
                </a:pPr>
                <a:r>
                  <a:rPr lang="en-US" sz="2100" dirty="0" smtClean="0">
                    <a:latin typeface="Arial" panose="020B0604020202020204" pitchFamily="34" charset="0"/>
                    <a:cs typeface="Arial" panose="020B0604020202020204" pitchFamily="34" charset="0"/>
                  </a:rPr>
                  <a:t>Find the gradient of the line joining points A (-3, -2) and B (5,4)</a:t>
                </a:r>
              </a:p>
              <a:p>
                <a:pPr marL="800100" lvl="1" indent="-342900">
                  <a:buClr>
                    <a:srgbClr val="C00000"/>
                  </a:buClr>
                  <a:buFont typeface="+mj-lt"/>
                  <a:buAutoNum type="alphaLcPeriod"/>
                  <a:tabLst>
                    <a:tab pos="2743200" algn="l"/>
                  </a:tabLst>
                </a:pPr>
                <a:r>
                  <a:rPr lang="en-US" sz="2100" dirty="0" smtClean="0">
                    <a:latin typeface="Arial" panose="020B0604020202020204" pitchFamily="34" charset="0"/>
                    <a:cs typeface="Arial" panose="020B0604020202020204" pitchFamily="34" charset="0"/>
                  </a:rPr>
                  <a:t>by </a:t>
                </a:r>
                <a:r>
                  <a:rPr lang="en-US" sz="2100" dirty="0">
                    <a:latin typeface="Arial" panose="020B0604020202020204" pitchFamily="34" charset="0"/>
                    <a:cs typeface="Arial" panose="020B0604020202020204" pitchFamily="34" charset="0"/>
                  </a:rPr>
                  <a:t>drawing the graph and using the </a:t>
                </a:r>
                <a:r>
                  <a:rPr lang="en-US" sz="2100" dirty="0" smtClean="0">
                    <a:latin typeface="Arial" panose="020B0604020202020204" pitchFamily="34" charset="0"/>
                    <a:cs typeface="Arial" panose="020B0604020202020204" pitchFamily="34" charset="0"/>
                  </a:rPr>
                  <a:t>formula: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gradient = </a:t>
                </a:r>
                <a14:m>
                  <m:oMath xmlns:m="http://schemas.openxmlformats.org/officeDocument/2006/math">
                    <m:f>
                      <m:fPr>
                        <m:ctrlPr>
                          <a:rPr lang="en-US" sz="2100" i="1">
                            <a:latin typeface="Cambria Math" panose="02040503050406030204" pitchFamily="18" charset="0"/>
                            <a:cs typeface="Arial" panose="020B0604020202020204" pitchFamily="34" charset="0"/>
                          </a:rPr>
                        </m:ctrlPr>
                      </m:fPr>
                      <m:num>
                        <m:r>
                          <a:rPr lang="en-US" sz="2100" i="1">
                            <a:latin typeface="Cambria Math" panose="02040503050406030204" pitchFamily="18" charset="0"/>
                            <a:cs typeface="Arial" panose="020B0604020202020204" pitchFamily="34" charset="0"/>
                          </a:rPr>
                          <m:t>𝑑𝑖𝑓𝑓𝑒𝑟𝑒𝑛𝑐𝑒</m:t>
                        </m:r>
                        <m:r>
                          <a:rPr lang="en-US" sz="2100" i="1">
                            <a:latin typeface="Cambria Math" panose="02040503050406030204" pitchFamily="18" charset="0"/>
                            <a:cs typeface="Arial" panose="020B0604020202020204" pitchFamily="34" charset="0"/>
                          </a:rPr>
                          <m:t> </m:t>
                        </m:r>
                        <m:r>
                          <a:rPr lang="en-US" sz="2100" i="1">
                            <a:latin typeface="Cambria Math" panose="02040503050406030204" pitchFamily="18" charset="0"/>
                            <a:cs typeface="Arial" panose="020B0604020202020204" pitchFamily="34" charset="0"/>
                          </a:rPr>
                          <m:t>𝑖𝑛</m:t>
                        </m:r>
                        <m:r>
                          <a:rPr lang="en-US" sz="2100" i="1">
                            <a:latin typeface="Cambria Math" panose="02040503050406030204" pitchFamily="18" charset="0"/>
                            <a:cs typeface="Arial" panose="020B0604020202020204" pitchFamily="34" charset="0"/>
                          </a:rPr>
                          <m:t> </m:t>
                        </m:r>
                        <m:r>
                          <a:rPr lang="en-US" sz="2100" i="1">
                            <a:latin typeface="Cambria Math" panose="02040503050406030204" pitchFamily="18" charset="0"/>
                            <a:cs typeface="Arial" panose="020B0604020202020204" pitchFamily="34" charset="0"/>
                          </a:rPr>
                          <m:t>𝑦</m:t>
                        </m:r>
                        <m:r>
                          <a:rPr lang="en-US" sz="2100" i="1">
                            <a:latin typeface="Cambria Math" panose="02040503050406030204" pitchFamily="18" charset="0"/>
                            <a:cs typeface="Arial" panose="020B0604020202020204" pitchFamily="34" charset="0"/>
                          </a:rPr>
                          <m:t>−</m:t>
                        </m:r>
                        <m:r>
                          <a:rPr lang="en-US" sz="2100" i="1">
                            <a:latin typeface="Cambria Math" panose="02040503050406030204" pitchFamily="18" charset="0"/>
                            <a:cs typeface="Arial" panose="020B0604020202020204" pitchFamily="34" charset="0"/>
                          </a:rPr>
                          <m:t>𝑐𝑜𝑜𝑟𝑑𝑖𝑛𝑎𝑡𝑒𝑠</m:t>
                        </m:r>
                      </m:num>
                      <m:den>
                        <m:r>
                          <m:rPr>
                            <m:nor/>
                          </m:rPr>
                          <a:rPr lang="en-US" sz="2100" i="1">
                            <a:latin typeface="Cambria" panose="02040503050406030204" pitchFamily="18" charset="0"/>
                            <a:cs typeface="Arial" panose="020B0604020202020204" pitchFamily="34" charset="0"/>
                          </a:rPr>
                          <m:t> </m:t>
                        </m:r>
                        <m:r>
                          <m:rPr>
                            <m:nor/>
                          </m:rPr>
                          <a:rPr lang="en-US" sz="2100" i="1">
                            <a:latin typeface="Cambria" panose="02040503050406030204" pitchFamily="18" charset="0"/>
                            <a:cs typeface="Arial" panose="020B0604020202020204" pitchFamily="34" charset="0"/>
                          </a:rPr>
                          <m:t>difference</m:t>
                        </m:r>
                        <m:r>
                          <m:rPr>
                            <m:nor/>
                          </m:rPr>
                          <a:rPr lang="en-US" sz="2100" i="1">
                            <a:latin typeface="Cambria" panose="02040503050406030204" pitchFamily="18" charset="0"/>
                            <a:cs typeface="Arial" panose="020B0604020202020204" pitchFamily="34" charset="0"/>
                          </a:rPr>
                          <m:t> </m:t>
                        </m:r>
                        <m:r>
                          <m:rPr>
                            <m:nor/>
                          </m:rPr>
                          <a:rPr lang="en-US" sz="2100" i="1">
                            <a:latin typeface="Cambria" panose="02040503050406030204" pitchFamily="18" charset="0"/>
                            <a:cs typeface="Arial" panose="020B0604020202020204" pitchFamily="34" charset="0"/>
                          </a:rPr>
                          <m:t>in</m:t>
                        </m:r>
                        <m:r>
                          <m:rPr>
                            <m:nor/>
                          </m:rPr>
                          <a:rPr lang="en-US" sz="2100" i="1">
                            <a:latin typeface="Cambria" panose="02040503050406030204" pitchFamily="18" charset="0"/>
                            <a:cs typeface="Arial" panose="020B0604020202020204" pitchFamily="34" charset="0"/>
                          </a:rPr>
                          <m:t> </m:t>
                        </m:r>
                        <m:r>
                          <m:rPr>
                            <m:nor/>
                          </m:rPr>
                          <a:rPr lang="en-US" sz="2100" i="1">
                            <a:latin typeface="Cambria" panose="02040503050406030204" pitchFamily="18" charset="0"/>
                            <a:cs typeface="Arial" panose="020B0604020202020204" pitchFamily="34" charset="0"/>
                          </a:rPr>
                          <m:t>x</m:t>
                        </m:r>
                        <m:r>
                          <m:rPr>
                            <m:nor/>
                          </m:rPr>
                          <a:rPr lang="en-US" sz="2100" i="1">
                            <a:latin typeface="Cambria" panose="02040503050406030204" pitchFamily="18" charset="0"/>
                            <a:cs typeface="Arial" panose="020B0604020202020204" pitchFamily="34" charset="0"/>
                          </a:rPr>
                          <m:t>−</m:t>
                        </m:r>
                        <m:r>
                          <m:rPr>
                            <m:nor/>
                          </m:rPr>
                          <a:rPr lang="en-US" sz="2100" i="1">
                            <a:latin typeface="Cambria" panose="02040503050406030204" pitchFamily="18" charset="0"/>
                            <a:cs typeface="Arial" panose="020B0604020202020204" pitchFamily="34" charset="0"/>
                          </a:rPr>
                          <m:t>coordinates</m:t>
                        </m:r>
                      </m:den>
                    </m:f>
                  </m:oMath>
                </a14:m>
                <a:endParaRPr lang="en-US" sz="2100" i="1" dirty="0" smtClean="0">
                  <a:latin typeface="Cambria" panose="02040503050406030204" pitchFamily="18" charset="0"/>
                  <a:cs typeface="Arial" panose="020B0604020202020204" pitchFamily="34" charset="0"/>
                </a:endParaRPr>
              </a:p>
              <a:p>
                <a:pPr marL="800100" lvl="1" indent="-342900">
                  <a:buClr>
                    <a:srgbClr val="C00000"/>
                  </a:buClr>
                  <a:buFont typeface="+mj-lt"/>
                  <a:buAutoNum type="alphaLcPeriod"/>
                  <a:tabLst>
                    <a:tab pos="2743200" algn="l"/>
                  </a:tabLst>
                </a:pPr>
                <a:r>
                  <a:rPr lang="en-US" sz="2100" dirty="0" smtClean="0">
                    <a:latin typeface="Arial" panose="020B0604020202020204" pitchFamily="34" charset="0"/>
                    <a:cs typeface="Arial" panose="020B0604020202020204" pitchFamily="34" charset="0"/>
                  </a:rPr>
                  <a:t>using the formula </a:t>
                </a:r>
                <a:r>
                  <a:rPr lang="en-US" sz="2100" i="1" dirty="0" smtClean="0">
                    <a:latin typeface="Arial" panose="020B0604020202020204" pitchFamily="34" charset="0"/>
                    <a:cs typeface="Arial" panose="020B0604020202020204" pitchFamily="34" charset="0"/>
                  </a:rPr>
                  <a:t>m</a:t>
                </a:r>
                <a:r>
                  <a:rPr lang="en-US" sz="2100" dirty="0" smtClean="0">
                    <a:latin typeface="Arial" panose="020B0604020202020204" pitchFamily="34" charset="0"/>
                    <a:cs typeface="Arial" panose="020B0604020202020204" pitchFamily="34" charset="0"/>
                  </a:rPr>
                  <a:t> = </a:t>
                </a:r>
                <a14:m>
                  <m:oMath xmlns:m="http://schemas.openxmlformats.org/officeDocument/2006/math">
                    <m:f>
                      <m:fPr>
                        <m:ctrlPr>
                          <a:rPr lang="en-US" sz="2100" i="1">
                            <a:latin typeface="Cambria Math" panose="02040503050406030204" pitchFamily="18" charset="0"/>
                            <a:cs typeface="Arial" panose="020B0604020202020204" pitchFamily="34" charset="0"/>
                          </a:rPr>
                        </m:ctrlPr>
                      </m:fPr>
                      <m:num>
                        <m:r>
                          <a:rPr lang="en-US" sz="2100" b="0" i="1" smtClean="0">
                            <a:latin typeface="Cambria Math" panose="02040503050406030204" pitchFamily="18" charset="0"/>
                            <a:cs typeface="Arial" panose="020B0604020202020204" pitchFamily="34" charset="0"/>
                          </a:rPr>
                          <m:t>𝑦</m:t>
                        </m:r>
                        <m:r>
                          <a:rPr lang="en-US" sz="2100" b="0" i="1" baseline="-25000" smtClean="0">
                            <a:latin typeface="Cambria Math" panose="02040503050406030204" pitchFamily="18" charset="0"/>
                            <a:cs typeface="Arial" panose="020B0604020202020204" pitchFamily="34" charset="0"/>
                          </a:rPr>
                          <m:t>2</m:t>
                        </m:r>
                        <m:r>
                          <a:rPr lang="en-US" sz="2100" b="0" i="1" smtClean="0">
                            <a:latin typeface="Cambria Math" panose="02040503050406030204" pitchFamily="18" charset="0"/>
                            <a:cs typeface="Arial" panose="020B0604020202020204" pitchFamily="34" charset="0"/>
                          </a:rPr>
                          <m:t> −</m:t>
                        </m:r>
                        <m:r>
                          <a:rPr lang="en-US" sz="2100" b="0" i="1" smtClean="0">
                            <a:latin typeface="Cambria Math" panose="02040503050406030204" pitchFamily="18" charset="0"/>
                            <a:cs typeface="Arial" panose="020B0604020202020204" pitchFamily="34" charset="0"/>
                          </a:rPr>
                          <m:t>𝑦</m:t>
                        </m:r>
                        <m:r>
                          <a:rPr lang="en-US" sz="2100" b="0" i="1" baseline="-25000" smtClean="0">
                            <a:latin typeface="Cambria Math" panose="02040503050406030204" pitchFamily="18" charset="0"/>
                            <a:cs typeface="Arial" panose="020B0604020202020204" pitchFamily="34" charset="0"/>
                          </a:rPr>
                          <m:t>1</m:t>
                        </m:r>
                      </m:num>
                      <m:den>
                        <m:r>
                          <a:rPr lang="en-US" sz="2100" b="0" i="1" smtClean="0">
                            <a:latin typeface="Cambria Math" panose="02040503050406030204" pitchFamily="18" charset="0"/>
                            <a:cs typeface="Arial" panose="020B0604020202020204" pitchFamily="34" charset="0"/>
                          </a:rPr>
                          <m:t>𝑥</m:t>
                        </m:r>
                        <m:r>
                          <a:rPr lang="en-US" sz="2100" b="0" i="1" baseline="-25000" smtClean="0">
                            <a:latin typeface="Cambria Math" panose="02040503050406030204" pitchFamily="18" charset="0"/>
                            <a:cs typeface="Arial" panose="020B0604020202020204" pitchFamily="34" charset="0"/>
                          </a:rPr>
                          <m:t>2</m:t>
                        </m:r>
                        <m:r>
                          <a:rPr lang="en-US" sz="2100" b="0" i="1" smtClean="0">
                            <a:latin typeface="Cambria Math" panose="02040503050406030204" pitchFamily="18" charset="0"/>
                            <a:cs typeface="Arial" panose="020B0604020202020204" pitchFamily="34" charset="0"/>
                          </a:rPr>
                          <m:t> −</m:t>
                        </m:r>
                        <m:r>
                          <a:rPr lang="en-US" sz="2100" b="0" i="1" smtClean="0">
                            <a:latin typeface="Cambria Math" panose="02040503050406030204" pitchFamily="18" charset="0"/>
                            <a:cs typeface="Arial" panose="020B0604020202020204" pitchFamily="34" charset="0"/>
                          </a:rPr>
                          <m:t>𝑥</m:t>
                        </m:r>
                        <m:r>
                          <a:rPr lang="en-US" sz="2100" b="0" i="1" baseline="-25000" smtClean="0">
                            <a:latin typeface="Cambria Math" panose="02040503050406030204" pitchFamily="18" charset="0"/>
                            <a:cs typeface="Arial" panose="020B0604020202020204" pitchFamily="34" charset="0"/>
                          </a:rPr>
                          <m:t>1</m:t>
                        </m:r>
                      </m:den>
                    </m:f>
                  </m:oMath>
                </a14:m>
                <a:r>
                  <a:rPr lang="en-US" sz="2100" dirty="0" smtClean="0"/>
                  <a:t> where</a:t>
                </a: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A = (x</a:t>
                </a:r>
                <a:r>
                  <a:rPr lang="en-US" sz="2100" baseline="-25000" dirty="0" smtClean="0">
                    <a:latin typeface="Arial" panose="020B0604020202020204" pitchFamily="34" charset="0"/>
                    <a:cs typeface="Arial" panose="020B0604020202020204" pitchFamily="34" charset="0"/>
                  </a:rPr>
                  <a:t>1</a:t>
                </a:r>
                <a:r>
                  <a:rPr lang="en-US" sz="2100" dirty="0" smtClean="0">
                    <a:latin typeface="Arial" panose="020B0604020202020204" pitchFamily="34" charset="0"/>
                    <a:cs typeface="Arial" panose="020B0604020202020204" pitchFamily="34" charset="0"/>
                  </a:rPr>
                  <a:t>, y</a:t>
                </a:r>
                <a:r>
                  <a:rPr lang="en-US" sz="2100" baseline="-25000" dirty="0" smtClean="0">
                    <a:latin typeface="Arial" panose="020B0604020202020204" pitchFamily="34" charset="0"/>
                    <a:cs typeface="Arial" panose="020B0604020202020204" pitchFamily="34" charset="0"/>
                  </a:rPr>
                  <a:t>1</a:t>
                </a:r>
                <a:r>
                  <a:rPr lang="en-US" sz="2100" dirty="0" smtClean="0">
                    <a:latin typeface="Arial" panose="020B0604020202020204" pitchFamily="34" charset="0"/>
                    <a:cs typeface="Arial" panose="020B0604020202020204" pitchFamily="34" charset="0"/>
                  </a:rPr>
                  <a:t>) and B = </a:t>
                </a:r>
                <a:r>
                  <a:rPr lang="en-US" sz="2100" dirty="0">
                    <a:latin typeface="Arial" panose="020B0604020202020204" pitchFamily="34" charset="0"/>
                    <a:cs typeface="Arial" panose="020B0604020202020204" pitchFamily="34" charset="0"/>
                  </a:rPr>
                  <a:t>(</a:t>
                </a:r>
                <a:r>
                  <a:rPr lang="en-US" sz="2100" dirty="0" smtClean="0">
                    <a:latin typeface="Arial" panose="020B0604020202020204" pitchFamily="34" charset="0"/>
                    <a:cs typeface="Arial" panose="020B0604020202020204" pitchFamily="34" charset="0"/>
                  </a:rPr>
                  <a:t>x</a:t>
                </a:r>
                <a:r>
                  <a:rPr lang="en-US" sz="2100" baseline="-25000" dirty="0" smtClean="0">
                    <a:latin typeface="Arial" panose="020B0604020202020204" pitchFamily="34" charset="0"/>
                    <a:cs typeface="Arial" panose="020B0604020202020204" pitchFamily="34" charset="0"/>
                  </a:rPr>
                  <a:t>2</a:t>
                </a:r>
                <a:r>
                  <a:rPr lang="en-US" sz="2100" dirty="0" smtClean="0">
                    <a:latin typeface="Arial" panose="020B0604020202020204" pitchFamily="34" charset="0"/>
                    <a:cs typeface="Arial" panose="020B0604020202020204" pitchFamily="34" charset="0"/>
                  </a:rPr>
                  <a:t>, y</a:t>
                </a:r>
                <a:r>
                  <a:rPr lang="en-US" sz="2100" baseline="-25000" dirty="0" smtClean="0">
                    <a:latin typeface="Arial" panose="020B0604020202020204" pitchFamily="34" charset="0"/>
                    <a:cs typeface="Arial" panose="020B0604020202020204" pitchFamily="34" charset="0"/>
                  </a:rPr>
                  <a:t>2</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(-3, -2)                (5, 4)</a:t>
                </a:r>
              </a:p>
              <a:p>
                <a:pPr marL="0" lvl="1">
                  <a:buClr>
                    <a:srgbClr val="C00000"/>
                  </a:buClr>
                  <a:tabLst>
                    <a:tab pos="2743200" algn="l"/>
                  </a:tabLst>
                </a:pPr>
                <a:r>
                  <a:rPr lang="en-US" sz="2100" b="1" dirty="0">
                    <a:solidFill>
                      <a:srgbClr val="C00000"/>
                    </a:solidFill>
                  </a:rPr>
                  <a:t>Discussion</a:t>
                </a:r>
                <a:r>
                  <a:rPr lang="en-US" sz="2100" dirty="0">
                    <a:solidFill>
                      <a:srgbClr val="C00000"/>
                    </a:solidFill>
                  </a:rPr>
                  <a:t> </a:t>
                </a:r>
                <a:r>
                  <a:rPr lang="en-US" sz="2100" dirty="0"/>
                  <a:t>Which method do you prefer? If you didn't draw a graph, could you still use method </a:t>
                </a:r>
                <a:r>
                  <a:rPr lang="en-US" sz="2100" b="1" dirty="0"/>
                  <a:t>a</a:t>
                </a:r>
                <a:r>
                  <a:rPr lang="en-US" sz="2100" dirty="0"/>
                  <a:t>?</a:t>
                </a: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5256584" cy="3963136"/>
              </a:xfrm>
              <a:prstGeom prst="rect">
                <a:avLst/>
              </a:prstGeom>
              <a:blipFill rotWithShape="0">
                <a:blip r:embed="rId4"/>
                <a:stretch>
                  <a:fillRect l="-1390" t="-923" r="-1159" b="-2154"/>
                </a:stretch>
              </a:blipFill>
            </p:spPr>
            <p:txBody>
              <a:bodyPr/>
              <a:lstStyle/>
              <a:p>
                <a:r>
                  <a:rPr lang="en-US">
                    <a:noFill/>
                  </a:rPr>
                  <a:t> </a:t>
                </a:r>
              </a:p>
            </p:txBody>
          </p:sp>
        </mc:Fallback>
      </mc:AlternateContent>
      <p:sp>
        <p:nvSpPr>
          <p:cNvPr id="11" name="Title 1"/>
          <p:cNvSpPr>
            <a:spLocks noGrp="1"/>
          </p:cNvSpPr>
          <p:nvPr>
            <p:ph type="title"/>
          </p:nvPr>
        </p:nvSpPr>
        <p:spPr/>
        <p:txBody>
          <a:bodyPr>
            <a:noAutofit/>
          </a:bodyPr>
          <a:lstStyle/>
          <a:p>
            <a:r>
              <a:rPr lang="en-GB" sz="3600" dirty="0"/>
              <a:t>6.2 – More Linear graphs</a:t>
            </a:r>
            <a:endParaRPr lang="en-GB" sz="3200" b="1" dirty="0" smtClean="0"/>
          </a:p>
        </p:txBody>
      </p:sp>
      <p:sp>
        <p:nvSpPr>
          <p:cNvPr id="8" name="Rectangle 7"/>
          <p:cNvSpPr/>
          <p:nvPr/>
        </p:nvSpPr>
        <p:spPr>
          <a:xfrm flipH="1">
            <a:off x="251520" y="5085184"/>
            <a:ext cx="5204539" cy="1464631"/>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Q12a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
            </a:r>
            <a:br>
              <a:rPr lang="en-US" sz="2400" dirty="0" smtClean="0">
                <a:solidFill>
                  <a:schemeClr val="tx1"/>
                </a:solidFill>
                <a:latin typeface="Arial" panose="020B0604020202020204" pitchFamily="34" charset="0"/>
                <a:cs typeface="Arial" panose="020B0604020202020204" pitchFamily="34" charset="0"/>
              </a:rPr>
            </a:br>
            <a:endParaRPr lang="en-US" sz="24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67695" y="5146436"/>
            <a:ext cx="3168401" cy="1350468"/>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1796361234"/>
      </p:ext>
    </p:extLst>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166</a:t>
            </a:r>
            <a:endParaRPr lang="en-GB" sz="1400" b="1" dirty="0">
              <a:latin typeface="Calibri" panose="020F0502020204030204" pitchFamily="34" charset="0"/>
            </a:endParaRPr>
          </a:p>
        </p:txBody>
      </p:sp>
      <p:sp>
        <p:nvSpPr>
          <p:cNvPr id="3" name="Rectangle 2"/>
          <p:cNvSpPr/>
          <p:nvPr/>
        </p:nvSpPr>
        <p:spPr>
          <a:xfrm>
            <a:off x="251520" y="1196752"/>
            <a:ext cx="5256584" cy="4893647"/>
          </a:xfrm>
          <a:prstGeom prst="rect">
            <a:avLst/>
          </a:prstGeom>
        </p:spPr>
        <p:txBody>
          <a:bodyPr wrap="square">
            <a:spAutoFit/>
          </a:bodyPr>
          <a:lstStyle/>
          <a:p>
            <a:pPr marL="571500" indent="-571500">
              <a:buClr>
                <a:srgbClr val="C00000"/>
              </a:buClr>
              <a:buFont typeface="+mj-lt"/>
              <a:buAutoNum type="arabicPeriod" startAt="13"/>
              <a:tabLst>
                <a:tab pos="2743200" algn="l"/>
              </a:tabLst>
            </a:pPr>
            <a:r>
              <a:rPr lang="en-US" sz="2400" b="1" dirty="0">
                <a:solidFill>
                  <a:srgbClr val="C00000"/>
                </a:solidFill>
                <a:latin typeface="Arial" panose="020B0604020202020204" pitchFamily="34" charset="0"/>
                <a:cs typeface="Arial" panose="020B0604020202020204" pitchFamily="34" charset="0"/>
              </a:rPr>
              <a:t>Reasoning</a:t>
            </a:r>
            <a:r>
              <a:rPr lang="en-US" sz="2400" dirty="0">
                <a:solidFill>
                  <a:srgbClr val="C0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 is the point (-2,6). Q is the point (10,0). </a:t>
            </a:r>
            <a:endParaRPr lang="en-US" sz="2400" dirty="0" smtClean="0">
              <a:latin typeface="Arial" panose="020B0604020202020204" pitchFamily="34" charset="0"/>
              <a:cs typeface="Arial" panose="020B0604020202020204" pitchFamily="34" charset="0"/>
            </a:endParaRPr>
          </a:p>
          <a:p>
            <a:pPr marL="971550" lvl="1" indent="-400050">
              <a:buClr>
                <a:srgbClr val="C00000"/>
              </a:buClr>
              <a:buFont typeface="+mj-lt"/>
              <a:buAutoNum type="alphaLcPeriod"/>
              <a:tabLst>
                <a:tab pos="2743200" algn="l"/>
              </a:tabLst>
            </a:pPr>
            <a:r>
              <a:rPr lang="en-US" sz="2400" dirty="0" smtClean="0">
                <a:latin typeface="Arial" panose="020B0604020202020204" pitchFamily="34" charset="0"/>
                <a:cs typeface="Arial" panose="020B0604020202020204" pitchFamily="34" charset="0"/>
              </a:rPr>
              <a:t>Find </a:t>
            </a:r>
            <a:r>
              <a:rPr lang="en-US" sz="2400" dirty="0">
                <a:latin typeface="Arial" panose="020B0604020202020204" pitchFamily="34" charset="0"/>
                <a:cs typeface="Arial" panose="020B0604020202020204" pitchFamily="34" charset="0"/>
              </a:rPr>
              <a:t>the gradient of line </a:t>
            </a:r>
            <a:r>
              <a:rPr lang="en-US" sz="2400" dirty="0" smtClean="0">
                <a:latin typeface="Arial" panose="020B0604020202020204" pitchFamily="34" charset="0"/>
                <a:cs typeface="Arial" panose="020B0604020202020204" pitchFamily="34" charset="0"/>
              </a:rPr>
              <a:t>PQ.</a:t>
            </a:r>
          </a:p>
          <a:p>
            <a:pPr marL="971550" lvl="1" indent="-400050">
              <a:buClr>
                <a:srgbClr val="C00000"/>
              </a:buClr>
              <a:buFont typeface="+mj-lt"/>
              <a:buAutoNum type="alphaLcPeriod"/>
              <a:tabLst>
                <a:tab pos="2743200" algn="l"/>
              </a:tabLst>
            </a:pPr>
            <a:r>
              <a:rPr lang="en-US" sz="2400" dirty="0" smtClean="0">
                <a:latin typeface="Arial" panose="020B0604020202020204" pitchFamily="34" charset="0"/>
                <a:cs typeface="Arial" panose="020B0604020202020204" pitchFamily="34" charset="0"/>
              </a:rPr>
              <a:t>Write </a:t>
            </a:r>
            <a:r>
              <a:rPr lang="en-US" sz="2400" i="1" dirty="0">
                <a:latin typeface="Arial" panose="020B0604020202020204" pitchFamily="34" charset="0"/>
                <a:cs typeface="Arial" panose="020B0604020202020204" pitchFamily="34" charset="0"/>
              </a:rPr>
              <a:t>y = mx + c</a:t>
            </a:r>
            <a:r>
              <a:rPr lang="en-US" sz="2400" dirty="0">
                <a:latin typeface="Arial" panose="020B0604020202020204" pitchFamily="34" charset="0"/>
                <a:cs typeface="Arial" panose="020B0604020202020204" pitchFamily="34" charset="0"/>
              </a:rPr>
              <a:t> using your gradient from part </a:t>
            </a:r>
            <a:r>
              <a:rPr lang="en-US" sz="2400" b="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 Substitute the coordinates of Q into this equation. Solve to find </a:t>
            </a:r>
            <a:r>
              <a:rPr lang="en-US" sz="2400" b="1"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pPr marL="971550" lvl="1" indent="-400050">
              <a:buClr>
                <a:srgbClr val="C00000"/>
              </a:buClr>
              <a:buFont typeface="+mj-lt"/>
              <a:buAutoNum type="alphaLcPeriod"/>
              <a:tabLst>
                <a:tab pos="2743200" algn="l"/>
              </a:tabLst>
            </a:pPr>
            <a:r>
              <a:rPr lang="en-US" sz="2400" dirty="0" smtClean="0">
                <a:latin typeface="Arial" panose="020B0604020202020204" pitchFamily="34" charset="0"/>
                <a:cs typeface="Arial" panose="020B0604020202020204" pitchFamily="34" charset="0"/>
              </a:rPr>
              <a:t>Write </a:t>
            </a:r>
            <a:r>
              <a:rPr lang="en-US" sz="2400" dirty="0">
                <a:latin typeface="Arial" panose="020B0604020202020204" pitchFamily="34" charset="0"/>
                <a:cs typeface="Arial" panose="020B0604020202020204" pitchFamily="34" charset="0"/>
              </a:rPr>
              <a:t>the equation of the line PQ</a:t>
            </a:r>
            <a:r>
              <a:rPr lang="en-US" sz="2400" dirty="0" smtClean="0">
                <a:latin typeface="Arial" panose="020B0604020202020204" pitchFamily="34" charset="0"/>
                <a:cs typeface="Arial" panose="020B0604020202020204" pitchFamily="34" charset="0"/>
              </a:rPr>
              <a:t>.</a:t>
            </a:r>
          </a:p>
          <a:p>
            <a:pPr marL="571500" indent="-571500">
              <a:buClr>
                <a:srgbClr val="C00000"/>
              </a:buClr>
              <a:buFont typeface="+mj-lt"/>
              <a:buAutoNum type="arabicPeriod" startAt="15"/>
              <a:tabLst>
                <a:tab pos="2743200" algn="l"/>
              </a:tabLst>
            </a:pPr>
            <a:r>
              <a:rPr lang="en-US" sz="2400" dirty="0"/>
              <a:t>Find the coordinates of the point where these graphs intersect. </a:t>
            </a:r>
            <a:r>
              <a:rPr lang="en-US" sz="2400" dirty="0" smtClean="0"/>
              <a:t/>
            </a:r>
            <a:br>
              <a:rPr lang="en-US" sz="2400" dirty="0" smtClean="0"/>
            </a:br>
            <a:r>
              <a:rPr lang="en-US" sz="2400" i="1" dirty="0" smtClean="0"/>
              <a:t>y </a:t>
            </a:r>
            <a:r>
              <a:rPr lang="en-US" sz="2400" i="1" dirty="0"/>
              <a:t>= -x</a:t>
            </a:r>
            <a:r>
              <a:rPr lang="en-US" sz="2400" dirty="0"/>
              <a:t> + 2 </a:t>
            </a:r>
            <a:r>
              <a:rPr lang="en-US" sz="2400" dirty="0" smtClean="0"/>
              <a:t>and 3</a:t>
            </a:r>
            <a:r>
              <a:rPr lang="en-US" sz="2400" i="1" dirty="0" smtClean="0"/>
              <a:t>x</a:t>
            </a:r>
            <a:r>
              <a:rPr lang="en-US" sz="2400" dirty="0" smtClean="0"/>
              <a:t> </a:t>
            </a:r>
            <a:r>
              <a:rPr lang="en-US" sz="2400" dirty="0"/>
              <a:t>+ 2</a:t>
            </a:r>
            <a:r>
              <a:rPr lang="en-US" sz="2400" i="1" dirty="0"/>
              <a:t>y</a:t>
            </a:r>
            <a:r>
              <a:rPr lang="en-US" sz="2400" dirty="0"/>
              <a:t> = 5</a:t>
            </a:r>
          </a:p>
        </p:txBody>
      </p:sp>
      <p:sp>
        <p:nvSpPr>
          <p:cNvPr id="11" name="Title 1"/>
          <p:cNvSpPr>
            <a:spLocks noGrp="1"/>
          </p:cNvSpPr>
          <p:nvPr>
            <p:ph type="title"/>
          </p:nvPr>
        </p:nvSpPr>
        <p:spPr/>
        <p:txBody>
          <a:bodyPr>
            <a:noAutofit/>
          </a:bodyPr>
          <a:lstStyle/>
          <a:p>
            <a:r>
              <a:rPr lang="en-GB" sz="3600" dirty="0"/>
              <a:t>6.2 – More Linear graphs</a:t>
            </a:r>
            <a:endParaRPr lang="en-GB" sz="3200" b="1" dirty="0" smtClean="0"/>
          </a:p>
        </p:txBody>
      </p:sp>
      <p:sp>
        <p:nvSpPr>
          <p:cNvPr id="8" name="Rectangle 7"/>
          <p:cNvSpPr/>
          <p:nvPr/>
        </p:nvSpPr>
        <p:spPr>
          <a:xfrm flipH="1">
            <a:off x="251520" y="6063679"/>
            <a:ext cx="5204539" cy="461665"/>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Q15 hint</a:t>
            </a:r>
            <a:r>
              <a:rPr lang="en-US" sz="2400" dirty="0" smtClean="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 Write both as </a:t>
            </a:r>
            <a:r>
              <a:rPr lang="en-US" sz="2400" i="1" dirty="0">
                <a:solidFill>
                  <a:schemeClr val="tx1"/>
                </a:solidFill>
                <a:latin typeface="Arial" panose="020B0604020202020204" pitchFamily="34" charset="0"/>
                <a:cs typeface="Arial" panose="020B0604020202020204" pitchFamily="34" charset="0"/>
              </a:rPr>
              <a:t>y= mx + c.</a:t>
            </a: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3662943504"/>
      </p:ext>
    </p:extLst>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166</a:t>
            </a:r>
            <a:endParaRPr lang="en-GB" sz="1400" b="1" dirty="0">
              <a:latin typeface="Calibri" panose="020F0502020204030204" pitchFamily="34" charset="0"/>
            </a:endParaRPr>
          </a:p>
        </p:txBody>
      </p:sp>
      <p:sp>
        <p:nvSpPr>
          <p:cNvPr id="3" name="Rectangle 2"/>
          <p:cNvSpPr/>
          <p:nvPr/>
        </p:nvSpPr>
        <p:spPr>
          <a:xfrm>
            <a:off x="251520" y="1196752"/>
            <a:ext cx="5256584" cy="4247317"/>
          </a:xfrm>
          <a:prstGeom prst="rect">
            <a:avLst/>
          </a:prstGeom>
        </p:spPr>
        <p:txBody>
          <a:bodyPr wrap="square">
            <a:spAutoFit/>
          </a:bodyPr>
          <a:lstStyle/>
          <a:p>
            <a:pPr marL="628650" indent="-628650">
              <a:buClr>
                <a:srgbClr val="C00000"/>
              </a:buClr>
              <a:buFont typeface="+mj-lt"/>
              <a:buAutoNum type="arabicPeriod" startAt="14"/>
              <a:tabLst>
                <a:tab pos="2743200" algn="l"/>
              </a:tabLst>
            </a:pPr>
            <a:r>
              <a:rPr lang="en-US" sz="2700" dirty="0">
                <a:latin typeface="Arial" panose="020B0604020202020204" pitchFamily="34" charset="0"/>
                <a:cs typeface="Arial" panose="020B0604020202020204" pitchFamily="34" charset="0"/>
              </a:rPr>
              <a:t>To find the coordinates of the point where these graphs </a:t>
            </a:r>
            <a:r>
              <a:rPr lang="en-US" sz="2700" dirty="0" smtClean="0">
                <a:latin typeface="Arial" panose="020B0604020202020204" pitchFamily="34" charset="0"/>
                <a:cs typeface="Arial" panose="020B0604020202020204" pitchFamily="34" charset="0"/>
              </a:rPr>
              <a:t>intersect:</a:t>
            </a:r>
            <a:br>
              <a:rPr lang="en-US" sz="2700" dirty="0" smtClean="0">
                <a:latin typeface="Arial" panose="020B0604020202020204" pitchFamily="34" charset="0"/>
                <a:cs typeface="Arial" panose="020B0604020202020204" pitchFamily="34" charset="0"/>
              </a:rPr>
            </a:br>
            <a:r>
              <a:rPr lang="en-US" sz="2700" i="1" dirty="0" smtClean="0">
                <a:latin typeface="Arial" panose="020B0604020202020204" pitchFamily="34" charset="0"/>
                <a:cs typeface="Arial" panose="020B0604020202020204" pitchFamily="34" charset="0"/>
              </a:rPr>
              <a:t>y</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 4</a:t>
            </a:r>
            <a:r>
              <a:rPr lang="en-US" sz="2700" i="1" dirty="0">
                <a:latin typeface="Arial" panose="020B0604020202020204" pitchFamily="34" charset="0"/>
                <a:cs typeface="Arial" panose="020B0604020202020204" pitchFamily="34" charset="0"/>
              </a:rPr>
              <a:t>x</a:t>
            </a:r>
            <a:r>
              <a:rPr lang="en-US" sz="2700" dirty="0">
                <a:latin typeface="Arial" panose="020B0604020202020204" pitchFamily="34" charset="0"/>
                <a:cs typeface="Arial" panose="020B0604020202020204" pitchFamily="34" charset="0"/>
              </a:rPr>
              <a:t> - 3 </a:t>
            </a:r>
            <a:r>
              <a:rPr lang="en-US" sz="2700" dirty="0" smtClean="0">
                <a:latin typeface="Arial" panose="020B0604020202020204" pitchFamily="34" charset="0"/>
                <a:cs typeface="Arial" panose="020B0604020202020204" pitchFamily="34" charset="0"/>
              </a:rPr>
              <a:t>  and  </a:t>
            </a:r>
            <a:r>
              <a:rPr lang="en-US" sz="2700" i="1" dirty="0" smtClean="0">
                <a:latin typeface="Arial" panose="020B0604020202020204" pitchFamily="34" charset="0"/>
                <a:cs typeface="Arial" panose="020B0604020202020204" pitchFamily="34" charset="0"/>
              </a:rPr>
              <a:t>y</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 -</a:t>
            </a:r>
            <a:r>
              <a:rPr lang="en-US" sz="2700" i="1" dirty="0">
                <a:latin typeface="Arial" panose="020B0604020202020204" pitchFamily="34" charset="0"/>
                <a:cs typeface="Arial" panose="020B0604020202020204" pitchFamily="34" charset="0"/>
              </a:rPr>
              <a:t>x</a:t>
            </a:r>
            <a:r>
              <a:rPr lang="en-US" sz="2700" dirty="0">
                <a:latin typeface="Arial" panose="020B0604020202020204" pitchFamily="34" charset="0"/>
                <a:cs typeface="Arial" panose="020B0604020202020204" pitchFamily="34" charset="0"/>
              </a:rPr>
              <a:t> + 12 </a:t>
            </a:r>
            <a:endParaRPr lang="en-US" sz="2700" dirty="0" smtClean="0">
              <a:latin typeface="Arial" panose="020B0604020202020204" pitchFamily="34" charset="0"/>
              <a:cs typeface="Arial" panose="020B0604020202020204" pitchFamily="34" charset="0"/>
            </a:endParaRPr>
          </a:p>
          <a:p>
            <a:pPr marL="1028700" lvl="1" indent="-457200">
              <a:buClr>
                <a:srgbClr val="C00000"/>
              </a:buClr>
              <a:buFont typeface="+mj-lt"/>
              <a:buAutoNum type="alphaLcPeriod"/>
              <a:tabLst>
                <a:tab pos="2743200" algn="l"/>
              </a:tabLst>
            </a:pPr>
            <a:r>
              <a:rPr lang="en-US" sz="2700" dirty="0" smtClean="0">
                <a:latin typeface="Arial" panose="020B0604020202020204" pitchFamily="34" charset="0"/>
                <a:cs typeface="Arial" panose="020B0604020202020204" pitchFamily="34" charset="0"/>
              </a:rPr>
              <a:t>write </a:t>
            </a:r>
            <a:r>
              <a:rPr lang="en-US" sz="2700" dirty="0">
                <a:latin typeface="Arial" panose="020B0604020202020204" pitchFamily="34" charset="0"/>
                <a:cs typeface="Arial" panose="020B0604020202020204" pitchFamily="34" charset="0"/>
              </a:rPr>
              <a:t>the two equations equal to each other </a:t>
            </a:r>
            <a:endParaRPr lang="en-US" sz="2700" dirty="0" smtClean="0">
              <a:latin typeface="Arial" panose="020B0604020202020204" pitchFamily="34" charset="0"/>
              <a:cs typeface="Arial" panose="020B0604020202020204" pitchFamily="34" charset="0"/>
            </a:endParaRPr>
          </a:p>
          <a:p>
            <a:pPr marL="1028700" lvl="1" indent="-457200">
              <a:buClr>
                <a:srgbClr val="C00000"/>
              </a:buClr>
              <a:buFont typeface="+mj-lt"/>
              <a:buAutoNum type="alphaLcPeriod"/>
              <a:tabLst>
                <a:tab pos="2743200" algn="l"/>
              </a:tabLst>
            </a:pPr>
            <a:r>
              <a:rPr lang="en-US" sz="2700" dirty="0" smtClean="0">
                <a:latin typeface="Arial" panose="020B0604020202020204" pitchFamily="34" charset="0"/>
                <a:cs typeface="Arial" panose="020B0604020202020204" pitchFamily="34" charset="0"/>
              </a:rPr>
              <a:t>solve </a:t>
            </a:r>
            <a:r>
              <a:rPr lang="en-US" sz="2700" dirty="0">
                <a:latin typeface="Arial" panose="020B0604020202020204" pitchFamily="34" charset="0"/>
                <a:cs typeface="Arial" panose="020B0604020202020204" pitchFamily="34" charset="0"/>
              </a:rPr>
              <a:t>to find </a:t>
            </a:r>
            <a:r>
              <a:rPr lang="en-US" sz="2700" i="1" dirty="0" smtClean="0">
                <a:latin typeface="Arial" panose="020B0604020202020204" pitchFamily="34" charset="0"/>
                <a:cs typeface="Arial" panose="020B0604020202020204" pitchFamily="34" charset="0"/>
              </a:rPr>
              <a:t>x</a:t>
            </a:r>
          </a:p>
          <a:p>
            <a:pPr marL="1028700" lvl="1" indent="-457200">
              <a:buClr>
                <a:srgbClr val="C00000"/>
              </a:buClr>
              <a:buFont typeface="+mj-lt"/>
              <a:buAutoNum type="alphaLcPeriod"/>
              <a:tabLst>
                <a:tab pos="2743200" algn="l"/>
              </a:tabLst>
            </a:pPr>
            <a:r>
              <a:rPr lang="en-US" sz="2700" dirty="0" smtClean="0">
                <a:latin typeface="Arial" panose="020B0604020202020204" pitchFamily="34" charset="0"/>
                <a:cs typeface="Arial" panose="020B0604020202020204" pitchFamily="34" charset="0"/>
              </a:rPr>
              <a:t>substitute </a:t>
            </a:r>
            <a:r>
              <a:rPr lang="en-US" sz="2700" i="1" dirty="0">
                <a:latin typeface="Arial" panose="020B0604020202020204" pitchFamily="34" charset="0"/>
                <a:cs typeface="Arial" panose="020B0604020202020204" pitchFamily="34" charset="0"/>
              </a:rPr>
              <a:t>x</a:t>
            </a:r>
            <a:r>
              <a:rPr lang="en-US" sz="2700" dirty="0">
                <a:latin typeface="Arial" panose="020B0604020202020204" pitchFamily="34" charset="0"/>
                <a:cs typeface="Arial" panose="020B0604020202020204" pitchFamily="34" charset="0"/>
              </a:rPr>
              <a:t> into one of the first equations to find y </a:t>
            </a:r>
            <a:endParaRPr lang="en-US" sz="2700" dirty="0" smtClean="0">
              <a:latin typeface="Arial" panose="020B0604020202020204" pitchFamily="34" charset="0"/>
              <a:cs typeface="Arial" panose="020B0604020202020204" pitchFamily="34" charset="0"/>
            </a:endParaRPr>
          </a:p>
          <a:p>
            <a:pPr marL="1028700" lvl="1" indent="-457200">
              <a:buClr>
                <a:srgbClr val="C00000"/>
              </a:buClr>
              <a:buFont typeface="+mj-lt"/>
              <a:buAutoNum type="alphaLcPeriod"/>
              <a:tabLst>
                <a:tab pos="2743200" algn="l"/>
              </a:tabLst>
            </a:pPr>
            <a:r>
              <a:rPr lang="en-US" sz="2700" dirty="0" smtClean="0">
                <a:latin typeface="Arial" panose="020B0604020202020204" pitchFamily="34" charset="0"/>
                <a:cs typeface="Arial" panose="020B0604020202020204" pitchFamily="34" charset="0"/>
              </a:rPr>
              <a:t>write </a:t>
            </a:r>
            <a:r>
              <a:rPr lang="en-US" sz="2700" dirty="0">
                <a:latin typeface="Arial" panose="020B0604020202020204" pitchFamily="34" charset="0"/>
                <a:cs typeface="Arial" panose="020B0604020202020204" pitchFamily="34" charset="0"/>
              </a:rPr>
              <a:t>the coordinates (</a:t>
            </a:r>
            <a:r>
              <a:rPr lang="en-US" sz="2700" dirty="0" err="1">
                <a:latin typeface="Arial" panose="020B0604020202020204" pitchFamily="34" charset="0"/>
                <a:cs typeface="Arial" panose="020B0604020202020204" pitchFamily="34" charset="0"/>
              </a:rPr>
              <a:t>x,y</a:t>
            </a:r>
            <a:r>
              <a:rPr lang="en-US" sz="2700" dirty="0">
                <a:latin typeface="Arial" panose="020B0604020202020204" pitchFamily="34" charset="0"/>
                <a:cs typeface="Arial" panose="020B0604020202020204" pitchFamily="34" charset="0"/>
              </a:rPr>
              <a:t>)</a:t>
            </a:r>
            <a:endParaRPr lang="en-US" sz="2700" dirty="0"/>
          </a:p>
        </p:txBody>
      </p:sp>
      <p:sp>
        <p:nvSpPr>
          <p:cNvPr id="11" name="Title 1"/>
          <p:cNvSpPr>
            <a:spLocks noGrp="1"/>
          </p:cNvSpPr>
          <p:nvPr>
            <p:ph type="title"/>
          </p:nvPr>
        </p:nvSpPr>
        <p:spPr/>
        <p:txBody>
          <a:bodyPr>
            <a:noAutofit/>
          </a:bodyPr>
          <a:lstStyle/>
          <a:p>
            <a:r>
              <a:rPr lang="en-GB" sz="3600" dirty="0"/>
              <a:t>6.2 – More Linear graphs</a:t>
            </a:r>
            <a:endParaRPr lang="en-GB" sz="3200" b="1" dirty="0" smtClean="0"/>
          </a:p>
        </p:txBody>
      </p:sp>
      <p:sp>
        <p:nvSpPr>
          <p:cNvPr id="8" name="Rectangle 7"/>
          <p:cNvSpPr/>
          <p:nvPr/>
        </p:nvSpPr>
        <p:spPr>
          <a:xfrm flipH="1">
            <a:off x="251520" y="6002124"/>
            <a:ext cx="5204539" cy="523220"/>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800" b="1" dirty="0" smtClean="0">
                <a:solidFill>
                  <a:srgbClr val="C00000"/>
                </a:solidFill>
                <a:latin typeface="Arial" panose="020B0604020202020204" pitchFamily="34" charset="0"/>
                <a:cs typeface="Arial" panose="020B0604020202020204" pitchFamily="34" charset="0"/>
              </a:rPr>
              <a:t>Q14a hint</a:t>
            </a:r>
            <a:r>
              <a:rPr lang="en-US" sz="2800" dirty="0" smtClean="0">
                <a:solidFill>
                  <a:schemeClr val="tx1"/>
                </a:solidFill>
                <a:latin typeface="Arial" panose="020B0604020202020204" pitchFamily="34" charset="0"/>
                <a:cs typeface="Arial" panose="020B0604020202020204" pitchFamily="34" charset="0"/>
              </a:rPr>
              <a:t> – 4</a:t>
            </a:r>
            <a:r>
              <a:rPr lang="en-US" sz="2800" i="1" dirty="0" smtClean="0">
                <a:solidFill>
                  <a:schemeClr val="tx1"/>
                </a:solidFill>
                <a:latin typeface="Arial" panose="020B0604020202020204" pitchFamily="34" charset="0"/>
                <a:cs typeface="Arial" panose="020B0604020202020204" pitchFamily="34" charset="0"/>
              </a:rPr>
              <a:t>x</a:t>
            </a:r>
            <a:r>
              <a:rPr lang="en-US" sz="2800" dirty="0" smtClean="0">
                <a:solidFill>
                  <a:schemeClr val="tx1"/>
                </a:solidFill>
                <a:latin typeface="Arial" panose="020B0604020202020204" pitchFamily="34" charset="0"/>
                <a:cs typeface="Arial" panose="020B0604020202020204" pitchFamily="34" charset="0"/>
              </a:rPr>
              <a:t> </a:t>
            </a:r>
            <a:r>
              <a:rPr lang="en-US" sz="2800" dirty="0">
                <a:solidFill>
                  <a:schemeClr val="tx1"/>
                </a:solidFill>
                <a:latin typeface="Arial" panose="020B0604020202020204" pitchFamily="34" charset="0"/>
                <a:cs typeface="Arial" panose="020B0604020202020204" pitchFamily="34" charset="0"/>
              </a:rPr>
              <a:t>- 3 = </a:t>
            </a:r>
            <a:r>
              <a:rPr lang="en-US" sz="2800" dirty="0" smtClean="0">
                <a:solidFill>
                  <a:schemeClr val="tx1"/>
                </a:solidFill>
                <a:latin typeface="Arial" panose="020B0604020202020204" pitchFamily="34" charset="0"/>
                <a:cs typeface="Arial" panose="020B0604020202020204" pitchFamily="34" charset="0"/>
              </a:rPr>
              <a:t>-</a:t>
            </a:r>
            <a:r>
              <a:rPr lang="en-US" sz="2800" i="1" dirty="0" smtClean="0">
                <a:solidFill>
                  <a:schemeClr val="tx1"/>
                </a:solidFill>
                <a:latin typeface="Arial" panose="020B0604020202020204" pitchFamily="34" charset="0"/>
                <a:cs typeface="Arial" panose="020B0604020202020204" pitchFamily="34" charset="0"/>
              </a:rPr>
              <a:t>x</a:t>
            </a:r>
            <a:r>
              <a:rPr lang="en-US" sz="2800" dirty="0" smtClean="0">
                <a:solidFill>
                  <a:schemeClr val="tx1"/>
                </a:solidFill>
                <a:latin typeface="Arial" panose="020B0604020202020204" pitchFamily="34" charset="0"/>
                <a:cs typeface="Arial" panose="020B0604020202020204" pitchFamily="34" charset="0"/>
              </a:rPr>
              <a:t> </a:t>
            </a:r>
            <a:r>
              <a:rPr lang="en-US" sz="2800" dirty="0">
                <a:solidFill>
                  <a:schemeClr val="tx1"/>
                </a:solidFill>
                <a:latin typeface="Arial" panose="020B0604020202020204" pitchFamily="34" charset="0"/>
                <a:cs typeface="Arial" panose="020B0604020202020204" pitchFamily="34" charset="0"/>
              </a:rPr>
              <a:t>+ 12</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1645035428"/>
      </p:ext>
    </p:extLst>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500" dirty="0" smtClean="0"/>
              <a:t>6.3 – Graphing Rates of Change</a:t>
            </a:r>
            <a:endParaRPr lang="en-GB" sz="35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166</a:t>
            </a:r>
            <a:endParaRPr lang="en-GB" sz="1300" b="1" dirty="0">
              <a:latin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964818387"/>
              </p:ext>
            </p:extLst>
          </p:nvPr>
        </p:nvGraphicFramePr>
        <p:xfrm>
          <a:off x="251518" y="1268760"/>
          <a:ext cx="8568952" cy="5302329"/>
        </p:xfrm>
        <a:graphic>
          <a:graphicData uri="http://schemas.openxmlformats.org/drawingml/2006/table">
            <a:tbl>
              <a:tblPr firstRow="1" bandRow="1">
                <a:effectLst/>
                <a:tableStyleId>{5940675A-B579-460E-94D1-54222C63F5DA}</a:tableStyleId>
              </a:tblPr>
              <a:tblGrid>
                <a:gridCol w="2142238"/>
                <a:gridCol w="3042340"/>
                <a:gridCol w="3384374"/>
              </a:tblGrid>
              <a:tr h="566211">
                <a:tc>
                  <a:txBody>
                    <a:bodyPr/>
                    <a:lstStyle/>
                    <a:p>
                      <a:r>
                        <a:rPr lang="en-US" sz="2800" b="1" dirty="0" smtClean="0">
                          <a:latin typeface="Arial" panose="020B0604020202020204" pitchFamily="34" charset="0"/>
                          <a:cs typeface="Arial" panose="020B0604020202020204" pitchFamily="34" charset="0"/>
                        </a:rPr>
                        <a:t>Objectives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c>
                  <a:txBody>
                    <a:bodyPr/>
                    <a:lstStyle/>
                    <a:p>
                      <a:endParaRPr lang="en-US" sz="28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a:txBody>
                    <a:bodyPr/>
                    <a:lstStyle/>
                    <a:p>
                      <a:r>
                        <a:rPr lang="en-US" sz="2800" b="1" dirty="0" smtClean="0">
                          <a:latin typeface="Arial" panose="020B0604020202020204" pitchFamily="34" charset="0"/>
                          <a:cs typeface="Arial" panose="020B0604020202020204" pitchFamily="34" charset="0"/>
                        </a:rPr>
                        <a:t>Did You Know?</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FFC000"/>
                    </a:solidFill>
                  </a:tcPr>
                </a:tc>
              </a:tr>
              <a:tr h="2807489">
                <a:tc gridSpan="2">
                  <a:txBody>
                    <a:bodyPr/>
                    <a:lstStyle/>
                    <a:p>
                      <a:pPr marL="342900" indent="-342900">
                        <a:buFont typeface="Arial" panose="020B0604020202020204" pitchFamily="34" charset="0"/>
                        <a:buChar char="•"/>
                      </a:pPr>
                      <a:r>
                        <a:rPr lang="en-US" sz="2550" dirty="0" smtClean="0">
                          <a:latin typeface="Arial" panose="020B0604020202020204" pitchFamily="34" charset="0"/>
                          <a:cs typeface="Arial" panose="020B0604020202020204" pitchFamily="34" charset="0"/>
                        </a:rPr>
                        <a:t>Draw and interpret distance-time graphs.</a:t>
                      </a:r>
                    </a:p>
                    <a:p>
                      <a:pPr marL="342900" indent="-342900">
                        <a:buFont typeface="Arial" panose="020B0604020202020204" pitchFamily="34" charset="0"/>
                        <a:buChar char="•"/>
                      </a:pPr>
                      <a:r>
                        <a:rPr lang="en-US" sz="2550" i="0" dirty="0" smtClean="0">
                          <a:latin typeface="Arial" panose="020B0604020202020204" pitchFamily="34" charset="0"/>
                          <a:cs typeface="Arial" panose="020B0604020202020204" pitchFamily="34" charset="0"/>
                        </a:rPr>
                        <a:t>Calculate average speed from a distance-time graph.</a:t>
                      </a:r>
                    </a:p>
                    <a:p>
                      <a:pPr marL="342900" indent="-342900">
                        <a:buFont typeface="Arial" panose="020B0604020202020204" pitchFamily="34" charset="0"/>
                        <a:buChar char="•"/>
                      </a:pPr>
                      <a:r>
                        <a:rPr lang="en-US" sz="2550" i="0" dirty="0" smtClean="0">
                          <a:latin typeface="Arial" panose="020B0604020202020204" pitchFamily="34" charset="0"/>
                          <a:cs typeface="Arial" panose="020B0604020202020204" pitchFamily="34" charset="0"/>
                        </a:rPr>
                        <a:t>Understand velocity-time graphs.</a:t>
                      </a:r>
                    </a:p>
                    <a:p>
                      <a:pPr marL="342900" indent="-342900">
                        <a:buFont typeface="Arial" panose="020B0604020202020204" pitchFamily="34" charset="0"/>
                        <a:buChar char="•"/>
                      </a:pPr>
                      <a:r>
                        <a:rPr lang="en-US" sz="2550" i="0" dirty="0" smtClean="0">
                          <a:latin typeface="Arial" panose="020B0604020202020204" pitchFamily="34" charset="0"/>
                          <a:cs typeface="Arial" panose="020B0604020202020204" pitchFamily="34" charset="0"/>
                        </a:rPr>
                        <a:t>Find acceleration and distance from velocity-time graphs.</a:t>
                      </a:r>
                      <a:endParaRPr lang="en-US" sz="2550" i="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a:txBody>
                    <a:bodyPr/>
                    <a:lstStyle/>
                    <a:p>
                      <a:r>
                        <a:rPr lang="en-US" sz="2550" dirty="0" smtClean="0">
                          <a:latin typeface="Arial" panose="020B0604020202020204" pitchFamily="34" charset="0"/>
                          <a:cs typeface="Arial" panose="020B0604020202020204" pitchFamily="34" charset="0"/>
                        </a:rPr>
                        <a:t>A rate of change tells us how fast</a:t>
                      </a:r>
                      <a:r>
                        <a:rPr lang="en-US" sz="2550" baseline="0" dirty="0" smtClean="0">
                          <a:latin typeface="Arial" panose="020B0604020202020204" pitchFamily="34" charset="0"/>
                          <a:cs typeface="Arial" panose="020B0604020202020204" pitchFamily="34" charset="0"/>
                        </a:rPr>
                        <a:t> </a:t>
                      </a:r>
                      <a:r>
                        <a:rPr lang="en-US" sz="2550" dirty="0" smtClean="0">
                          <a:latin typeface="Arial" panose="020B0604020202020204" pitchFamily="34" charset="0"/>
                          <a:cs typeface="Arial" panose="020B0604020202020204" pitchFamily="34" charset="0"/>
                        </a:rPr>
                        <a:t>something changes in a given time</a:t>
                      </a:r>
                      <a:r>
                        <a:rPr lang="en-US" sz="2550" baseline="0" dirty="0" smtClean="0">
                          <a:latin typeface="Arial" panose="020B0604020202020204" pitchFamily="34" charset="0"/>
                          <a:cs typeface="Arial" panose="020B0604020202020204" pitchFamily="34" charset="0"/>
                        </a:rPr>
                        <a:t> </a:t>
                      </a:r>
                      <a:r>
                        <a:rPr lang="en-US" sz="2550" dirty="0" smtClean="0">
                          <a:latin typeface="Arial" panose="020B0604020202020204" pitchFamily="34" charset="0"/>
                          <a:cs typeface="Arial" panose="020B0604020202020204" pitchFamily="34" charset="0"/>
                        </a:rPr>
                        <a:t>period. Your speed measures how</a:t>
                      </a:r>
                    </a:p>
                    <a:p>
                      <a:r>
                        <a:rPr lang="en-US" sz="2550" dirty="0" smtClean="0">
                          <a:latin typeface="Arial" panose="020B0604020202020204" pitchFamily="34" charset="0"/>
                          <a:cs typeface="Arial" panose="020B0604020202020204" pitchFamily="34" charset="0"/>
                        </a:rPr>
                        <a:t>fast Your position changes over time.</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r>
              <a:tr h="467975">
                <a:tc>
                  <a:txBody>
                    <a:bodyPr/>
                    <a:lstStyle/>
                    <a:p>
                      <a:r>
                        <a:rPr kumimoji="0" lang="en-US" sz="2800" b="1" kern="1200" dirty="0" smtClean="0">
                          <a:solidFill>
                            <a:schemeClr val="tx1"/>
                          </a:solidFill>
                          <a:latin typeface="Arial" panose="020B0604020202020204" pitchFamily="34" charset="0"/>
                          <a:ea typeface="+mn-ea"/>
                          <a:cs typeface="Arial" panose="020B0604020202020204" pitchFamily="34" charset="0"/>
                        </a:rPr>
                        <a:t>Fluency</a:t>
                      </a:r>
                      <a:endParaRPr kumimoji="0" lang="en-US" sz="2800" b="1" kern="1200" dirty="0">
                        <a:solidFill>
                          <a:schemeClr val="tx1"/>
                        </a:solidFill>
                        <a:latin typeface="Arial" panose="020B0604020202020204" pitchFamily="34" charset="0"/>
                        <a:ea typeface="+mn-ea"/>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5">
                        <a:lumMod val="20000"/>
                        <a:lumOff val="80000"/>
                      </a:schemeClr>
                    </a:solidFill>
                  </a:tcPr>
                </a:tc>
                <a:tc gridSpan="2">
                  <a:txBody>
                    <a:bodyPr/>
                    <a:lstStyle/>
                    <a:p>
                      <a:endParaRPr lang="en-US" sz="2000" dirty="0"/>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r h="1017558">
                <a:tc gridSpan="3">
                  <a:txBody>
                    <a:bodyPr/>
                    <a:lstStyle/>
                    <a:p>
                      <a:r>
                        <a:rPr kumimoji="0" lang="en-US" sz="2700" kern="1200" baseline="0" dirty="0" smtClean="0">
                          <a:solidFill>
                            <a:schemeClr val="tx1"/>
                          </a:solidFill>
                          <a:latin typeface="Arial" panose="020B0604020202020204" pitchFamily="34" charset="0"/>
                          <a:ea typeface="+mn-ea"/>
                          <a:cs typeface="Arial" panose="020B0604020202020204" pitchFamily="34" charset="0"/>
                        </a:rPr>
                        <a:t>A car travels 17 miles in I hour. What is its speed?</a:t>
                      </a:r>
                    </a:p>
                  </a:txBody>
                  <a:tcP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bl>
          </a:graphicData>
        </a:graphic>
      </p:graphicFrame>
      <p:sp>
        <p:nvSpPr>
          <p:cNvPr id="5" name="Rectangle 4"/>
          <p:cNvSpPr/>
          <p:nvPr/>
        </p:nvSpPr>
        <p:spPr>
          <a:xfrm flipH="1">
            <a:off x="239283" y="6127993"/>
            <a:ext cx="8581188" cy="477054"/>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500" b="1" i="1" dirty="0" err="1" smtClean="0">
                <a:solidFill>
                  <a:srgbClr val="C00000"/>
                </a:solidFill>
                <a:latin typeface="Arial" panose="020B0604020202020204" pitchFamily="34" charset="0"/>
                <a:cs typeface="Arial" panose="020B0604020202020204" pitchFamily="34" charset="0"/>
              </a:rPr>
              <a:t>Active</a:t>
            </a:r>
            <a:r>
              <a:rPr lang="en-US" sz="2500" b="1" dirty="0" err="1" smtClean="0">
                <a:solidFill>
                  <a:srgbClr val="C00000"/>
                </a:solidFill>
                <a:latin typeface="Arial" panose="020B0604020202020204" pitchFamily="34" charset="0"/>
                <a:cs typeface="Arial" panose="020B0604020202020204" pitchFamily="34" charset="0"/>
              </a:rPr>
              <a:t>Learn</a:t>
            </a:r>
            <a:r>
              <a:rPr lang="en-US" sz="2500" b="1" dirty="0" smtClean="0">
                <a:solidFill>
                  <a:srgbClr val="C00000"/>
                </a:solidFill>
                <a:latin typeface="Arial" panose="020B0604020202020204" pitchFamily="34" charset="0"/>
                <a:cs typeface="Arial" panose="020B0604020202020204" pitchFamily="34" charset="0"/>
              </a:rPr>
              <a:t> </a:t>
            </a:r>
            <a:r>
              <a:rPr lang="en-US" sz="2500" dirty="0">
                <a:solidFill>
                  <a:schemeClr val="tx1"/>
                </a:solidFill>
                <a:latin typeface="Arial" panose="020B0604020202020204" pitchFamily="34" charset="0"/>
                <a:cs typeface="Arial" panose="020B0604020202020204" pitchFamily="34" charset="0"/>
              </a:rPr>
              <a:t>- Homework, practice and support: Higher </a:t>
            </a:r>
            <a:r>
              <a:rPr lang="en-US" sz="2500" dirty="0" smtClean="0">
                <a:solidFill>
                  <a:schemeClr val="tx1"/>
                </a:solidFill>
                <a:latin typeface="Arial" panose="020B0604020202020204" pitchFamily="34" charset="0"/>
                <a:cs typeface="Arial" panose="020B0604020202020204" pitchFamily="34" charset="0"/>
              </a:rPr>
              <a:t>6.3</a:t>
            </a:r>
            <a:endParaRPr lang="en-US" sz="25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7251409"/>
      </p:ext>
    </p:extLst>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166</a:t>
            </a:r>
            <a:endParaRPr lang="en-GB" sz="1400" b="1" dirty="0">
              <a:latin typeface="Calibri" panose="020F0502020204030204" pitchFamily="34" charset="0"/>
            </a:endParaRPr>
          </a:p>
        </p:txBody>
      </p:sp>
      <p:sp>
        <p:nvSpPr>
          <p:cNvPr id="3" name="Rectangle 2"/>
          <p:cNvSpPr/>
          <p:nvPr/>
        </p:nvSpPr>
        <p:spPr>
          <a:xfrm>
            <a:off x="251520" y="1196752"/>
            <a:ext cx="4752528" cy="923330"/>
          </a:xfrm>
          <a:prstGeom prst="rect">
            <a:avLst/>
          </a:prstGeom>
        </p:spPr>
        <p:txBody>
          <a:bodyPr wrap="square">
            <a:spAutoFit/>
          </a:bodyPr>
          <a:lstStyle/>
          <a:p>
            <a:pPr marL="628650" indent="-628650">
              <a:buClr>
                <a:srgbClr val="C00000"/>
              </a:buClr>
              <a:buFont typeface="+mj-lt"/>
              <a:buAutoNum type="arabicPeriod"/>
              <a:tabLst>
                <a:tab pos="2743200" algn="l"/>
              </a:tabLst>
            </a:pPr>
            <a:r>
              <a:rPr lang="en-US" sz="2700" dirty="0">
                <a:latin typeface="Arial" panose="020B0604020202020204" pitchFamily="34" charset="0"/>
                <a:cs typeface="Arial" panose="020B0604020202020204" pitchFamily="34" charset="0"/>
              </a:rPr>
              <a:t>Find the area of each shape.</a:t>
            </a:r>
            <a:endParaRPr lang="en-US" sz="2700" dirty="0"/>
          </a:p>
        </p:txBody>
      </p:sp>
      <p:sp>
        <p:nvSpPr>
          <p:cNvPr id="11" name="Title 1"/>
          <p:cNvSpPr>
            <a:spLocks noGrp="1"/>
          </p:cNvSpPr>
          <p:nvPr>
            <p:ph type="title"/>
          </p:nvPr>
        </p:nvSpPr>
        <p:spPr/>
        <p:txBody>
          <a:bodyPr>
            <a:noAutofit/>
          </a:bodyPr>
          <a:lstStyle/>
          <a:p>
            <a:r>
              <a:rPr lang="en-GB" sz="3600" dirty="0"/>
              <a:t>6.3 – Graphing Rates of Change</a:t>
            </a:r>
            <a:endParaRPr lang="en-GB" sz="3200" b="1" dirty="0" smtClean="0"/>
          </a:p>
        </p:txBody>
      </p:sp>
      <p:sp>
        <p:nvSpPr>
          <p:cNvPr id="8" name="Rectangle 7"/>
          <p:cNvSpPr/>
          <p:nvPr/>
        </p:nvSpPr>
        <p:spPr>
          <a:xfrm flipH="1">
            <a:off x="251520" y="3717032"/>
            <a:ext cx="5112568" cy="830997"/>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Q1 hint</a:t>
            </a:r>
            <a:r>
              <a:rPr lang="en-US" sz="2400" dirty="0" smtClean="0">
                <a:solidFill>
                  <a:schemeClr val="tx1"/>
                </a:solidFill>
                <a:latin typeface="Arial" panose="020B0604020202020204" pitchFamily="34" charset="0"/>
                <a:cs typeface="Arial" panose="020B0604020202020204" pitchFamily="34" charset="0"/>
              </a:rPr>
              <a:t> – Remember to give units for your answers.</a:t>
            </a:r>
            <a:endParaRPr lang="en-US" sz="2400" dirty="0">
              <a:solidFill>
                <a:schemeClr val="tx1"/>
              </a:solidFill>
              <a:latin typeface="Arial" panose="020B0604020202020204" pitchFamily="34" charset="0"/>
              <a:cs typeface="Arial" panose="020B0604020202020204" pitchFamily="34" charset="0"/>
            </a:endParaRPr>
          </a:p>
        </p:txBody>
      </p:sp>
      <p:sp>
        <p:nvSpPr>
          <p:cNvPr id="9" name="Flowchart: Delay 8"/>
          <p:cNvSpPr/>
          <p:nvPr/>
        </p:nvSpPr>
        <p:spPr>
          <a:xfrm flipH="1">
            <a:off x="5140138" y="1196752"/>
            <a:ext cx="439972" cy="3351277"/>
          </a:xfrm>
          <a:prstGeom prst="flowChartDelay">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smtClean="0">
                <a:latin typeface="Arial" panose="020B0604020202020204" pitchFamily="34" charset="0"/>
                <a:cs typeface="Arial" panose="020B0604020202020204" pitchFamily="34" charset="0"/>
              </a:rPr>
              <a:t>Warm Up</a:t>
            </a:r>
            <a:endParaRPr lang="en-US" sz="2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1520" y="2132856"/>
            <a:ext cx="4888619" cy="1453375"/>
          </a:xfrm>
          <a:prstGeom prst="rect">
            <a:avLst/>
          </a:prstGeom>
        </p:spPr>
      </p:pic>
      <p:grpSp>
        <p:nvGrpSpPr>
          <p:cNvPr id="10" name="Group 9"/>
          <p:cNvGrpSpPr/>
          <p:nvPr/>
        </p:nvGrpSpPr>
        <p:grpSpPr>
          <a:xfrm>
            <a:off x="251520" y="4725144"/>
            <a:ext cx="5213924" cy="1794683"/>
            <a:chOff x="150164" y="6494199"/>
            <a:chExt cx="5213924" cy="1794683"/>
          </a:xfrm>
        </p:grpSpPr>
        <p:sp>
          <p:nvSpPr>
            <p:cNvPr id="12" name="Rectangle 11"/>
            <p:cNvSpPr/>
            <p:nvPr/>
          </p:nvSpPr>
          <p:spPr>
            <a:xfrm flipH="1">
              <a:off x="150164" y="6673055"/>
              <a:ext cx="5213924" cy="1615827"/>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100" dirty="0">
                  <a:solidFill>
                    <a:schemeClr val="tx1"/>
                  </a:solidFill>
                  <a:latin typeface="Arial" panose="020B0604020202020204" pitchFamily="34" charset="0"/>
                  <a:cs typeface="Arial" panose="020B0604020202020204" pitchFamily="34" charset="0"/>
                </a:rPr>
                <a:t>A </a:t>
              </a:r>
              <a:r>
                <a:rPr lang="en-US" sz="2100" b="1" dirty="0">
                  <a:solidFill>
                    <a:schemeClr val="tx1"/>
                  </a:solidFill>
                  <a:latin typeface="Arial" panose="020B0604020202020204" pitchFamily="34" charset="0"/>
                  <a:cs typeface="Arial" panose="020B0604020202020204" pitchFamily="34" charset="0"/>
                </a:rPr>
                <a:t>distance-time graph </a:t>
              </a:r>
              <a:r>
                <a:rPr lang="en-US" sz="2100" dirty="0">
                  <a:solidFill>
                    <a:schemeClr val="tx1"/>
                  </a:solidFill>
                  <a:latin typeface="Arial" panose="020B0604020202020204" pitchFamily="34" charset="0"/>
                  <a:cs typeface="Arial" panose="020B0604020202020204" pitchFamily="34" charset="0"/>
                </a:rPr>
                <a:t>represents a </a:t>
              </a:r>
              <a:r>
                <a:rPr lang="en-US" sz="2100" dirty="0" smtClean="0">
                  <a:solidFill>
                    <a:schemeClr val="tx1"/>
                  </a:solidFill>
                  <a:latin typeface="Arial" panose="020B0604020202020204" pitchFamily="34" charset="0"/>
                  <a:cs typeface="Arial" panose="020B0604020202020204" pitchFamily="34" charset="0"/>
                </a:rPr>
                <a:t>journey. The </a:t>
              </a:r>
              <a:r>
                <a:rPr lang="en-US" sz="2100" dirty="0">
                  <a:solidFill>
                    <a:schemeClr val="tx1"/>
                  </a:solidFill>
                  <a:latin typeface="Arial" panose="020B0604020202020204" pitchFamily="34" charset="0"/>
                  <a:cs typeface="Arial" panose="020B0604020202020204" pitchFamily="34" charset="0"/>
                </a:rPr>
                <a:t>vertical axis represents the distance from the starting point. The horizontal axis represents the time taken.</a:t>
              </a:r>
            </a:p>
          </p:txBody>
        </p:sp>
        <p:sp>
          <p:nvSpPr>
            <p:cNvPr id="13" name="Pentagon 12"/>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Key Point 5</a:t>
              </a:r>
              <a:endParaRPr lang="en-US" sz="20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90148705"/>
      </p:ext>
    </p:extLst>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167</a:t>
            </a:r>
            <a:endParaRPr lang="en-GB" sz="1400" b="1" dirty="0">
              <a:latin typeface="Calibri" panose="020F0502020204030204" pitchFamily="34" charset="0"/>
            </a:endParaRPr>
          </a:p>
        </p:txBody>
      </p:sp>
      <p:sp>
        <p:nvSpPr>
          <p:cNvPr id="3" name="Rectangle 2"/>
          <p:cNvSpPr/>
          <p:nvPr/>
        </p:nvSpPr>
        <p:spPr>
          <a:xfrm>
            <a:off x="251520" y="1196752"/>
            <a:ext cx="8496944" cy="5509200"/>
          </a:xfrm>
          <a:prstGeom prst="rect">
            <a:avLst/>
          </a:prstGeom>
        </p:spPr>
        <p:txBody>
          <a:bodyPr wrap="square">
            <a:spAutoFit/>
          </a:bodyPr>
          <a:lstStyle/>
          <a:p>
            <a:pPr marL="457200" indent="-457200">
              <a:buClr>
                <a:srgbClr val="C00000"/>
              </a:buClr>
              <a:buFont typeface="+mj-lt"/>
              <a:buAutoNum type="arabicPeriod" startAt="2"/>
              <a:tabLst>
                <a:tab pos="2743200" algn="l"/>
              </a:tabLst>
            </a:pPr>
            <a:r>
              <a:rPr lang="en-US" sz="2200" dirty="0">
                <a:latin typeface="Arial" panose="020B0604020202020204" pitchFamily="34" charset="0"/>
                <a:cs typeface="Arial" panose="020B0604020202020204" pitchFamily="34" charset="0"/>
              </a:rPr>
              <a:t>Real Sophie drives from her house to a cinema. The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distance-time </a:t>
            </a:r>
            <a:r>
              <a:rPr lang="en-US" sz="2200" dirty="0">
                <a:latin typeface="Arial" panose="020B0604020202020204" pitchFamily="34" charset="0"/>
                <a:cs typeface="Arial" panose="020B0604020202020204" pitchFamily="34" charset="0"/>
              </a:rPr>
              <a:t>graph shows her journey</a:t>
            </a:r>
            <a:r>
              <a:rPr lang="en-US" sz="2200" dirty="0" smtClean="0">
                <a:latin typeface="Arial" panose="020B0604020202020204" pitchFamily="34" charset="0"/>
                <a:cs typeface="Arial" panose="020B0604020202020204" pitchFamily="34" charset="0"/>
              </a:rPr>
              <a:t>.</a:t>
            </a:r>
          </a:p>
          <a:p>
            <a:pPr marL="800100" lvl="1" indent="-342900">
              <a:buClr>
                <a:srgbClr val="C00000"/>
              </a:buClr>
              <a:buFont typeface="+mj-lt"/>
              <a:buAutoNum type="alphaLcPeriod"/>
              <a:tabLst>
                <a:tab pos="2743200" algn="l"/>
              </a:tabLst>
            </a:pPr>
            <a:r>
              <a:rPr lang="en-US" sz="2200" dirty="0" smtClean="0"/>
              <a:t>How </a:t>
            </a:r>
            <a:r>
              <a:rPr lang="en-US" sz="2200" dirty="0"/>
              <a:t>far is Sophie's house </a:t>
            </a:r>
            <a:r>
              <a:rPr lang="en-US" sz="2200" dirty="0" smtClean="0"/>
              <a:t/>
            </a:r>
            <a:br>
              <a:rPr lang="en-US" sz="2200" dirty="0" smtClean="0"/>
            </a:br>
            <a:r>
              <a:rPr lang="en-US" sz="2200" dirty="0" smtClean="0"/>
              <a:t>from </a:t>
            </a:r>
            <a:r>
              <a:rPr lang="en-US" sz="2200" dirty="0"/>
              <a:t>the cinema? </a:t>
            </a:r>
            <a:endParaRPr lang="en-US" sz="2200" dirty="0" smtClean="0"/>
          </a:p>
          <a:p>
            <a:pPr marL="800100" lvl="1" indent="-342900">
              <a:buClr>
                <a:srgbClr val="C00000"/>
              </a:buClr>
              <a:buFont typeface="+mj-lt"/>
              <a:buAutoNum type="alphaLcPeriod"/>
              <a:tabLst>
                <a:tab pos="2743200" algn="l"/>
              </a:tabLst>
            </a:pPr>
            <a:r>
              <a:rPr lang="en-US" sz="2200" dirty="0" smtClean="0"/>
              <a:t>What </a:t>
            </a:r>
            <a:r>
              <a:rPr lang="en-US" sz="2200" dirty="0"/>
              <a:t>time does Sophie </a:t>
            </a:r>
            <a:r>
              <a:rPr lang="en-US" sz="2200" dirty="0" smtClean="0"/>
              <a:t/>
            </a:r>
            <a:br>
              <a:rPr lang="en-US" sz="2200" dirty="0" smtClean="0"/>
            </a:br>
            <a:r>
              <a:rPr lang="en-US" sz="2200" dirty="0" smtClean="0"/>
              <a:t>arrive at </a:t>
            </a:r>
            <a:r>
              <a:rPr lang="en-US" sz="2200" dirty="0"/>
              <a:t>the cinema? </a:t>
            </a:r>
            <a:endParaRPr lang="en-US" sz="2200" dirty="0" smtClean="0"/>
          </a:p>
          <a:p>
            <a:pPr marL="800100" lvl="1" indent="-342900">
              <a:buClr>
                <a:srgbClr val="C00000"/>
              </a:buClr>
              <a:buFont typeface="+mj-lt"/>
              <a:buAutoNum type="alphaLcPeriod"/>
              <a:tabLst>
                <a:tab pos="2743200" algn="l"/>
              </a:tabLst>
            </a:pPr>
            <a:r>
              <a:rPr lang="en-US" sz="2200" dirty="0" smtClean="0"/>
              <a:t>How </a:t>
            </a:r>
            <a:r>
              <a:rPr lang="en-US" sz="2200" dirty="0"/>
              <a:t>long does she take </a:t>
            </a:r>
            <a:r>
              <a:rPr lang="en-US" sz="2200" dirty="0" smtClean="0"/>
              <a:t/>
            </a:r>
            <a:br>
              <a:rPr lang="en-US" sz="2200" dirty="0" smtClean="0"/>
            </a:br>
            <a:r>
              <a:rPr lang="en-US" sz="2200" dirty="0" smtClean="0"/>
              <a:t>to drive </a:t>
            </a:r>
            <a:r>
              <a:rPr lang="en-US" sz="2200" dirty="0"/>
              <a:t>to the cinema? </a:t>
            </a:r>
            <a:endParaRPr lang="en-US" sz="2200" dirty="0" smtClean="0"/>
          </a:p>
          <a:p>
            <a:pPr marL="800100" lvl="1" indent="-342900">
              <a:buClr>
                <a:srgbClr val="C00000"/>
              </a:buClr>
              <a:buFont typeface="+mj-lt"/>
              <a:buAutoNum type="alphaLcPeriod"/>
              <a:tabLst>
                <a:tab pos="2743200" algn="l"/>
              </a:tabLst>
            </a:pPr>
            <a:r>
              <a:rPr lang="en-US" sz="2200" dirty="0" smtClean="0"/>
              <a:t>How </a:t>
            </a:r>
            <a:r>
              <a:rPr lang="en-US" sz="2200" dirty="0"/>
              <a:t>long is she at the </a:t>
            </a:r>
            <a:r>
              <a:rPr lang="en-US" sz="2200" dirty="0" smtClean="0"/>
              <a:t/>
            </a:r>
            <a:br>
              <a:rPr lang="en-US" sz="2200" dirty="0" smtClean="0"/>
            </a:br>
            <a:r>
              <a:rPr lang="en-US" sz="2200" dirty="0" smtClean="0"/>
              <a:t>cinema</a:t>
            </a:r>
            <a:r>
              <a:rPr lang="en-US" sz="2200" dirty="0"/>
              <a:t>? </a:t>
            </a:r>
            <a:endParaRPr lang="en-US" sz="2200" dirty="0" smtClean="0"/>
          </a:p>
          <a:p>
            <a:pPr marL="800100" lvl="1" indent="-342900">
              <a:buClr>
                <a:srgbClr val="C00000"/>
              </a:buClr>
              <a:buFont typeface="+mj-lt"/>
              <a:buAutoNum type="alphaLcPeriod"/>
              <a:tabLst>
                <a:tab pos="2743200" algn="l"/>
              </a:tabLst>
            </a:pPr>
            <a:r>
              <a:rPr lang="en-US" sz="2200" dirty="0" smtClean="0"/>
              <a:t>What </a:t>
            </a:r>
            <a:r>
              <a:rPr lang="en-US" sz="2200" dirty="0"/>
              <a:t>was her speed on </a:t>
            </a:r>
            <a:br>
              <a:rPr lang="en-US" sz="2200" dirty="0"/>
            </a:br>
            <a:r>
              <a:rPr lang="en-US" sz="2200" dirty="0" smtClean="0"/>
              <a:t>the way </a:t>
            </a:r>
            <a:r>
              <a:rPr lang="en-US" sz="2200" dirty="0"/>
              <a:t>to the cinema? </a:t>
            </a:r>
            <a:endParaRPr lang="en-US" sz="2200" dirty="0" smtClean="0"/>
          </a:p>
          <a:p>
            <a:pPr marL="800100" lvl="1" indent="-342900">
              <a:buClr>
                <a:srgbClr val="C00000"/>
              </a:buClr>
              <a:buFont typeface="+mj-lt"/>
              <a:buAutoNum type="alphaLcPeriod"/>
              <a:tabLst>
                <a:tab pos="2743200" algn="l"/>
              </a:tabLst>
            </a:pPr>
            <a:r>
              <a:rPr lang="en-US" sz="2200" dirty="0" smtClean="0"/>
              <a:t>Work </a:t>
            </a:r>
            <a:r>
              <a:rPr lang="en-US" sz="2200" dirty="0"/>
              <a:t>out the gradient for her </a:t>
            </a:r>
            <a:r>
              <a:rPr lang="en-US" sz="2200" dirty="0" smtClean="0"/>
              <a:t/>
            </a:r>
            <a:br>
              <a:rPr lang="en-US" sz="2200" dirty="0" smtClean="0"/>
            </a:br>
            <a:r>
              <a:rPr lang="en-US" sz="2200" dirty="0" smtClean="0"/>
              <a:t>drive </a:t>
            </a:r>
            <a:r>
              <a:rPr lang="en-US" sz="2200" dirty="0"/>
              <a:t>to the cinema. What do you notice? </a:t>
            </a:r>
            <a:endParaRPr lang="en-US" sz="2200" dirty="0" smtClean="0"/>
          </a:p>
          <a:p>
            <a:pPr marL="0" lvl="1">
              <a:buClr>
                <a:srgbClr val="C00000"/>
              </a:buClr>
              <a:tabLst>
                <a:tab pos="2743200" algn="l"/>
              </a:tabLst>
            </a:pPr>
            <a:r>
              <a:rPr lang="en-US" sz="2200" b="1" dirty="0" smtClean="0">
                <a:solidFill>
                  <a:srgbClr val="C00000"/>
                </a:solidFill>
              </a:rPr>
              <a:t>Discussion</a:t>
            </a:r>
            <a:r>
              <a:rPr lang="en-US" sz="2200" dirty="0" smtClean="0">
                <a:solidFill>
                  <a:srgbClr val="C00000"/>
                </a:solidFill>
              </a:rPr>
              <a:t> </a:t>
            </a:r>
            <a:r>
              <a:rPr lang="en-US" sz="2200" dirty="0"/>
              <a:t>What does a horizontal line mean on a distance-time graph? What does the gradient mean?</a:t>
            </a:r>
          </a:p>
        </p:txBody>
      </p:sp>
      <p:sp>
        <p:nvSpPr>
          <p:cNvPr id="11" name="Title 1"/>
          <p:cNvSpPr>
            <a:spLocks noGrp="1"/>
          </p:cNvSpPr>
          <p:nvPr>
            <p:ph type="title"/>
          </p:nvPr>
        </p:nvSpPr>
        <p:spPr/>
        <p:txBody>
          <a:bodyPr>
            <a:noAutofit/>
          </a:bodyPr>
          <a:lstStyle/>
          <a:p>
            <a:r>
              <a:rPr lang="en-GB" sz="3600" dirty="0"/>
              <a:t>6.3 – Graphing Rates of Change</a:t>
            </a:r>
            <a:endParaRPr lang="en-GB" sz="3200" b="1" dirty="0" smtClean="0"/>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6416" y="1196752"/>
            <a:ext cx="548640" cy="548640"/>
          </a:xfrm>
          <a:prstGeom prst="rect">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62189" y="2060986"/>
            <a:ext cx="4158283" cy="3168214"/>
          </a:xfrm>
          <a:prstGeom prst="rect">
            <a:avLst/>
          </a:prstGeom>
        </p:spPr>
      </p:pic>
    </p:spTree>
    <p:extLst>
      <p:ext uri="{BB962C8B-B14F-4D97-AF65-F5344CB8AC3E}">
        <p14:creationId xmlns:p14="http://schemas.microsoft.com/office/powerpoint/2010/main" val="3008633699"/>
      </p:ext>
    </p:extLst>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167</a:t>
            </a:r>
            <a:endParaRPr lang="en-GB" sz="1400" b="1" dirty="0">
              <a:latin typeface="Calibri" panose="020F0502020204030204" pitchFamily="34" charset="0"/>
            </a:endParaRPr>
          </a:p>
        </p:txBody>
      </p:sp>
      <p:sp>
        <p:nvSpPr>
          <p:cNvPr id="3" name="Rectangle 2"/>
          <p:cNvSpPr/>
          <p:nvPr/>
        </p:nvSpPr>
        <p:spPr>
          <a:xfrm>
            <a:off x="251520" y="2503924"/>
            <a:ext cx="5266063" cy="4293483"/>
          </a:xfrm>
          <a:prstGeom prst="rect">
            <a:avLst/>
          </a:prstGeom>
        </p:spPr>
        <p:txBody>
          <a:bodyPr wrap="square">
            <a:spAutoFit/>
          </a:bodyPr>
          <a:lstStyle/>
          <a:p>
            <a:pPr marL="400050" indent="-400050">
              <a:buClr>
                <a:srgbClr val="C00000"/>
              </a:buClr>
              <a:buFont typeface="+mj-lt"/>
              <a:buAutoNum type="arabicPeriod" startAt="3"/>
              <a:tabLst>
                <a:tab pos="2743200" algn="l"/>
              </a:tabLst>
            </a:pPr>
            <a:r>
              <a:rPr lang="en-US" sz="2050" b="1" dirty="0">
                <a:solidFill>
                  <a:srgbClr val="C00000"/>
                </a:solidFill>
                <a:latin typeface="Arial" panose="020B0604020202020204" pitchFamily="34" charset="0"/>
                <a:cs typeface="Arial" panose="020B0604020202020204" pitchFamily="34" charset="0"/>
              </a:rPr>
              <a:t>Real / Modelling</a:t>
            </a:r>
            <a:r>
              <a:rPr lang="en-US" sz="2050" dirty="0">
                <a:latin typeface="Arial" panose="020B0604020202020204" pitchFamily="34" charset="0"/>
                <a:cs typeface="Arial" panose="020B0604020202020204" pitchFamily="34" charset="0"/>
              </a:rPr>
              <a:t> Amal drives to her friend's </a:t>
            </a:r>
            <a:r>
              <a:rPr lang="en-US" sz="2050" dirty="0" smtClean="0">
                <a:latin typeface="Arial" panose="020B0604020202020204" pitchFamily="34" charset="0"/>
                <a:cs typeface="Arial" panose="020B0604020202020204" pitchFamily="34" charset="0"/>
              </a:rPr>
              <a:t>house.</a:t>
            </a:r>
            <a:br>
              <a:rPr lang="en-US" sz="2050" dirty="0" smtClean="0">
                <a:latin typeface="Arial" panose="020B0604020202020204" pitchFamily="34" charset="0"/>
                <a:cs typeface="Arial" panose="020B0604020202020204" pitchFamily="34" charset="0"/>
              </a:rPr>
            </a:br>
            <a:r>
              <a:rPr lang="en-US" sz="2050" dirty="0" smtClean="0">
                <a:latin typeface="Arial" panose="020B0604020202020204" pitchFamily="34" charset="0"/>
                <a:cs typeface="Arial" panose="020B0604020202020204" pitchFamily="34" charset="0"/>
              </a:rPr>
              <a:t>She </a:t>
            </a:r>
            <a:r>
              <a:rPr lang="en-US" sz="2050" dirty="0">
                <a:latin typeface="Arial" panose="020B0604020202020204" pitchFamily="34" charset="0"/>
                <a:cs typeface="Arial" panose="020B0604020202020204" pitchFamily="34" charset="0"/>
              </a:rPr>
              <a:t>drives 150 km in 2.5 hours. Then she stops for a </a:t>
            </a:r>
            <a:r>
              <a:rPr lang="en-US" sz="2050" dirty="0" smtClean="0">
                <a:latin typeface="Arial" panose="020B0604020202020204" pitchFamily="34" charset="0"/>
                <a:cs typeface="Arial" panose="020B0604020202020204" pitchFamily="34" charset="0"/>
              </a:rPr>
              <a:t>half-hour break.</a:t>
            </a:r>
            <a:br>
              <a:rPr lang="en-US" sz="2050" dirty="0" smtClean="0">
                <a:latin typeface="Arial" panose="020B0604020202020204" pitchFamily="34" charset="0"/>
                <a:cs typeface="Arial" panose="020B0604020202020204" pitchFamily="34" charset="0"/>
              </a:rPr>
            </a:br>
            <a:r>
              <a:rPr lang="en-US" sz="2050" dirty="0" smtClean="0">
                <a:latin typeface="Arial" panose="020B0604020202020204" pitchFamily="34" charset="0"/>
                <a:cs typeface="Arial" panose="020B0604020202020204" pitchFamily="34" charset="0"/>
              </a:rPr>
              <a:t>She </a:t>
            </a:r>
            <a:r>
              <a:rPr lang="en-US" sz="2050" dirty="0">
                <a:latin typeface="Arial" panose="020B0604020202020204" pitchFamily="34" charset="0"/>
                <a:cs typeface="Arial" panose="020B0604020202020204" pitchFamily="34" charset="0"/>
              </a:rPr>
              <a:t>then drives 70 km in 1 hour and arrives at her friend's house, </a:t>
            </a:r>
            <a:endParaRPr lang="en-US" sz="205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tabLst>
                <a:tab pos="2743200" algn="l"/>
              </a:tabLst>
            </a:pPr>
            <a:r>
              <a:rPr lang="en-US" sz="2050" dirty="0" smtClean="0">
                <a:latin typeface="Arial" panose="020B0604020202020204" pitchFamily="34" charset="0"/>
                <a:cs typeface="Arial" panose="020B0604020202020204" pitchFamily="34" charset="0"/>
              </a:rPr>
              <a:t>On </a:t>
            </a:r>
            <a:r>
              <a:rPr lang="en-US" sz="2050" dirty="0">
                <a:latin typeface="Arial" panose="020B0604020202020204" pitchFamily="34" charset="0"/>
                <a:cs typeface="Arial" panose="020B0604020202020204" pitchFamily="34" charset="0"/>
              </a:rPr>
              <a:t>graph paper draw a horizontal axis from 0 to 4 hours and a vertical axis from 0 to 220 km.</a:t>
            </a:r>
            <a:br>
              <a:rPr lang="en-US" sz="2050" dirty="0">
                <a:latin typeface="Arial" panose="020B0604020202020204" pitchFamily="34" charset="0"/>
                <a:cs typeface="Arial" panose="020B0604020202020204" pitchFamily="34" charset="0"/>
              </a:rPr>
            </a:br>
            <a:r>
              <a:rPr lang="en-US" sz="2050" dirty="0">
                <a:latin typeface="Arial" panose="020B0604020202020204" pitchFamily="34" charset="0"/>
                <a:cs typeface="Arial" panose="020B0604020202020204" pitchFamily="34" charset="0"/>
              </a:rPr>
              <a:t>Draw a distance-time graph to show Amal's journey,</a:t>
            </a:r>
          </a:p>
          <a:p>
            <a:pPr marL="800100" lvl="1" indent="-342900">
              <a:buClr>
                <a:srgbClr val="C00000"/>
              </a:buClr>
              <a:buFont typeface="+mj-lt"/>
              <a:buAutoNum type="alphaLcPeriod"/>
              <a:tabLst>
                <a:tab pos="2743200" algn="l"/>
              </a:tabLst>
            </a:pPr>
            <a:r>
              <a:rPr lang="en-US" sz="2050" dirty="0"/>
              <a:t>Work out her speed for the first part of the journey.</a:t>
            </a:r>
          </a:p>
        </p:txBody>
      </p:sp>
      <p:sp>
        <p:nvSpPr>
          <p:cNvPr id="11" name="Title 1"/>
          <p:cNvSpPr>
            <a:spLocks noGrp="1"/>
          </p:cNvSpPr>
          <p:nvPr>
            <p:ph type="title"/>
          </p:nvPr>
        </p:nvSpPr>
        <p:spPr/>
        <p:txBody>
          <a:bodyPr>
            <a:noAutofit/>
          </a:bodyPr>
          <a:lstStyle/>
          <a:p>
            <a:r>
              <a:rPr lang="en-GB" sz="3600" dirty="0"/>
              <a:t>6.3 – Graphing Rates of Change</a:t>
            </a:r>
            <a:endParaRPr lang="en-GB" sz="3200" b="1" dirty="0" smtClean="0"/>
          </a:p>
        </p:txBody>
      </p:sp>
      <p:grpSp>
        <p:nvGrpSpPr>
          <p:cNvPr id="10" name="Group 9"/>
          <p:cNvGrpSpPr/>
          <p:nvPr/>
        </p:nvGrpSpPr>
        <p:grpSpPr>
          <a:xfrm>
            <a:off x="251520" y="1235270"/>
            <a:ext cx="5213924" cy="1148352"/>
            <a:chOff x="150164" y="6494199"/>
            <a:chExt cx="5213924" cy="1148352"/>
          </a:xfrm>
        </p:grpSpPr>
        <p:sp>
          <p:nvSpPr>
            <p:cNvPr id="12" name="Rectangle 11"/>
            <p:cNvSpPr/>
            <p:nvPr/>
          </p:nvSpPr>
          <p:spPr>
            <a:xfrm flipH="1">
              <a:off x="150164" y="6673055"/>
              <a:ext cx="5213924" cy="969496"/>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100" dirty="0" smtClean="0">
                  <a:solidFill>
                    <a:schemeClr val="tx1"/>
                  </a:solidFill>
                  <a:latin typeface="Arial" panose="020B0604020202020204" pitchFamily="34" charset="0"/>
                  <a:cs typeface="Arial" panose="020B0604020202020204" pitchFamily="34" charset="0"/>
                </a:rPr>
                <a:t>On a </a:t>
              </a:r>
              <a:r>
                <a:rPr lang="en-US" sz="2100" b="1" dirty="0">
                  <a:solidFill>
                    <a:schemeClr val="tx1"/>
                  </a:solidFill>
                  <a:latin typeface="Arial" panose="020B0604020202020204" pitchFamily="34" charset="0"/>
                  <a:cs typeface="Arial" panose="020B0604020202020204" pitchFamily="34" charset="0"/>
                </a:rPr>
                <a:t>distance-time graph </a:t>
              </a:r>
              <a:r>
                <a:rPr lang="en-US" sz="2100" dirty="0" smtClean="0">
                  <a:solidFill>
                    <a:schemeClr val="tx1"/>
                  </a:solidFill>
                  <a:latin typeface="Arial" panose="020B0604020202020204" pitchFamily="34" charset="0"/>
                  <a:cs typeface="Arial" panose="020B0604020202020204" pitchFamily="34" charset="0"/>
                </a:rPr>
                <a:t>the gradient is the speed.</a:t>
              </a:r>
              <a:endParaRPr lang="en-US" sz="2100" dirty="0">
                <a:solidFill>
                  <a:schemeClr val="tx1"/>
                </a:solidFill>
                <a:latin typeface="Arial" panose="020B0604020202020204" pitchFamily="34" charset="0"/>
                <a:cs typeface="Arial" panose="020B0604020202020204" pitchFamily="34" charset="0"/>
              </a:endParaRPr>
            </a:p>
          </p:txBody>
        </p:sp>
        <p:sp>
          <p:nvSpPr>
            <p:cNvPr id="13" name="Pentagon 12"/>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Key Point 6</a:t>
              </a:r>
              <a:endParaRPr lang="en-US" sz="2000" b="1" dirty="0">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1662485771"/>
      </p:ext>
    </p:extLst>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167</a:t>
            </a:r>
            <a:endParaRPr lang="en-GB" sz="1400" b="1" dirty="0">
              <a:latin typeface="Calibri" panose="020F0502020204030204" pitchFamily="34" charset="0"/>
            </a:endParaRPr>
          </a:p>
        </p:txBody>
      </p:sp>
      <p:sp>
        <p:nvSpPr>
          <p:cNvPr id="3" name="Rectangle 2"/>
          <p:cNvSpPr/>
          <p:nvPr/>
        </p:nvSpPr>
        <p:spPr>
          <a:xfrm>
            <a:off x="251520" y="1227817"/>
            <a:ext cx="5266063" cy="3277820"/>
          </a:xfrm>
          <a:prstGeom prst="rect">
            <a:avLst/>
          </a:prstGeom>
        </p:spPr>
        <p:txBody>
          <a:bodyPr wrap="square">
            <a:spAutoFit/>
          </a:bodyPr>
          <a:lstStyle/>
          <a:p>
            <a:pPr marL="457200" indent="-457200">
              <a:buClr>
                <a:srgbClr val="C00000"/>
              </a:buClr>
              <a:buFont typeface="+mj-lt"/>
              <a:buAutoNum type="arabicPeriod" startAt="4"/>
              <a:tabLst>
                <a:tab pos="2743200" algn="l"/>
              </a:tabLst>
            </a:pPr>
            <a:r>
              <a:rPr lang="en-US" sz="2300" dirty="0">
                <a:latin typeface="Arial" panose="020B0604020202020204" pitchFamily="34" charset="0"/>
                <a:cs typeface="Arial" panose="020B0604020202020204" pitchFamily="34" charset="0"/>
              </a:rPr>
              <a:t>Kirsty is </a:t>
            </a:r>
            <a:r>
              <a:rPr lang="en-US" sz="2300" dirty="0" err="1">
                <a:latin typeface="Arial" panose="020B0604020202020204" pitchFamily="34" charset="0"/>
                <a:cs typeface="Arial" panose="020B0604020202020204" pitchFamily="34" charset="0"/>
              </a:rPr>
              <a:t>practising</a:t>
            </a:r>
            <a:r>
              <a:rPr lang="en-US" sz="2300" dirty="0">
                <a:latin typeface="Arial" panose="020B0604020202020204" pitchFamily="34" charset="0"/>
                <a:cs typeface="Arial" panose="020B0604020202020204" pitchFamily="34" charset="0"/>
              </a:rPr>
              <a:t> speed </a:t>
            </a:r>
            <a:r>
              <a:rPr lang="en-US" sz="2300" dirty="0" smtClean="0">
                <a:latin typeface="Arial" panose="020B0604020202020204" pitchFamily="34" charset="0"/>
                <a:cs typeface="Arial" panose="020B0604020202020204" pitchFamily="34" charset="0"/>
              </a:rPr>
              <a:t>skating.</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She </a:t>
            </a:r>
            <a:r>
              <a:rPr lang="en-US" sz="2300" dirty="0">
                <a:latin typeface="Arial" panose="020B0604020202020204" pitchFamily="34" charset="0"/>
                <a:cs typeface="Arial" panose="020B0604020202020204" pitchFamily="34" charset="0"/>
              </a:rPr>
              <a:t>covers the 1200m straight course in 75 seconds. She rests for 1 minute then skates back to the start line at </a:t>
            </a:r>
            <a:r>
              <a:rPr lang="en-US" sz="2300" dirty="0" smtClean="0">
                <a:latin typeface="Arial" panose="020B0604020202020204" pitchFamily="34" charset="0"/>
                <a:cs typeface="Arial" panose="020B0604020202020204" pitchFamily="34" charset="0"/>
              </a:rPr>
              <a:t>10m/s.</a:t>
            </a:r>
          </a:p>
          <a:p>
            <a:pPr marL="914400" lvl="1" indent="-457200">
              <a:buClr>
                <a:srgbClr val="C00000"/>
              </a:buClr>
              <a:buFont typeface="+mj-lt"/>
              <a:buAutoNum type="alphaLcPeriod"/>
              <a:tabLst>
                <a:tab pos="2743200" algn="l"/>
              </a:tabLst>
            </a:pPr>
            <a:r>
              <a:rPr lang="en-US" sz="2300" dirty="0" smtClean="0">
                <a:latin typeface="Arial" panose="020B0604020202020204" pitchFamily="34" charset="0"/>
                <a:cs typeface="Arial" panose="020B0604020202020204" pitchFamily="34" charset="0"/>
              </a:rPr>
              <a:t>Draw </a:t>
            </a:r>
            <a:r>
              <a:rPr lang="en-US" sz="2300" dirty="0">
                <a:latin typeface="Arial" panose="020B0604020202020204" pitchFamily="34" charset="0"/>
                <a:cs typeface="Arial" panose="020B0604020202020204" pitchFamily="34" charset="0"/>
              </a:rPr>
              <a:t>a distance-time graph to show Kirsty’s skating practice.</a:t>
            </a:r>
          </a:p>
          <a:p>
            <a:pPr marL="914400" lvl="1" indent="-457200">
              <a:buClr>
                <a:srgbClr val="C00000"/>
              </a:buClr>
              <a:buFont typeface="+mj-lt"/>
              <a:buAutoNum type="alphaLcPeriod"/>
              <a:tabLst>
                <a:tab pos="2743200" algn="l"/>
              </a:tabLst>
            </a:pPr>
            <a:r>
              <a:rPr lang="en-US" sz="2300" dirty="0"/>
              <a:t>Work out the fastest speed she travelled.</a:t>
            </a:r>
          </a:p>
        </p:txBody>
      </p:sp>
      <p:sp>
        <p:nvSpPr>
          <p:cNvPr id="11" name="Title 1"/>
          <p:cNvSpPr>
            <a:spLocks noGrp="1"/>
          </p:cNvSpPr>
          <p:nvPr>
            <p:ph type="title"/>
          </p:nvPr>
        </p:nvSpPr>
        <p:spPr/>
        <p:txBody>
          <a:bodyPr>
            <a:noAutofit/>
          </a:bodyPr>
          <a:lstStyle/>
          <a:p>
            <a:r>
              <a:rPr lang="en-GB" sz="3600" dirty="0"/>
              <a:t>6.3 – Graphing Rates of Change</a:t>
            </a:r>
            <a:endParaRPr lang="en-GB" sz="3200" b="1" dirty="0" smtClean="0"/>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
        <p:nvSpPr>
          <p:cNvPr id="14" name="Rectangle 13"/>
          <p:cNvSpPr/>
          <p:nvPr/>
        </p:nvSpPr>
        <p:spPr>
          <a:xfrm flipH="1">
            <a:off x="251520" y="4509120"/>
            <a:ext cx="5204539" cy="110799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Q4a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a:t>
            </a:r>
            <a:r>
              <a:rPr lang="en-US" sz="2200" dirty="0" smtClean="0">
                <a:solidFill>
                  <a:schemeClr val="tx1"/>
                </a:solidFill>
                <a:latin typeface="Arial" panose="020B0604020202020204" pitchFamily="34" charset="0"/>
                <a:cs typeface="Arial" panose="020B0604020202020204" pitchFamily="34" charset="0"/>
              </a:rPr>
              <a:t>Work </a:t>
            </a:r>
            <a:r>
              <a:rPr lang="en-US" sz="2200" dirty="0">
                <a:solidFill>
                  <a:schemeClr val="tx1"/>
                </a:solidFill>
                <a:latin typeface="Arial" panose="020B0604020202020204" pitchFamily="34" charset="0"/>
                <a:cs typeface="Arial" panose="020B0604020202020204" pitchFamily="34" charset="0"/>
              </a:rPr>
              <a:t>out how far Kirsty travels in 1 second, or in 10 seconds. Plot this as a point.</a:t>
            </a:r>
          </a:p>
        </p:txBody>
      </p:sp>
      <p:sp>
        <p:nvSpPr>
          <p:cNvPr id="15" name="Rectangle 14"/>
          <p:cNvSpPr/>
          <p:nvPr/>
        </p:nvSpPr>
        <p:spPr>
          <a:xfrm flipH="1">
            <a:off x="251520" y="5759098"/>
            <a:ext cx="5204539" cy="769441"/>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Q4b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What units do you need to use?</a:t>
            </a:r>
          </a:p>
        </p:txBody>
      </p:sp>
    </p:spTree>
    <p:extLst>
      <p:ext uri="{BB962C8B-B14F-4D97-AF65-F5344CB8AC3E}">
        <p14:creationId xmlns:p14="http://schemas.microsoft.com/office/powerpoint/2010/main" val="1861538227"/>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382054" cy="739756"/>
          </a:xfrm>
        </p:spPr>
        <p:txBody>
          <a:bodyPr>
            <a:noAutofit/>
          </a:bodyPr>
          <a:lstStyle/>
          <a:p>
            <a:r>
              <a:rPr lang="en-GB" dirty="0" smtClean="0"/>
              <a:t>Contents</a:t>
            </a:r>
            <a:endParaRPr lang="en-GB" b="1" dirty="0" smtClean="0"/>
          </a:p>
        </p:txBody>
      </p:sp>
      <p:sp>
        <p:nvSpPr>
          <p:cNvPr id="21" name="Round Same Side Corner Rectangle 20">
            <a:hlinkClick r:id="rId3" action="ppaction://hlinkpres?slideindex=1&amp;slidetitle="/>
          </p:cNvPr>
          <p:cNvSpPr/>
          <p:nvPr/>
        </p:nvSpPr>
        <p:spPr>
          <a:xfrm>
            <a:off x="6948264" y="695546"/>
            <a:ext cx="75780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vi</a:t>
            </a:r>
            <a:endParaRPr lang="en-GB" sz="1400" b="1" dirty="0">
              <a:latin typeface="Calibri" panose="020F0502020204030204" pitchFamily="34" charset="0"/>
            </a:endParaRPr>
          </a:p>
        </p:txBody>
      </p:sp>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9512" y="1118106"/>
            <a:ext cx="8760738" cy="5557891"/>
          </a:xfrm>
          <a:prstGeom prst="rect">
            <a:avLst/>
          </a:prstGeom>
        </p:spPr>
      </p:pic>
    </p:spTree>
    <p:extLst>
      <p:ext uri="{BB962C8B-B14F-4D97-AF65-F5344CB8AC3E}">
        <p14:creationId xmlns:p14="http://schemas.microsoft.com/office/powerpoint/2010/main" val="4175066597"/>
      </p:ext>
    </p:extLst>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168</a:t>
            </a:r>
            <a:endParaRPr lang="en-GB" sz="1400" b="1" dirty="0">
              <a:latin typeface="Calibri" panose="020F0502020204030204" pitchFamily="34" charset="0"/>
            </a:endParaRPr>
          </a:p>
        </p:txBody>
      </p:sp>
      <p:sp>
        <p:nvSpPr>
          <p:cNvPr id="11" name="Title 1"/>
          <p:cNvSpPr>
            <a:spLocks noGrp="1"/>
          </p:cNvSpPr>
          <p:nvPr>
            <p:ph type="title"/>
          </p:nvPr>
        </p:nvSpPr>
        <p:spPr/>
        <p:txBody>
          <a:bodyPr>
            <a:noAutofit/>
          </a:bodyPr>
          <a:lstStyle/>
          <a:p>
            <a:r>
              <a:rPr lang="en-GB" sz="3600" dirty="0"/>
              <a:t>6.3 – Graphing Rates of Change</a:t>
            </a:r>
            <a:endParaRPr lang="en-GB" sz="3200" b="1" dirty="0" smtClean="0"/>
          </a:p>
        </p:txBody>
      </p:sp>
      <p:grpSp>
        <p:nvGrpSpPr>
          <p:cNvPr id="8" name="Group 7"/>
          <p:cNvGrpSpPr/>
          <p:nvPr/>
        </p:nvGrpSpPr>
        <p:grpSpPr>
          <a:xfrm>
            <a:off x="305905" y="1268760"/>
            <a:ext cx="8514567" cy="5328592"/>
            <a:chOff x="3483872" y="1089031"/>
            <a:chExt cx="5264592" cy="5328592"/>
          </a:xfrm>
        </p:grpSpPr>
        <p:sp>
          <p:nvSpPr>
            <p:cNvPr id="10" name="Round Diagonal Corner Rectangle 9"/>
            <p:cNvSpPr/>
            <p:nvPr/>
          </p:nvSpPr>
          <p:spPr>
            <a:xfrm>
              <a:off x="3491880" y="1089031"/>
              <a:ext cx="5256584" cy="5328592"/>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5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3" name="Rectangle 12"/>
            <p:cNvSpPr/>
            <p:nvPr/>
          </p:nvSpPr>
          <p:spPr>
            <a:xfrm>
              <a:off x="3563889" y="1666250"/>
              <a:ext cx="3002955" cy="3545586"/>
            </a:xfrm>
            <a:prstGeom prst="rect">
              <a:avLst/>
            </a:prstGeom>
          </p:spPr>
          <p:txBody>
            <a:bodyPr wrap="square">
              <a:spAutoFit/>
            </a:bodyPr>
            <a:lstStyle/>
            <a:p>
              <a:pPr>
                <a:spcAft>
                  <a:spcPts val="0"/>
                </a:spcAft>
                <a:tabLst>
                  <a:tab pos="4686300" algn="r"/>
                  <a:tab pos="4972050" algn="r"/>
                </a:tabLst>
              </a:pPr>
              <a:r>
                <a:rPr lang="en-US" sz="1870" dirty="0"/>
                <a:t>Simon went for a cycle </a:t>
              </a:r>
              <a:r>
                <a:rPr lang="en-US" sz="1870" dirty="0" smtClean="0"/>
                <a:t>ride. He </a:t>
              </a:r>
              <a:r>
                <a:rPr lang="en-US" sz="1870" dirty="0"/>
                <a:t>left home at </a:t>
              </a:r>
              <a:r>
                <a:rPr lang="en-US" sz="1870" dirty="0" smtClean="0"/>
                <a:t>2pm. The </a:t>
              </a:r>
              <a:r>
                <a:rPr lang="en-US" sz="1870" dirty="0"/>
                <a:t>travel graph represents part of Simon’s cycle ride.</a:t>
              </a:r>
            </a:p>
            <a:p>
              <a:pPr>
                <a:spcAft>
                  <a:spcPts val="0"/>
                </a:spcAft>
                <a:tabLst>
                  <a:tab pos="4686300" algn="r"/>
                  <a:tab pos="4972050" algn="r"/>
                </a:tabLst>
              </a:pPr>
              <a:r>
                <a:rPr lang="en-US" sz="1870" dirty="0"/>
                <a:t>At 3pm Simon stopped for a rest, </a:t>
              </a:r>
              <a:endParaRPr lang="en-US" sz="1870" dirty="0" smtClean="0"/>
            </a:p>
            <a:p>
              <a:pPr marL="342900" indent="-342900">
                <a:spcAft>
                  <a:spcPts val="0"/>
                </a:spcAft>
                <a:buClr>
                  <a:srgbClr val="C00000"/>
                </a:buClr>
                <a:buFont typeface="+mj-lt"/>
                <a:buAutoNum type="alphaLcPeriod"/>
                <a:tabLst>
                  <a:tab pos="4686300" algn="r"/>
                  <a:tab pos="4972050" algn="r"/>
                </a:tabLst>
              </a:pPr>
              <a:r>
                <a:rPr lang="en-US" sz="1870" dirty="0" smtClean="0"/>
                <a:t>How </a:t>
              </a:r>
              <a:r>
                <a:rPr lang="en-US" sz="1870" dirty="0"/>
                <a:t>many </a:t>
              </a:r>
              <a:r>
                <a:rPr lang="en-US" sz="1870" dirty="0" smtClean="0"/>
                <a:t>minutes did </a:t>
              </a:r>
              <a:r>
                <a:rPr lang="en-US" sz="1870" dirty="0"/>
                <a:t>he rest? </a:t>
              </a:r>
              <a:r>
                <a:rPr lang="en-US" sz="1870" dirty="0" smtClean="0"/>
                <a:t>	</a:t>
              </a:r>
              <a:r>
                <a:rPr lang="en-US" sz="1870" b="1" i="1" dirty="0" smtClean="0"/>
                <a:t>(</a:t>
              </a:r>
              <a:r>
                <a:rPr lang="en-US" sz="1870" b="1" i="1" dirty="0"/>
                <a:t>1 mark)</a:t>
              </a:r>
            </a:p>
            <a:p>
              <a:pPr marL="342900" indent="-342900">
                <a:spcAft>
                  <a:spcPts val="0"/>
                </a:spcAft>
                <a:buClr>
                  <a:srgbClr val="C00000"/>
                </a:buClr>
                <a:buFont typeface="+mj-lt"/>
                <a:buAutoNum type="alphaLcPeriod"/>
                <a:tabLst>
                  <a:tab pos="4686300" algn="r"/>
                  <a:tab pos="4972050" algn="r"/>
                </a:tabLst>
              </a:pPr>
              <a:r>
                <a:rPr lang="en-US" sz="1870" dirty="0" smtClean="0"/>
                <a:t>How </a:t>
              </a:r>
              <a:r>
                <a:rPr lang="en-US" sz="1870" dirty="0"/>
                <a:t>far was Simon from home at 5pm? </a:t>
              </a:r>
              <a:r>
                <a:rPr lang="en-US" sz="1870" dirty="0" smtClean="0"/>
                <a:t>	</a:t>
              </a:r>
              <a:br>
                <a:rPr lang="en-US" sz="1870" dirty="0" smtClean="0"/>
              </a:br>
              <a:r>
                <a:rPr lang="en-US" sz="1870" dirty="0" smtClean="0"/>
                <a:t>	</a:t>
              </a:r>
              <a:r>
                <a:rPr lang="en-US" sz="1870" b="1" i="1" dirty="0" smtClean="0"/>
                <a:t>(</a:t>
              </a:r>
              <a:r>
                <a:rPr lang="en-US" sz="1870" b="1" i="1" dirty="0"/>
                <a:t>1 mark)</a:t>
              </a:r>
            </a:p>
            <a:p>
              <a:pPr>
                <a:spcAft>
                  <a:spcPts val="0"/>
                </a:spcAft>
                <a:buClr>
                  <a:srgbClr val="C00000"/>
                </a:buClr>
                <a:tabLst>
                  <a:tab pos="4686300" algn="r"/>
                  <a:tab pos="4972050" algn="r"/>
                </a:tabLst>
              </a:pPr>
              <a:r>
                <a:rPr lang="en-US" sz="1870" dirty="0"/>
                <a:t>At 5pm Simon stopped for 30 </a:t>
              </a:r>
              <a:r>
                <a:rPr lang="en-US" sz="1870" dirty="0" smtClean="0"/>
                <a:t>minutes. Then </a:t>
              </a:r>
              <a:r>
                <a:rPr lang="en-US" sz="1870" dirty="0"/>
                <a:t>he cycled home at </a:t>
              </a:r>
              <a:r>
                <a:rPr lang="en-US" sz="1870" dirty="0" smtClean="0"/>
                <a:t>a </a:t>
              </a:r>
              <a:r>
                <a:rPr lang="en-US" sz="1870" dirty="0"/>
                <a:t>steady speed. </a:t>
              </a:r>
              <a:r>
                <a:rPr lang="en-US" sz="1870" dirty="0" smtClean="0"/>
                <a:t/>
              </a:r>
              <a:br>
                <a:rPr lang="en-US" sz="1870" dirty="0" smtClean="0"/>
              </a:br>
              <a:r>
                <a:rPr lang="en-US" sz="1870" dirty="0" smtClean="0"/>
                <a:t>It </a:t>
              </a:r>
              <a:r>
                <a:rPr lang="en-US" sz="1870" dirty="0"/>
                <a:t>took him 1 hour 30 minutes to get home.</a:t>
              </a:r>
            </a:p>
            <a:p>
              <a:pPr marL="342900" indent="-342900">
                <a:spcAft>
                  <a:spcPts val="0"/>
                </a:spcAft>
                <a:buClr>
                  <a:srgbClr val="C00000"/>
                </a:buClr>
                <a:buFont typeface="+mj-lt"/>
                <a:buAutoNum type="alphaLcPeriod" startAt="3"/>
                <a:tabLst>
                  <a:tab pos="4686300" algn="r"/>
                  <a:tab pos="4972050" algn="r"/>
                </a:tabLst>
              </a:pPr>
              <a:r>
                <a:rPr lang="en-US" sz="1870" dirty="0" smtClean="0"/>
                <a:t>Complete </a:t>
              </a:r>
              <a:r>
                <a:rPr lang="en-US" sz="1870" dirty="0"/>
                <a:t>the travel graph</a:t>
              </a:r>
              <a:r>
                <a:rPr lang="en-US" sz="1870" dirty="0" smtClean="0"/>
                <a:t>.	</a:t>
              </a:r>
              <a:r>
                <a:rPr lang="en-US" sz="1870" b="1" i="1" dirty="0" smtClean="0"/>
                <a:t>(</a:t>
              </a:r>
              <a:r>
                <a:rPr lang="en-US" sz="1870" b="1" i="1" dirty="0"/>
                <a:t>2 </a:t>
              </a:r>
              <a:r>
                <a:rPr lang="en-US" sz="1870" b="1" i="1" dirty="0" smtClean="0"/>
                <a:t>marks)</a:t>
              </a:r>
              <a:br>
                <a:rPr lang="en-US" sz="1870" b="1" i="1" dirty="0" smtClean="0"/>
              </a:br>
              <a:r>
                <a:rPr lang="en-US" sz="1870" dirty="0" smtClean="0"/>
                <a:t>March </a:t>
              </a:r>
              <a:r>
                <a:rPr lang="en-US" sz="1870" dirty="0"/>
                <a:t>2013, Q3, 1MA0/2H</a:t>
              </a:r>
              <a:endParaRPr lang="en-US" sz="1870" b="1" dirty="0"/>
            </a:p>
          </p:txBody>
        </p:sp>
      </p:gr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408541" y="3733294"/>
            <a:ext cx="3339922" cy="2792050"/>
          </a:xfrm>
          <a:prstGeom prst="rect">
            <a:avLst/>
          </a:prstGeom>
        </p:spPr>
      </p:pic>
      <p:sp>
        <p:nvSpPr>
          <p:cNvPr id="16" name="Rectangle 15"/>
          <p:cNvSpPr/>
          <p:nvPr/>
        </p:nvSpPr>
        <p:spPr>
          <a:xfrm flipH="1">
            <a:off x="5408540" y="1829142"/>
            <a:ext cx="3339921" cy="1815882"/>
          </a:xfrm>
          <a:prstGeom prst="rect">
            <a:avLst/>
          </a:prstGeom>
          <a:solidFill>
            <a:srgbClr val="FFFF0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600" b="1" dirty="0">
                <a:solidFill>
                  <a:schemeClr val="tx1"/>
                </a:solidFill>
                <a:latin typeface="Arial" panose="020B0604020202020204" pitchFamily="34" charset="0"/>
                <a:cs typeface="Arial" panose="020B0604020202020204" pitchFamily="34" charset="0"/>
              </a:rPr>
              <a:t>Exam hint</a:t>
            </a:r>
          </a:p>
          <a:p>
            <a:r>
              <a:rPr lang="en-US" sz="1600" dirty="0">
                <a:solidFill>
                  <a:schemeClr val="tx1"/>
                </a:solidFill>
                <a:latin typeface="Arial" panose="020B0604020202020204" pitchFamily="34" charset="0"/>
                <a:cs typeface="Arial" panose="020B0604020202020204" pitchFamily="34" charset="0"/>
              </a:rPr>
              <a:t>In an examination, graphs are marked online so make sure the examiner can see your pencil drawings.</a:t>
            </a:r>
          </a:p>
          <a:p>
            <a:r>
              <a:rPr lang="en-US" sz="1600" dirty="0">
                <a:solidFill>
                  <a:schemeClr val="tx1"/>
                </a:solidFill>
                <a:latin typeface="Arial" panose="020B0604020202020204" pitchFamily="34" charset="0"/>
                <a:cs typeface="Arial" panose="020B0604020202020204" pitchFamily="34" charset="0"/>
              </a:rPr>
              <a:t>Use a pencil that is easy to see over the grid lines</a:t>
            </a:r>
          </a:p>
        </p:txBody>
      </p:sp>
      <p:sp>
        <p:nvSpPr>
          <p:cNvPr id="17" name="Rectangle 16"/>
          <p:cNvSpPr/>
          <p:nvPr/>
        </p:nvSpPr>
        <p:spPr>
          <a:xfrm flipH="1">
            <a:off x="311292" y="5581689"/>
            <a:ext cx="4980787" cy="1015663"/>
          </a:xfrm>
          <a:prstGeom prst="rect">
            <a:avLst/>
          </a:prstGeom>
          <a:solidFill>
            <a:schemeClr val="accent5">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Q5 communication hint </a:t>
            </a:r>
            <a:r>
              <a:rPr lang="en-US" sz="2000" dirty="0" smtClean="0">
                <a:solidFill>
                  <a:schemeClr val="tx1"/>
                </a:solidFill>
                <a:latin typeface="Arial" panose="020B0604020202020204" pitchFamily="34" charset="0"/>
                <a:cs typeface="Arial" panose="020B0604020202020204" pitchFamily="34" charset="0"/>
              </a:rPr>
              <a:t>- </a:t>
            </a:r>
            <a:r>
              <a:rPr lang="en-US" sz="2000" b="1" dirty="0">
                <a:solidFill>
                  <a:schemeClr val="tx1"/>
                </a:solidFill>
                <a:latin typeface="Arial" panose="020B0604020202020204" pitchFamily="34" charset="0"/>
                <a:cs typeface="Arial" panose="020B0604020202020204" pitchFamily="34" charset="0"/>
              </a:rPr>
              <a:t>Steady speed </a:t>
            </a:r>
            <a:r>
              <a:rPr lang="en-US" sz="2000" dirty="0">
                <a:solidFill>
                  <a:schemeClr val="tx1"/>
                </a:solidFill>
                <a:latin typeface="Arial" panose="020B0604020202020204" pitchFamily="34" charset="0"/>
                <a:cs typeface="Arial" panose="020B0604020202020204" pitchFamily="34" charset="0"/>
              </a:rPr>
              <a:t>means travelling the same distance each minute.</a:t>
            </a:r>
          </a:p>
        </p:txBody>
      </p:sp>
    </p:spTree>
    <p:extLst>
      <p:ext uri="{BB962C8B-B14F-4D97-AF65-F5344CB8AC3E}">
        <p14:creationId xmlns:p14="http://schemas.microsoft.com/office/powerpoint/2010/main" val="1469799188"/>
      </p:ext>
    </p:extLst>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168</a:t>
            </a:r>
            <a:endParaRPr lang="en-GB" sz="1400" b="1" dirty="0">
              <a:latin typeface="Calibri" panose="020F0502020204030204" pitchFamily="34" charset="0"/>
            </a:endParaRPr>
          </a:p>
        </p:txBody>
      </p:sp>
      <p:sp>
        <p:nvSpPr>
          <p:cNvPr id="3" name="Rectangle 2"/>
          <p:cNvSpPr/>
          <p:nvPr/>
        </p:nvSpPr>
        <p:spPr>
          <a:xfrm>
            <a:off x="251520" y="1279788"/>
            <a:ext cx="8537639" cy="5324535"/>
          </a:xfrm>
          <a:prstGeom prst="rect">
            <a:avLst/>
          </a:prstGeom>
        </p:spPr>
        <p:txBody>
          <a:bodyPr wrap="square">
            <a:spAutoFit/>
          </a:bodyPr>
          <a:lstStyle/>
          <a:p>
            <a:pPr marL="342900" indent="-342900">
              <a:buClr>
                <a:srgbClr val="C00000"/>
              </a:buClr>
              <a:buFont typeface="+mj-lt"/>
              <a:buAutoNum type="arabicPeriod" startAt="6"/>
              <a:tabLst>
                <a:tab pos="2743200" algn="l"/>
              </a:tabLst>
            </a:pPr>
            <a:r>
              <a:rPr lang="en-US" sz="2000" b="1" dirty="0">
                <a:solidFill>
                  <a:srgbClr val="C00000"/>
                </a:solidFill>
                <a:latin typeface="Arial" panose="020B0604020202020204" pitchFamily="34" charset="0"/>
                <a:cs typeface="Arial" panose="020B0604020202020204" pitchFamily="34" charset="0"/>
              </a:rPr>
              <a:t>Real / Modelling </a:t>
            </a:r>
            <a:r>
              <a:rPr lang="en-US" sz="2000" dirty="0">
                <a:latin typeface="Arial" panose="020B0604020202020204" pitchFamily="34" charset="0"/>
                <a:cs typeface="Arial" panose="020B0604020202020204" pitchFamily="34" charset="0"/>
              </a:rPr>
              <a:t>The table shows a train journey from Birmingham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to </a:t>
            </a:r>
            <a:r>
              <a:rPr lang="en-US" sz="2000" dirty="0">
                <a:latin typeface="Arial" panose="020B0604020202020204" pitchFamily="34" charset="0"/>
                <a:cs typeface="Arial" panose="020B0604020202020204" pitchFamily="34" charset="0"/>
              </a:rPr>
              <a:t>Shrewsbury. The train stops at Wolverhampton and Telford on the </a:t>
            </a:r>
            <a:r>
              <a:rPr lang="en-US" sz="2000" dirty="0" smtClean="0">
                <a:latin typeface="Arial" panose="020B0604020202020204" pitchFamily="34" charset="0"/>
                <a:cs typeface="Arial" panose="020B0604020202020204" pitchFamily="34" charset="0"/>
              </a:rPr>
              <a:t>way.</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t>When </a:t>
            </a:r>
            <a:r>
              <a:rPr lang="en-US" sz="2000" dirty="0"/>
              <a:t>a train arrives at a station, it stays for 3 minutes before leaving for the next station. There are 16 miles between each pair of stations, </a:t>
            </a:r>
            <a:endParaRPr lang="en-US" sz="2000" dirty="0" smtClean="0"/>
          </a:p>
          <a:p>
            <a:pPr marL="914400" lvl="1" indent="-457200">
              <a:buClr>
                <a:srgbClr val="C00000"/>
              </a:buClr>
              <a:buFont typeface="+mj-lt"/>
              <a:buAutoNum type="alphaLcPeriod"/>
              <a:tabLst>
                <a:tab pos="2743200" algn="l"/>
              </a:tabLst>
            </a:pPr>
            <a:r>
              <a:rPr lang="en-US" sz="2000" dirty="0" smtClean="0"/>
              <a:t>Draw </a:t>
            </a:r>
            <a:r>
              <a:rPr lang="en-US" sz="2000" dirty="0"/>
              <a:t>a distance-time graph for this journey, </a:t>
            </a:r>
            <a:endParaRPr lang="en-US" sz="2000" dirty="0" smtClean="0"/>
          </a:p>
          <a:p>
            <a:pPr marL="914400" lvl="1" indent="-457200">
              <a:buClr>
                <a:srgbClr val="C00000"/>
              </a:buClr>
              <a:buFont typeface="+mj-lt"/>
              <a:buAutoNum type="alphaLcPeriod"/>
              <a:tabLst>
                <a:tab pos="2743200" algn="l"/>
              </a:tabLst>
            </a:pPr>
            <a:r>
              <a:rPr lang="en-US" sz="2000" dirty="0" smtClean="0"/>
              <a:t>Work </a:t>
            </a:r>
            <a:r>
              <a:rPr lang="en-US" sz="2000" dirty="0"/>
              <a:t>out the speed of the train between Birmingham and Wolverhampton, </a:t>
            </a:r>
            <a:endParaRPr lang="en-US" sz="2000" dirty="0" smtClean="0"/>
          </a:p>
          <a:p>
            <a:pPr marL="914400" lvl="1" indent="-457200">
              <a:buClr>
                <a:srgbClr val="C00000"/>
              </a:buClr>
              <a:buFont typeface="+mj-lt"/>
              <a:buAutoNum type="alphaLcPeriod"/>
              <a:tabLst>
                <a:tab pos="2743200" algn="l"/>
              </a:tabLst>
            </a:pPr>
            <a:r>
              <a:rPr lang="en-US" sz="2000" dirty="0" smtClean="0"/>
              <a:t>Work </a:t>
            </a:r>
            <a:r>
              <a:rPr lang="en-US" sz="2000" dirty="0"/>
              <a:t>out the speed of the train between Telford and Shrewsbury, </a:t>
            </a:r>
            <a:endParaRPr lang="en-US" sz="2000" dirty="0" smtClean="0"/>
          </a:p>
          <a:p>
            <a:pPr marL="914400" lvl="1" indent="-457200">
              <a:buClr>
                <a:srgbClr val="C00000"/>
              </a:buClr>
              <a:buFont typeface="+mj-lt"/>
              <a:buAutoNum type="alphaLcPeriod"/>
              <a:tabLst>
                <a:tab pos="2743200" algn="l"/>
              </a:tabLst>
            </a:pPr>
            <a:r>
              <a:rPr lang="en-US" sz="2000" dirty="0" smtClean="0"/>
              <a:t>What </a:t>
            </a:r>
            <a:r>
              <a:rPr lang="en-US" sz="2000" dirty="0"/>
              <a:t>was the average speed for the whole journey?</a:t>
            </a:r>
          </a:p>
        </p:txBody>
      </p:sp>
      <p:sp>
        <p:nvSpPr>
          <p:cNvPr id="11" name="Title 1"/>
          <p:cNvSpPr>
            <a:spLocks noGrp="1"/>
          </p:cNvSpPr>
          <p:nvPr>
            <p:ph type="title"/>
          </p:nvPr>
        </p:nvSpPr>
        <p:spPr/>
        <p:txBody>
          <a:bodyPr>
            <a:noAutofit/>
          </a:bodyPr>
          <a:lstStyle/>
          <a:p>
            <a:r>
              <a:rPr lang="en-GB" sz="3600" dirty="0"/>
              <a:t>6.3 – Graphing Rates of Change</a:t>
            </a:r>
            <a:endParaRPr lang="en-GB" sz="3200" b="1" dirty="0" smtClean="0"/>
          </a:p>
        </p:txBody>
      </p:sp>
      <p:sp>
        <p:nvSpPr>
          <p:cNvPr id="15" name="Rectangle 14"/>
          <p:cNvSpPr/>
          <p:nvPr/>
        </p:nvSpPr>
        <p:spPr>
          <a:xfrm flipH="1">
            <a:off x="6084167" y="2046327"/>
            <a:ext cx="2704990" cy="224676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Q4b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Do you think the average speed for the whole journey will be faster or slower than the speed over each part of the journey? Why?</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6416" y="1196752"/>
            <a:ext cx="548640" cy="54864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359607315"/>
              </p:ext>
            </p:extLst>
          </p:nvPr>
        </p:nvGraphicFramePr>
        <p:xfrm>
          <a:off x="251520" y="2348880"/>
          <a:ext cx="5760640" cy="1981200"/>
        </p:xfrm>
        <a:graphic>
          <a:graphicData uri="http://schemas.openxmlformats.org/drawingml/2006/table">
            <a:tbl>
              <a:tblPr firstRow="1" bandRow="1">
                <a:tableStyleId>{5940675A-B579-460E-94D1-54222C63F5DA}</a:tableStyleId>
              </a:tblPr>
              <a:tblGrid>
                <a:gridCol w="4323724"/>
                <a:gridCol w="1436916"/>
              </a:tblGrid>
              <a:tr h="313628">
                <a:tc>
                  <a:txBody>
                    <a:bodyPr/>
                    <a:lstStyle/>
                    <a:p>
                      <a:pPr algn="ctr"/>
                      <a:r>
                        <a:rPr lang="en-US" sz="2000" b="1" i="0" dirty="0" smtClean="0">
                          <a:latin typeface="Arial" panose="020B0604020202020204" pitchFamily="34" charset="0"/>
                          <a:cs typeface="Arial" panose="020B0604020202020204" pitchFamily="34" charset="0"/>
                        </a:rPr>
                        <a:t>Station</a:t>
                      </a:r>
                      <a:endParaRPr lang="en-US" sz="20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000" b="1" dirty="0" smtClean="0">
                          <a:latin typeface="Arial" panose="020B0604020202020204" pitchFamily="34" charset="0"/>
                          <a:cs typeface="Arial" panose="020B0604020202020204" pitchFamily="34" charset="0"/>
                        </a:rPr>
                        <a:t>Time</a:t>
                      </a:r>
                      <a:endParaRPr lang="en-US" sz="2000" b="1"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r>
              <a:tr h="313628">
                <a:tc>
                  <a:txBody>
                    <a:bodyPr/>
                    <a:lstStyle/>
                    <a:p>
                      <a:pPr algn="l"/>
                      <a:r>
                        <a:rPr lang="en-US" sz="2000" dirty="0" smtClean="0">
                          <a:latin typeface="Arial" panose="020B0604020202020204" pitchFamily="34" charset="0"/>
                          <a:cs typeface="Arial" panose="020B0604020202020204" pitchFamily="34" charset="0"/>
                        </a:rPr>
                        <a:t>Birmingham New Street (departing)</a:t>
                      </a: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latin typeface="Arial" panose="020B0604020202020204" pitchFamily="34" charset="0"/>
                          <a:cs typeface="Arial" panose="020B0604020202020204" pitchFamily="34" charset="0"/>
                        </a:rPr>
                        <a:t>1432</a:t>
                      </a: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l"/>
                      <a:r>
                        <a:rPr lang="en-US" sz="2000" dirty="0" smtClean="0">
                          <a:latin typeface="Arial" panose="020B0604020202020204" pitchFamily="34" charset="0"/>
                          <a:cs typeface="Arial" panose="020B0604020202020204" pitchFamily="34" charset="0"/>
                        </a:rPr>
                        <a:t>Wolverhampton (arriving)</a:t>
                      </a: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latin typeface="Arial" panose="020B0604020202020204" pitchFamily="34" charset="0"/>
                          <a:cs typeface="Arial" panose="020B0604020202020204" pitchFamily="34" charset="0"/>
                        </a:rPr>
                        <a:t>1442</a:t>
                      </a: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l"/>
                      <a:r>
                        <a:rPr lang="en-US" sz="2000" dirty="0" smtClean="0">
                          <a:latin typeface="Arial" panose="020B0604020202020204" pitchFamily="34" charset="0"/>
                          <a:cs typeface="Arial" panose="020B0604020202020204" pitchFamily="34" charset="0"/>
                        </a:rPr>
                        <a:t>Telford (arriving)</a:t>
                      </a: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latin typeface="Arial" panose="020B0604020202020204" pitchFamily="34" charset="0"/>
                          <a:cs typeface="Arial" panose="020B0604020202020204" pitchFamily="34" charset="0"/>
                        </a:rPr>
                        <a:t>1459</a:t>
                      </a: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l"/>
                      <a:r>
                        <a:rPr lang="en-US" sz="2000" dirty="0" smtClean="0">
                          <a:latin typeface="Arial" panose="020B0604020202020204" pitchFamily="34" charset="0"/>
                          <a:cs typeface="Arial" panose="020B0604020202020204" pitchFamily="34" charset="0"/>
                        </a:rPr>
                        <a:t>Shrewsbury (arriving)</a:t>
                      </a: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latin typeface="Arial" panose="020B0604020202020204" pitchFamily="34" charset="0"/>
                          <a:cs typeface="Arial" panose="020B0604020202020204" pitchFamily="34" charset="0"/>
                        </a:rPr>
                        <a:t>1519</a:t>
                      </a: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2942382"/>
      </p:ext>
    </p:extLst>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168</a:t>
            </a:r>
            <a:endParaRPr lang="en-GB" sz="1400" b="1" dirty="0">
              <a:latin typeface="Calibri" panose="020F0502020204030204" pitchFamily="34" charset="0"/>
            </a:endParaRPr>
          </a:p>
        </p:txBody>
      </p:sp>
      <p:sp>
        <p:nvSpPr>
          <p:cNvPr id="3" name="Rectangle 2"/>
          <p:cNvSpPr/>
          <p:nvPr/>
        </p:nvSpPr>
        <p:spPr>
          <a:xfrm>
            <a:off x="251521" y="3068960"/>
            <a:ext cx="5256584" cy="1815882"/>
          </a:xfrm>
          <a:prstGeom prst="rect">
            <a:avLst/>
          </a:prstGeom>
        </p:spPr>
        <p:txBody>
          <a:bodyPr wrap="square">
            <a:spAutoFit/>
          </a:bodyPr>
          <a:lstStyle/>
          <a:p>
            <a:pPr marL="457200" indent="-457200">
              <a:buClr>
                <a:srgbClr val="C00000"/>
              </a:buClr>
              <a:buFont typeface="+mj-lt"/>
              <a:buAutoNum type="arabicPeriod" startAt="7"/>
              <a:tabLst>
                <a:tab pos="2743200" algn="l"/>
              </a:tabLst>
            </a:pPr>
            <a:r>
              <a:rPr lang="en-US" sz="2800" dirty="0" smtClean="0">
                <a:latin typeface="Arial" panose="020B0604020202020204" pitchFamily="34" charset="0"/>
                <a:cs typeface="Arial" panose="020B0604020202020204" pitchFamily="34" charset="0"/>
              </a:rPr>
              <a:t>Look </a:t>
            </a:r>
            <a:r>
              <a:rPr lang="en-US" sz="2800" dirty="0">
                <a:latin typeface="Arial" panose="020B0604020202020204" pitchFamily="34" charset="0"/>
                <a:cs typeface="Arial" panose="020B0604020202020204" pitchFamily="34" charset="0"/>
              </a:rPr>
              <a:t>at the graph you drew for </a:t>
            </a:r>
            <a:r>
              <a:rPr lang="en-US" sz="2800" b="1" dirty="0">
                <a:latin typeface="Arial" panose="020B0604020202020204" pitchFamily="34" charset="0"/>
                <a:cs typeface="Arial" panose="020B0604020202020204" pitchFamily="34" charset="0"/>
              </a:rPr>
              <a:t>Q3.</a:t>
            </a:r>
            <a:r>
              <a:rPr lang="en-US" sz="2800" dirty="0">
                <a:latin typeface="Arial" panose="020B0604020202020204" pitchFamily="34" charset="0"/>
                <a:cs typeface="Arial" panose="020B0604020202020204" pitchFamily="34" charset="0"/>
              </a:rPr>
              <a:t> What was Amal's average speed for the whole journey?</a:t>
            </a:r>
            <a:endParaRPr lang="en-US" sz="2800" dirty="0"/>
          </a:p>
        </p:txBody>
      </p:sp>
      <p:sp>
        <p:nvSpPr>
          <p:cNvPr id="11" name="Title 1"/>
          <p:cNvSpPr>
            <a:spLocks noGrp="1"/>
          </p:cNvSpPr>
          <p:nvPr>
            <p:ph type="title"/>
          </p:nvPr>
        </p:nvSpPr>
        <p:spPr/>
        <p:txBody>
          <a:bodyPr>
            <a:noAutofit/>
          </a:bodyPr>
          <a:lstStyle/>
          <a:p>
            <a:r>
              <a:rPr lang="en-GB" sz="3600" dirty="0"/>
              <a:t>6.3 – Graphing Rates of Change</a:t>
            </a:r>
            <a:endParaRPr lang="en-GB" sz="3200" b="1" dirty="0" smtClean="0"/>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99824" y="1268760"/>
            <a:ext cx="548640" cy="548640"/>
          </a:xfrm>
          <a:prstGeom prst="rect">
            <a:avLst/>
          </a:prstGeom>
        </p:spPr>
      </p:pic>
      <p:grpSp>
        <p:nvGrpSpPr>
          <p:cNvPr id="9" name="Group 8"/>
          <p:cNvGrpSpPr/>
          <p:nvPr/>
        </p:nvGrpSpPr>
        <p:grpSpPr>
          <a:xfrm>
            <a:off x="275085" y="1293253"/>
            <a:ext cx="5213924" cy="1559683"/>
            <a:chOff x="150164" y="6494199"/>
            <a:chExt cx="5213924" cy="1559683"/>
          </a:xfrm>
        </p:grpSpPr>
        <mc:AlternateContent xmlns:mc="http://schemas.openxmlformats.org/markup-compatibility/2006" xmlns:a14="http://schemas.microsoft.com/office/drawing/2010/main">
          <mc:Choice Requires="a14">
            <p:sp>
              <p:nvSpPr>
                <p:cNvPr id="12" name="Rectangle 11"/>
                <p:cNvSpPr/>
                <p:nvPr/>
              </p:nvSpPr>
              <p:spPr>
                <a:xfrm flipH="1">
                  <a:off x="150164" y="6673055"/>
                  <a:ext cx="5213924" cy="1380827"/>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800" dirty="0" smtClean="0">
                      <a:solidFill>
                        <a:schemeClr val="tx1"/>
                      </a:solidFill>
                      <a:latin typeface="Arial" panose="020B0604020202020204" pitchFamily="34" charset="0"/>
                      <a:cs typeface="Arial" panose="020B0604020202020204" pitchFamily="34" charset="0"/>
                    </a:rPr>
                    <a:t>Average speed = </a:t>
                  </a:r>
                  <a14:m>
                    <m:oMath xmlns:m="http://schemas.openxmlformats.org/officeDocument/2006/math">
                      <m:f>
                        <m:fPr>
                          <m:ctrlPr>
                            <a:rPr lang="en-US" sz="2800" i="1">
                              <a:solidFill>
                                <a:schemeClr val="tx1"/>
                              </a:solidFill>
                              <a:latin typeface="Cambria Math" panose="02040503050406030204" pitchFamily="18" charset="0"/>
                              <a:cs typeface="Arial" panose="020B0604020202020204" pitchFamily="34" charset="0"/>
                            </a:rPr>
                          </m:ctrlPr>
                        </m:fPr>
                        <m:num>
                          <m:r>
                            <a:rPr lang="en-US" sz="2800" b="0" i="1" smtClean="0">
                              <a:solidFill>
                                <a:schemeClr val="tx1"/>
                              </a:solidFill>
                              <a:latin typeface="Cambria Math" panose="02040503050406030204" pitchFamily="18" charset="0"/>
                              <a:cs typeface="Arial" panose="020B0604020202020204" pitchFamily="34" charset="0"/>
                            </a:rPr>
                            <m:t>𝑡𝑜𝑡𝑎𝑙</m:t>
                          </m:r>
                          <m:r>
                            <a:rPr lang="en-US" sz="2800" b="0" i="1" smtClean="0">
                              <a:solidFill>
                                <a:schemeClr val="tx1"/>
                              </a:solidFill>
                              <a:latin typeface="Cambria Math" panose="02040503050406030204" pitchFamily="18" charset="0"/>
                              <a:cs typeface="Arial" panose="020B0604020202020204" pitchFamily="34" charset="0"/>
                            </a:rPr>
                            <m:t> </m:t>
                          </m:r>
                          <m:r>
                            <a:rPr lang="en-US" sz="2800" b="0" i="1" smtClean="0">
                              <a:solidFill>
                                <a:schemeClr val="tx1"/>
                              </a:solidFill>
                              <a:latin typeface="Cambria Math" panose="02040503050406030204" pitchFamily="18" charset="0"/>
                              <a:cs typeface="Arial" panose="020B0604020202020204" pitchFamily="34" charset="0"/>
                            </a:rPr>
                            <m:t>𝑑𝑖𝑠𝑡𝑎𝑛𝑐𝑒</m:t>
                          </m:r>
                        </m:num>
                        <m:den>
                          <m:r>
                            <a:rPr lang="en-US" sz="2800" b="0" i="1" smtClean="0">
                              <a:solidFill>
                                <a:schemeClr val="tx1"/>
                              </a:solidFill>
                              <a:latin typeface="Cambria Math" panose="02040503050406030204" pitchFamily="18" charset="0"/>
                              <a:cs typeface="Arial" panose="020B0604020202020204" pitchFamily="34" charset="0"/>
                            </a:rPr>
                            <m:t>𝑡𝑜𝑡𝑎𝑙</m:t>
                          </m:r>
                          <m:r>
                            <a:rPr lang="en-US" sz="2800" b="0" i="1" smtClean="0">
                              <a:solidFill>
                                <a:schemeClr val="tx1"/>
                              </a:solidFill>
                              <a:latin typeface="Cambria Math" panose="02040503050406030204" pitchFamily="18" charset="0"/>
                              <a:cs typeface="Arial" panose="020B0604020202020204" pitchFamily="34" charset="0"/>
                            </a:rPr>
                            <m:t> </m:t>
                          </m:r>
                          <m:r>
                            <a:rPr lang="en-US" sz="2800" b="0" i="1" smtClean="0">
                              <a:solidFill>
                                <a:schemeClr val="tx1"/>
                              </a:solidFill>
                              <a:latin typeface="Cambria Math" panose="02040503050406030204" pitchFamily="18" charset="0"/>
                              <a:cs typeface="Arial" panose="020B0604020202020204" pitchFamily="34" charset="0"/>
                            </a:rPr>
                            <m:t>𝑡𝑖𝑚𝑒</m:t>
                          </m:r>
                        </m:den>
                      </m:f>
                    </m:oMath>
                  </a14:m>
                  <a:endParaRPr lang="en-US" sz="2800" dirty="0"/>
                </a:p>
                <a:p>
                  <a:r>
                    <a:rPr lang="en-US" sz="2800" dirty="0">
                      <a:solidFill>
                        <a:schemeClr val="tx1"/>
                      </a:solidFill>
                      <a:latin typeface="Arial" panose="020B0604020202020204" pitchFamily="34" charset="0"/>
                      <a:cs typeface="Arial" panose="020B0604020202020204" pitchFamily="34" charset="0"/>
                    </a:rPr>
                    <a:t>Make sure your units match.</a:t>
                  </a:r>
                </a:p>
              </p:txBody>
            </p:sp>
          </mc:Choice>
          <mc:Fallback xmlns="">
            <p:sp>
              <p:nvSpPr>
                <p:cNvPr id="12" name="Rectangle 11"/>
                <p:cNvSpPr>
                  <a:spLocks noRot="1" noChangeAspect="1" noMove="1" noResize="1" noEditPoints="1" noAdjustHandles="1" noChangeArrowheads="1" noChangeShapeType="1" noTextEdit="1"/>
                </p:cNvSpPr>
                <p:nvPr/>
              </p:nvSpPr>
              <p:spPr>
                <a:xfrm flipH="1">
                  <a:off x="150164" y="6673055"/>
                  <a:ext cx="5213924" cy="1380827"/>
                </a:xfrm>
                <a:prstGeom prst="rect">
                  <a:avLst/>
                </a:prstGeom>
                <a:blipFill rotWithShape="0">
                  <a:blip r:embed="rId5"/>
                  <a:stretch>
                    <a:fillRect/>
                  </a:stretch>
                </a:blipFill>
                <a:ln>
                  <a:solidFill>
                    <a:srgbClr val="002060"/>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sp>
          <p:nvSpPr>
            <p:cNvPr id="13" name="Pentagon 12"/>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Arial" panose="020B0604020202020204" pitchFamily="34" charset="0"/>
                  <a:cs typeface="Arial" panose="020B0604020202020204" pitchFamily="34" charset="0"/>
                </a:rPr>
                <a:t>Key Point 7</a:t>
              </a:r>
              <a:endParaRPr lang="en-US" sz="2400" b="1" dirty="0">
                <a:latin typeface="Arial" panose="020B0604020202020204" pitchFamily="34" charset="0"/>
                <a:cs typeface="Arial" panose="020B0604020202020204" pitchFamily="34" charset="0"/>
              </a:endParaRPr>
            </a:p>
          </p:txBody>
        </p:sp>
      </p:grpSp>
      <p:grpSp>
        <p:nvGrpSpPr>
          <p:cNvPr id="14" name="Group 13"/>
          <p:cNvGrpSpPr/>
          <p:nvPr/>
        </p:nvGrpSpPr>
        <p:grpSpPr>
          <a:xfrm>
            <a:off x="251520" y="5089540"/>
            <a:ext cx="5213924" cy="1363796"/>
            <a:chOff x="150164" y="6494199"/>
            <a:chExt cx="5213924" cy="1363796"/>
          </a:xfrm>
        </p:grpSpPr>
        <p:sp>
          <p:nvSpPr>
            <p:cNvPr id="16" name="Rectangle 15"/>
            <p:cNvSpPr/>
            <p:nvPr/>
          </p:nvSpPr>
          <p:spPr>
            <a:xfrm flipH="1">
              <a:off x="150164" y="6673055"/>
              <a:ext cx="5213924" cy="1184940"/>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800" dirty="0" smtClean="0">
                  <a:solidFill>
                    <a:schemeClr val="tx1"/>
                  </a:solidFill>
                  <a:latin typeface="Arial" panose="020B0604020202020204" pitchFamily="34" charset="0"/>
                  <a:cs typeface="Arial" panose="020B0604020202020204" pitchFamily="34" charset="0"/>
                </a:rPr>
                <a:t>The gradient of a straight line graph is the rate of change.</a:t>
              </a:r>
              <a:endParaRPr lang="en-US" sz="2800" dirty="0">
                <a:solidFill>
                  <a:schemeClr val="tx1"/>
                </a:solidFill>
                <a:latin typeface="Arial" panose="020B0604020202020204" pitchFamily="34" charset="0"/>
                <a:cs typeface="Arial" panose="020B0604020202020204" pitchFamily="34" charset="0"/>
              </a:endParaRPr>
            </a:p>
          </p:txBody>
        </p:sp>
        <p:sp>
          <p:nvSpPr>
            <p:cNvPr id="17" name="Pentagon 16"/>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Arial" panose="020B0604020202020204" pitchFamily="34" charset="0"/>
                  <a:cs typeface="Arial" panose="020B0604020202020204" pitchFamily="34" charset="0"/>
                </a:rPr>
                <a:t>Key Point 8</a:t>
              </a:r>
              <a:endParaRPr lang="en-US" sz="24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23610953"/>
      </p:ext>
    </p:extLst>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169</a:t>
            </a:r>
            <a:endParaRPr lang="en-GB" sz="1400" b="1" dirty="0">
              <a:latin typeface="Calibri" panose="020F0502020204030204" pitchFamily="34" charset="0"/>
            </a:endParaRPr>
          </a:p>
        </p:txBody>
      </p:sp>
      <p:sp>
        <p:nvSpPr>
          <p:cNvPr id="3" name="Rectangle 2"/>
          <p:cNvSpPr/>
          <p:nvPr/>
        </p:nvSpPr>
        <p:spPr>
          <a:xfrm>
            <a:off x="251520" y="1247269"/>
            <a:ext cx="8528252" cy="4154984"/>
          </a:xfrm>
          <a:prstGeom prst="rect">
            <a:avLst/>
          </a:prstGeom>
        </p:spPr>
        <p:txBody>
          <a:bodyPr wrap="square">
            <a:spAutoFit/>
          </a:bodyPr>
          <a:lstStyle/>
          <a:p>
            <a:pPr marL="457200" indent="-457200">
              <a:buClr>
                <a:srgbClr val="C00000"/>
              </a:buClr>
              <a:buFont typeface="+mj-lt"/>
              <a:buAutoNum type="arabicPeriod" startAt="8"/>
              <a:tabLst>
                <a:tab pos="2743200" algn="l"/>
              </a:tabLst>
            </a:pPr>
            <a:r>
              <a:rPr lang="en-US" sz="2200" b="1" dirty="0">
                <a:solidFill>
                  <a:srgbClr val="C00000"/>
                </a:solidFill>
                <a:latin typeface="Arial" panose="020B0604020202020204" pitchFamily="34" charset="0"/>
                <a:cs typeface="Arial" panose="020B0604020202020204" pitchFamily="34" charset="0"/>
              </a:rPr>
              <a:t>Real / Modelling </a:t>
            </a:r>
            <a:r>
              <a:rPr lang="en-US" sz="2200" dirty="0">
                <a:latin typeface="Arial" panose="020B0604020202020204" pitchFamily="34" charset="0"/>
                <a:cs typeface="Arial" panose="020B0604020202020204" pitchFamily="34" charset="0"/>
              </a:rPr>
              <a:t>Train A travels from Manchester to </a:t>
            </a:r>
            <a:r>
              <a:rPr lang="en-US" sz="2200" dirty="0" smtClean="0">
                <a:latin typeface="Arial" panose="020B0604020202020204" pitchFamily="34" charset="0"/>
                <a:cs typeface="Arial" panose="020B0604020202020204" pitchFamily="34" charset="0"/>
              </a:rPr>
              <a:t>London.</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Train </a:t>
            </a:r>
            <a:r>
              <a:rPr lang="en-US" sz="2200" dirty="0">
                <a:latin typeface="Arial" panose="020B0604020202020204" pitchFamily="34" charset="0"/>
                <a:cs typeface="Arial" panose="020B0604020202020204" pitchFamily="34" charset="0"/>
              </a:rPr>
              <a:t>B travels from London to Manchester.</a:t>
            </a:r>
          </a:p>
          <a:p>
            <a:pPr marL="914400" lvl="1" indent="-457200">
              <a:buClr>
                <a:srgbClr val="C00000"/>
              </a:buClr>
              <a:buFont typeface="+mj-lt"/>
              <a:buAutoNum type="alphaLcPeriod"/>
              <a:tabLst>
                <a:tab pos="2743200" algn="l"/>
              </a:tabLst>
            </a:pPr>
            <a:r>
              <a:rPr lang="en-US" sz="2200" dirty="0" smtClean="0">
                <a:latin typeface="Arial" panose="020B0604020202020204" pitchFamily="34" charset="0"/>
                <a:cs typeface="Arial" panose="020B0604020202020204" pitchFamily="34" charset="0"/>
              </a:rPr>
              <a:t>Use </a:t>
            </a:r>
            <a:r>
              <a:rPr lang="en-US" sz="2200" dirty="0">
                <a:latin typeface="Arial" panose="020B0604020202020204" pitchFamily="34" charset="0"/>
                <a:cs typeface="Arial" panose="020B0604020202020204" pitchFamily="34" charset="0"/>
              </a:rPr>
              <a:t>the graph to estimate how far they are from London when they pass each other, </a:t>
            </a:r>
            <a:endParaRPr lang="en-US" sz="22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743200" algn="l"/>
              </a:tabLst>
            </a:pPr>
            <a:r>
              <a:rPr lang="en-US" sz="2200" dirty="0" smtClean="0">
                <a:latin typeface="Arial" panose="020B0604020202020204" pitchFamily="34" charset="0"/>
                <a:cs typeface="Arial" panose="020B0604020202020204" pitchFamily="34" charset="0"/>
              </a:rPr>
              <a:t>Work </a:t>
            </a:r>
            <a:r>
              <a:rPr lang="en-US" sz="2200" dirty="0">
                <a:latin typeface="Arial" panose="020B0604020202020204" pitchFamily="34" charset="0"/>
                <a:cs typeface="Arial" panose="020B0604020202020204" pitchFamily="34" charset="0"/>
              </a:rPr>
              <a:t>out the speed for each part of the journey for Train A. </a:t>
            </a:r>
            <a:endParaRPr lang="en-US" sz="22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743200" algn="l"/>
              </a:tabLst>
            </a:pPr>
            <a:r>
              <a:rPr lang="en-US" sz="2200" dirty="0" smtClean="0">
                <a:latin typeface="Arial" panose="020B0604020202020204" pitchFamily="34" charset="0"/>
                <a:cs typeface="Arial" panose="020B0604020202020204" pitchFamily="34" charset="0"/>
              </a:rPr>
              <a:t>When </a:t>
            </a:r>
            <a:r>
              <a:rPr lang="en-US" sz="2200" dirty="0">
                <a:latin typeface="Arial" panose="020B0604020202020204" pitchFamily="34" charset="0"/>
                <a:cs typeface="Arial" panose="020B0604020202020204" pitchFamily="34" charset="0"/>
              </a:rPr>
              <a:t>was Train B travelling fastest? How can you tell this from the graph?</a:t>
            </a:r>
          </a:p>
          <a:p>
            <a:pPr marL="914400" lvl="1" indent="-457200">
              <a:buClr>
                <a:srgbClr val="C00000"/>
              </a:buClr>
              <a:buFont typeface="+mj-lt"/>
              <a:buAutoNum type="alphaLcPeriod"/>
              <a:tabLst>
                <a:tab pos="2743200" algn="l"/>
              </a:tabLst>
            </a:pPr>
            <a:r>
              <a:rPr lang="en-US" sz="2200" dirty="0" smtClean="0">
                <a:latin typeface="Arial" panose="020B0604020202020204" pitchFamily="34" charset="0"/>
                <a:cs typeface="Arial" panose="020B0604020202020204" pitchFamily="34" charset="0"/>
              </a:rPr>
              <a:t>Which </a:t>
            </a:r>
            <a:r>
              <a:rPr lang="en-US" sz="2200" dirty="0">
                <a:latin typeface="Arial" panose="020B0604020202020204" pitchFamily="34" charset="0"/>
                <a:cs typeface="Arial" panose="020B0604020202020204" pitchFamily="34" charset="0"/>
              </a:rPr>
              <a:t>train travelled faster on average?</a:t>
            </a:r>
          </a:p>
          <a:p>
            <a:pPr>
              <a:buClr>
                <a:srgbClr val="C00000"/>
              </a:buClr>
              <a:tabLst>
                <a:tab pos="2743200" algn="l"/>
              </a:tabLst>
            </a:pPr>
            <a:r>
              <a:rPr lang="en-US" sz="2200" b="1" dirty="0">
                <a:solidFill>
                  <a:srgbClr val="C00000"/>
                </a:solidFill>
                <a:latin typeface="Arial" panose="020B0604020202020204" pitchFamily="34" charset="0"/>
                <a:cs typeface="Arial" panose="020B0604020202020204" pitchFamily="34" charset="0"/>
              </a:rPr>
              <a:t>Discussion </a:t>
            </a:r>
            <a:r>
              <a:rPr lang="en-US" sz="2200" dirty="0">
                <a:latin typeface="Arial" panose="020B0604020202020204" pitchFamily="34" charset="0"/>
                <a:cs typeface="Arial" panose="020B0604020202020204" pitchFamily="34" charset="0"/>
              </a:rPr>
              <a:t>Are these </a:t>
            </a:r>
            <a:r>
              <a:rPr lang="en-US" sz="2200" dirty="0" smtClean="0">
                <a:latin typeface="Arial" panose="020B0604020202020204" pitchFamily="34" charset="0"/>
                <a:cs typeface="Arial" panose="020B0604020202020204" pitchFamily="34" charset="0"/>
              </a:rPr>
              <a:t>distance-</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time </a:t>
            </a:r>
            <a:r>
              <a:rPr lang="en-US" sz="2200" dirty="0">
                <a:latin typeface="Arial" panose="020B0604020202020204" pitchFamily="34" charset="0"/>
                <a:cs typeface="Arial" panose="020B0604020202020204" pitchFamily="34" charset="0"/>
              </a:rPr>
              <a:t>graphs good models for train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journeys</a:t>
            </a:r>
            <a:r>
              <a:rPr lang="en-US" sz="2200" dirty="0">
                <a:latin typeface="Arial" panose="020B0604020202020204" pitchFamily="34" charset="0"/>
                <a:cs typeface="Arial" panose="020B0604020202020204" pitchFamily="34" charset="0"/>
              </a:rPr>
              <a:t>? What assumptions have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been </a:t>
            </a:r>
            <a:r>
              <a:rPr lang="en-US" sz="2200" dirty="0">
                <a:latin typeface="Arial" panose="020B0604020202020204" pitchFamily="34" charset="0"/>
                <a:cs typeface="Arial" panose="020B0604020202020204" pitchFamily="34" charset="0"/>
              </a:rPr>
              <a:t>made?</a:t>
            </a:r>
            <a:endParaRPr lang="en-US" sz="2200" dirty="0"/>
          </a:p>
        </p:txBody>
      </p:sp>
      <p:sp>
        <p:nvSpPr>
          <p:cNvPr id="11" name="Title 1"/>
          <p:cNvSpPr>
            <a:spLocks noGrp="1"/>
          </p:cNvSpPr>
          <p:nvPr>
            <p:ph type="title"/>
          </p:nvPr>
        </p:nvSpPr>
        <p:spPr/>
        <p:txBody>
          <a:bodyPr>
            <a:noAutofit/>
          </a:bodyPr>
          <a:lstStyle/>
          <a:p>
            <a:r>
              <a:rPr lang="en-GB" sz="3600" dirty="0"/>
              <a:t>6.3 – Graphing Rates of Change</a:t>
            </a:r>
            <a:endParaRPr lang="en-GB" sz="3200" b="1" dirty="0" smtClean="0"/>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6416" y="1196752"/>
            <a:ext cx="548640" cy="548640"/>
          </a:xfrm>
          <a:prstGeom prst="rect">
            <a:avLst/>
          </a:prstGeom>
        </p:spPr>
      </p:pic>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20942" y="4005064"/>
            <a:ext cx="3999530" cy="2592288"/>
          </a:xfrm>
          <a:prstGeom prst="rect">
            <a:avLst/>
          </a:prstGeom>
        </p:spPr>
      </p:pic>
      <p:sp>
        <p:nvSpPr>
          <p:cNvPr id="15" name="Rectangle 14"/>
          <p:cNvSpPr/>
          <p:nvPr/>
        </p:nvSpPr>
        <p:spPr>
          <a:xfrm flipH="1">
            <a:off x="231556" y="5694347"/>
            <a:ext cx="4268435" cy="83099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Q8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 Look at the units on the graph.</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6326649"/>
      </p:ext>
    </p:extLst>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169</a:t>
            </a:r>
            <a:endParaRPr lang="en-GB" sz="1400" b="1" dirty="0">
              <a:latin typeface="Calibri" panose="020F0502020204030204" pitchFamily="34" charset="0"/>
            </a:endParaRPr>
          </a:p>
        </p:txBody>
      </p:sp>
      <p:sp>
        <p:nvSpPr>
          <p:cNvPr id="3" name="Rectangle 2"/>
          <p:cNvSpPr/>
          <p:nvPr/>
        </p:nvSpPr>
        <p:spPr>
          <a:xfrm>
            <a:off x="266257" y="1247269"/>
            <a:ext cx="8554215" cy="4247317"/>
          </a:xfrm>
          <a:prstGeom prst="rect">
            <a:avLst/>
          </a:prstGeom>
        </p:spPr>
        <p:txBody>
          <a:bodyPr wrap="square">
            <a:spAutoFit/>
          </a:bodyPr>
          <a:lstStyle/>
          <a:p>
            <a:pPr marL="457200" indent="-457200">
              <a:buClr>
                <a:srgbClr val="C00000"/>
              </a:buClr>
              <a:buFont typeface="+mj-lt"/>
              <a:buAutoNum type="arabicPeriod" startAt="9"/>
              <a:tabLst>
                <a:tab pos="2743200" algn="l"/>
              </a:tabLst>
            </a:pPr>
            <a:r>
              <a:rPr lang="en-US" sz="2250" b="1" dirty="0" smtClean="0">
                <a:solidFill>
                  <a:srgbClr val="C00000"/>
                </a:solidFill>
                <a:latin typeface="Arial" panose="020B0604020202020204" pitchFamily="34" charset="0"/>
                <a:cs typeface="Arial" panose="020B0604020202020204" pitchFamily="34" charset="0"/>
              </a:rPr>
              <a:t>Reasoning</a:t>
            </a:r>
            <a:r>
              <a:rPr lang="en-US" sz="2250" dirty="0" smtClean="0">
                <a:solidFill>
                  <a:srgbClr val="C00000"/>
                </a:solidFill>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Josh runs water into these three containers </a:t>
            </a:r>
            <a:r>
              <a:rPr lang="en-US" sz="2250" dirty="0" smtClean="0">
                <a:latin typeface="Arial" panose="020B0604020202020204" pitchFamily="34" charset="0"/>
                <a:cs typeface="Arial" panose="020B0604020202020204" pitchFamily="34" charset="0"/>
              </a:rPr>
              <a:t/>
            </a:r>
            <a:br>
              <a:rPr lang="en-US" sz="2250" dirty="0" smtClean="0">
                <a:latin typeface="Arial" panose="020B0604020202020204" pitchFamily="34" charset="0"/>
                <a:cs typeface="Arial" panose="020B0604020202020204" pitchFamily="34" charset="0"/>
              </a:rPr>
            </a:br>
            <a:r>
              <a:rPr lang="en-US" sz="2250" dirty="0" smtClean="0">
                <a:latin typeface="Arial" panose="020B0604020202020204" pitchFamily="34" charset="0"/>
                <a:cs typeface="Arial" panose="020B0604020202020204" pitchFamily="34" charset="0"/>
              </a:rPr>
              <a:t>at </a:t>
            </a:r>
            <a:r>
              <a:rPr lang="en-US" sz="2250" dirty="0">
                <a:latin typeface="Arial" panose="020B0604020202020204" pitchFamily="34" charset="0"/>
                <a:cs typeface="Arial" panose="020B0604020202020204" pitchFamily="34" charset="0"/>
              </a:rPr>
              <a:t>a constant rate</a:t>
            </a:r>
            <a:r>
              <a:rPr lang="en-US" sz="2250" dirty="0" smtClean="0">
                <a:latin typeface="Arial" panose="020B0604020202020204" pitchFamily="34" charset="0"/>
                <a:cs typeface="Arial" panose="020B0604020202020204" pitchFamily="34" charset="0"/>
              </a:rPr>
              <a:t>.</a:t>
            </a:r>
            <a:br>
              <a:rPr lang="en-US" sz="2250" dirty="0" smtClean="0">
                <a:latin typeface="Arial" panose="020B0604020202020204" pitchFamily="34" charset="0"/>
                <a:cs typeface="Arial" panose="020B0604020202020204" pitchFamily="34" charset="0"/>
              </a:rPr>
            </a:br>
            <a:r>
              <a:rPr lang="en-US" sz="2250" dirty="0" smtClean="0">
                <a:latin typeface="Arial" panose="020B0604020202020204" pitchFamily="34" charset="0"/>
                <a:cs typeface="Arial" panose="020B0604020202020204" pitchFamily="34" charset="0"/>
              </a:rPr>
              <a:t/>
            </a:r>
            <a:br>
              <a:rPr lang="en-US" sz="2250" dirty="0" smtClean="0">
                <a:latin typeface="Arial" panose="020B0604020202020204" pitchFamily="34" charset="0"/>
                <a:cs typeface="Arial" panose="020B0604020202020204" pitchFamily="34" charset="0"/>
              </a:rPr>
            </a:br>
            <a:r>
              <a:rPr lang="en-US" sz="2250" dirty="0" smtClean="0">
                <a:latin typeface="Arial" panose="020B0604020202020204" pitchFamily="34" charset="0"/>
                <a:cs typeface="Arial" panose="020B0604020202020204" pitchFamily="34" charset="0"/>
              </a:rPr>
              <a:t/>
            </a:r>
            <a:br>
              <a:rPr lang="en-US" sz="2250" dirty="0" smtClean="0">
                <a:latin typeface="Arial" panose="020B0604020202020204" pitchFamily="34" charset="0"/>
                <a:cs typeface="Arial" panose="020B0604020202020204" pitchFamily="34" charset="0"/>
              </a:rPr>
            </a:br>
            <a:r>
              <a:rPr lang="en-US" sz="2250" dirty="0" smtClean="0">
                <a:latin typeface="Arial" panose="020B0604020202020204" pitchFamily="34" charset="0"/>
                <a:cs typeface="Arial" panose="020B0604020202020204" pitchFamily="34" charset="0"/>
              </a:rPr>
              <a:t/>
            </a:r>
            <a:br>
              <a:rPr lang="en-US" sz="2250" dirty="0" smtClean="0">
                <a:latin typeface="Arial" panose="020B0604020202020204" pitchFamily="34" charset="0"/>
                <a:cs typeface="Arial" panose="020B0604020202020204" pitchFamily="34" charset="0"/>
              </a:rPr>
            </a:br>
            <a:r>
              <a:rPr lang="en-US" sz="2250" dirty="0" smtClean="0">
                <a:latin typeface="Arial" panose="020B0604020202020204" pitchFamily="34" charset="0"/>
                <a:cs typeface="Arial" panose="020B0604020202020204" pitchFamily="34" charset="0"/>
              </a:rPr>
              <a:t/>
            </a:r>
            <a:br>
              <a:rPr lang="en-US" sz="2250" dirty="0" smtClean="0">
                <a:latin typeface="Arial" panose="020B0604020202020204" pitchFamily="34" charset="0"/>
                <a:cs typeface="Arial" panose="020B0604020202020204" pitchFamily="34" charset="0"/>
              </a:rPr>
            </a:br>
            <a:endParaRPr lang="en-US" sz="225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tabLst>
                <a:tab pos="2743200" algn="l"/>
              </a:tabLst>
            </a:pPr>
            <a:r>
              <a:rPr lang="en-US" sz="2250" dirty="0" smtClean="0"/>
              <a:t>In </a:t>
            </a:r>
            <a:r>
              <a:rPr lang="en-US" sz="2250" dirty="0"/>
              <a:t>which container does the depth of water increase by the same amount every second?</a:t>
            </a:r>
          </a:p>
          <a:p>
            <a:pPr marL="800100" lvl="1" indent="-342900">
              <a:buClr>
                <a:srgbClr val="C00000"/>
              </a:buClr>
              <a:buFont typeface="+mj-lt"/>
              <a:buAutoNum type="alphaLcPeriod"/>
              <a:tabLst>
                <a:tab pos="2743200" algn="l"/>
              </a:tabLst>
            </a:pPr>
            <a:r>
              <a:rPr lang="en-US" sz="2250" dirty="0" smtClean="0"/>
              <a:t>Which </a:t>
            </a:r>
            <a:r>
              <a:rPr lang="en-US" sz="2250" dirty="0"/>
              <a:t>graph shows the depth of water increasing steadily? </a:t>
            </a:r>
            <a:endParaRPr lang="en-US" sz="2250" dirty="0" smtClean="0"/>
          </a:p>
          <a:p>
            <a:pPr marL="800100" lvl="1" indent="-342900">
              <a:buClr>
                <a:srgbClr val="C00000"/>
              </a:buClr>
              <a:buFont typeface="+mj-lt"/>
              <a:buAutoNum type="alphaLcPeriod"/>
              <a:tabLst>
                <a:tab pos="2743200" algn="l"/>
              </a:tabLst>
            </a:pPr>
            <a:r>
              <a:rPr lang="en-US" sz="2250" dirty="0" smtClean="0"/>
              <a:t>Match </a:t>
            </a:r>
            <a:r>
              <a:rPr lang="en-US" sz="2250" dirty="0"/>
              <a:t>each graph to one container.</a:t>
            </a:r>
          </a:p>
          <a:p>
            <a:pPr>
              <a:buClr>
                <a:srgbClr val="C00000"/>
              </a:buClr>
              <a:tabLst>
                <a:tab pos="2743200" algn="l"/>
              </a:tabLst>
            </a:pPr>
            <a:r>
              <a:rPr lang="en-US" sz="2250" b="1" dirty="0">
                <a:solidFill>
                  <a:srgbClr val="C00000"/>
                </a:solidFill>
              </a:rPr>
              <a:t>Discussion </a:t>
            </a:r>
            <a:r>
              <a:rPr lang="en-US" sz="2250" dirty="0"/>
              <a:t>Why is graph ii curved?</a:t>
            </a:r>
          </a:p>
        </p:txBody>
      </p:sp>
      <p:sp>
        <p:nvSpPr>
          <p:cNvPr id="11" name="Title 1"/>
          <p:cNvSpPr>
            <a:spLocks noGrp="1"/>
          </p:cNvSpPr>
          <p:nvPr>
            <p:ph type="title"/>
          </p:nvPr>
        </p:nvSpPr>
        <p:spPr/>
        <p:txBody>
          <a:bodyPr>
            <a:noAutofit/>
          </a:bodyPr>
          <a:lstStyle/>
          <a:p>
            <a:r>
              <a:rPr lang="en-GB" sz="3600" dirty="0"/>
              <a:t>6.3 – Graphing Rates of Change</a:t>
            </a:r>
            <a:endParaRPr lang="en-GB" sz="3200" b="1" dirty="0" smtClean="0"/>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07851" y="1181460"/>
            <a:ext cx="548640" cy="548640"/>
          </a:xfrm>
          <a:prstGeom prst="rect">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1520" y="2101686"/>
            <a:ext cx="3493665" cy="1471330"/>
          </a:xfrm>
          <a:prstGeom prst="rect">
            <a:avLst/>
          </a:prstGeom>
        </p:spPr>
      </p:pic>
      <p:pic>
        <p:nvPicPr>
          <p:cNvPr id="9" name="Picture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815916" y="2101686"/>
            <a:ext cx="5004556" cy="1471330"/>
          </a:xfrm>
          <a:prstGeom prst="rect">
            <a:avLst/>
          </a:prstGeom>
        </p:spPr>
      </p:pic>
      <p:sp>
        <p:nvSpPr>
          <p:cNvPr id="10" name="Rectangle 9"/>
          <p:cNvSpPr/>
          <p:nvPr/>
        </p:nvSpPr>
        <p:spPr>
          <a:xfrm flipH="1">
            <a:off x="239284" y="5733256"/>
            <a:ext cx="8581188" cy="830997"/>
          </a:xfrm>
          <a:prstGeom prst="rect">
            <a:avLst/>
          </a:prstGeom>
          <a:solidFill>
            <a:schemeClr val="accent5">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Q9 communication hint </a:t>
            </a:r>
            <a:r>
              <a:rPr lang="en-US" sz="2400" dirty="0" smtClean="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Constant </a:t>
            </a:r>
            <a:r>
              <a:rPr lang="en-US" sz="2400" b="1" dirty="0" smtClean="0">
                <a:solidFill>
                  <a:schemeClr val="tx1"/>
                </a:solidFill>
                <a:latin typeface="Arial" panose="020B0604020202020204" pitchFamily="34" charset="0"/>
                <a:cs typeface="Arial" panose="020B0604020202020204" pitchFamily="34" charset="0"/>
              </a:rPr>
              <a:t>rate </a:t>
            </a:r>
            <a:r>
              <a:rPr lang="en-US" sz="2400" dirty="0" smtClean="0">
                <a:solidFill>
                  <a:schemeClr val="tx1"/>
                </a:solidFill>
                <a:latin typeface="Arial" panose="020B0604020202020204" pitchFamily="34" charset="0"/>
                <a:cs typeface="Arial" panose="020B0604020202020204" pitchFamily="34" charset="0"/>
              </a:rPr>
              <a:t>means </a:t>
            </a:r>
            <a:r>
              <a:rPr lang="en-US" sz="2400" dirty="0">
                <a:solidFill>
                  <a:schemeClr val="tx1"/>
                </a:solidFill>
                <a:latin typeface="Arial" panose="020B0604020202020204" pitchFamily="34" charset="0"/>
                <a:cs typeface="Arial" panose="020B0604020202020204" pitchFamily="34" charset="0"/>
              </a:rPr>
              <a:t>the same amount flows in every second.</a:t>
            </a:r>
          </a:p>
        </p:txBody>
      </p:sp>
    </p:spTree>
    <p:extLst>
      <p:ext uri="{BB962C8B-B14F-4D97-AF65-F5344CB8AC3E}">
        <p14:creationId xmlns:p14="http://schemas.microsoft.com/office/powerpoint/2010/main" val="1087089110"/>
      </p:ext>
    </p:extLst>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169</a:t>
            </a:r>
            <a:endParaRPr lang="en-GB" sz="1400" b="1" dirty="0">
              <a:latin typeface="Calibri" panose="020F0502020204030204" pitchFamily="34" charset="0"/>
            </a:endParaRPr>
          </a:p>
        </p:txBody>
      </p:sp>
      <p:sp>
        <p:nvSpPr>
          <p:cNvPr id="3" name="Rectangle 2"/>
          <p:cNvSpPr/>
          <p:nvPr/>
        </p:nvSpPr>
        <p:spPr>
          <a:xfrm>
            <a:off x="266257" y="1247269"/>
            <a:ext cx="5241847" cy="3970318"/>
          </a:xfrm>
          <a:prstGeom prst="rect">
            <a:avLst/>
          </a:prstGeom>
        </p:spPr>
        <p:txBody>
          <a:bodyPr wrap="square">
            <a:spAutoFit/>
          </a:bodyPr>
          <a:lstStyle/>
          <a:p>
            <a:pPr marL="457200" indent="-457200">
              <a:buClr>
                <a:srgbClr val="C00000"/>
              </a:buClr>
              <a:buFont typeface="+mj-lt"/>
              <a:buAutoNum type="arabicPeriod" startAt="10"/>
              <a:tabLst>
                <a:tab pos="2743200" algn="l"/>
              </a:tabLst>
            </a:pPr>
            <a:r>
              <a:rPr lang="en-US" sz="2100" b="1" dirty="0" smtClean="0">
                <a:solidFill>
                  <a:srgbClr val="C00000"/>
                </a:solidFill>
                <a:latin typeface="Arial" panose="020B0604020202020204" pitchFamily="34" charset="0"/>
                <a:cs typeface="Arial" panose="020B0604020202020204" pitchFamily="34" charset="0"/>
              </a:rPr>
              <a:t>Reasoning</a:t>
            </a:r>
            <a:r>
              <a:rPr lang="en-US" sz="2100" dirty="0" smtClean="0">
                <a:solidFill>
                  <a:srgbClr val="C00000"/>
                </a:solidFill>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Here </a:t>
            </a:r>
            <a:r>
              <a:rPr lang="en-US" sz="2100" dirty="0">
                <a:latin typeface="Arial" panose="020B0604020202020204" pitchFamily="34" charset="0"/>
                <a:cs typeface="Arial" panose="020B0604020202020204" pitchFamily="34" charset="0"/>
              </a:rPr>
              <a:t>are three </a:t>
            </a:r>
            <a:r>
              <a:rPr lang="en-US" sz="2100" dirty="0" smtClean="0">
                <a:latin typeface="Arial" panose="020B0604020202020204" pitchFamily="34" charset="0"/>
                <a:cs typeface="Arial" panose="020B0604020202020204" pitchFamily="34" charset="0"/>
              </a:rPr>
              <a:t>vases.</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They </a:t>
            </a:r>
            <a:r>
              <a:rPr lang="en-US" sz="2100" dirty="0">
                <a:latin typeface="Arial" panose="020B0604020202020204" pitchFamily="34" charset="0"/>
                <a:cs typeface="Arial" panose="020B0604020202020204" pitchFamily="34" charset="0"/>
              </a:rPr>
              <a:t>are all cylinders and all the same height. Skye fills the vases with water at the same rate.</a:t>
            </a:r>
            <a:br>
              <a:rPr lang="en-US" sz="21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a:r>
            <a:br>
              <a:rPr lang="en-US" sz="16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On the same axes, sketch three graphs showing the rate at which water fills the vases.</a:t>
            </a:r>
            <a:endParaRPr lang="en-US" sz="2100" dirty="0"/>
          </a:p>
        </p:txBody>
      </p:sp>
      <p:sp>
        <p:nvSpPr>
          <p:cNvPr id="11" name="Title 1"/>
          <p:cNvSpPr>
            <a:spLocks noGrp="1"/>
          </p:cNvSpPr>
          <p:nvPr>
            <p:ph type="title"/>
          </p:nvPr>
        </p:nvSpPr>
        <p:spPr/>
        <p:txBody>
          <a:bodyPr>
            <a:noAutofit/>
          </a:bodyPr>
          <a:lstStyle/>
          <a:p>
            <a:r>
              <a:rPr lang="en-GB" sz="3600" dirty="0"/>
              <a:t>6.3 – Graphing Rates of Change</a:t>
            </a:r>
            <a:endParaRPr lang="en-GB" sz="3200" b="1" dirty="0" smtClean="0"/>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72400" y="1268760"/>
            <a:ext cx="548640" cy="548640"/>
          </a:xfrm>
          <a:prstGeom prst="rect">
            <a:avLst/>
          </a:prstGeom>
        </p:spPr>
      </p:pic>
      <p:sp>
        <p:nvSpPr>
          <p:cNvPr id="12" name="Rectangle 11"/>
          <p:cNvSpPr/>
          <p:nvPr/>
        </p:nvSpPr>
        <p:spPr>
          <a:xfrm flipH="1">
            <a:off x="251520" y="5150802"/>
            <a:ext cx="5204539" cy="1446550"/>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2560320"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Q10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Which vase will be full first? Which will be full last</a:t>
            </a:r>
            <a:r>
              <a:rPr lang="en-US" sz="2200" dirty="0" smtClean="0">
                <a:solidFill>
                  <a:schemeClr val="tx1"/>
                </a:solidFill>
                <a:latin typeface="Arial" panose="020B0604020202020204" pitchFamily="34" charset="0"/>
                <a:cs typeface="Arial" panose="020B0604020202020204" pitchFamily="34" charset="0"/>
              </a:rPr>
              <a:t>?</a:t>
            </a:r>
            <a:endParaRPr lang="en-US" sz="22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419872" y="5187891"/>
            <a:ext cx="1614412" cy="1372371"/>
          </a:xfrm>
          <a:prstGeom prst="rect">
            <a:avLst/>
          </a:prstGeom>
        </p:spPr>
      </p:pic>
      <p:pic>
        <p:nvPicPr>
          <p:cNvPr id="5" name="Picture 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194639" y="2630604"/>
            <a:ext cx="3313761" cy="1435962"/>
          </a:xfrm>
          <a:prstGeom prst="rect">
            <a:avLst/>
          </a:prstGeom>
        </p:spPr>
      </p:pic>
    </p:spTree>
    <p:extLst>
      <p:ext uri="{BB962C8B-B14F-4D97-AF65-F5344CB8AC3E}">
        <p14:creationId xmlns:p14="http://schemas.microsoft.com/office/powerpoint/2010/main" val="3535372130"/>
      </p:ext>
    </p:extLst>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169</a:t>
            </a:r>
            <a:endParaRPr lang="en-GB" sz="1400" b="1" dirty="0">
              <a:latin typeface="Calibri" panose="020F0502020204030204" pitchFamily="34" charset="0"/>
            </a:endParaRPr>
          </a:p>
        </p:txBody>
      </p:sp>
      <p:sp>
        <p:nvSpPr>
          <p:cNvPr id="11" name="Title 1"/>
          <p:cNvSpPr>
            <a:spLocks noGrp="1"/>
          </p:cNvSpPr>
          <p:nvPr>
            <p:ph type="title"/>
          </p:nvPr>
        </p:nvSpPr>
        <p:spPr/>
        <p:txBody>
          <a:bodyPr>
            <a:noAutofit/>
          </a:bodyPr>
          <a:lstStyle/>
          <a:p>
            <a:r>
              <a:rPr lang="en-GB" sz="3600" dirty="0"/>
              <a:t>6.3 – Graphing Rates of Change</a:t>
            </a:r>
            <a:endParaRPr lang="en-GB" sz="3200" b="1" dirty="0" smtClean="0"/>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72400" y="1268760"/>
            <a:ext cx="548640" cy="548640"/>
          </a:xfrm>
          <a:prstGeom prst="rect">
            <a:avLst/>
          </a:prstGeom>
        </p:spPr>
      </p:pic>
      <p:grpSp>
        <p:nvGrpSpPr>
          <p:cNvPr id="9" name="Group 8"/>
          <p:cNvGrpSpPr/>
          <p:nvPr/>
        </p:nvGrpSpPr>
        <p:grpSpPr>
          <a:xfrm>
            <a:off x="275085" y="1368072"/>
            <a:ext cx="5213924" cy="5085264"/>
            <a:chOff x="150164" y="6494199"/>
            <a:chExt cx="5213924" cy="5085264"/>
          </a:xfrm>
        </p:grpSpPr>
        <mc:AlternateContent xmlns:mc="http://schemas.openxmlformats.org/markup-compatibility/2006" xmlns:a14="http://schemas.microsoft.com/office/drawing/2010/main">
          <mc:Choice Requires="a14">
            <p:sp>
              <p:nvSpPr>
                <p:cNvPr id="10" name="Rectangle 9"/>
                <p:cNvSpPr/>
                <p:nvPr/>
              </p:nvSpPr>
              <p:spPr>
                <a:xfrm flipH="1">
                  <a:off x="150164" y="6673055"/>
                  <a:ext cx="5213924" cy="4906408"/>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600" dirty="0" smtClean="0">
                      <a:solidFill>
                        <a:schemeClr val="tx1"/>
                      </a:solidFill>
                      <a:latin typeface="Arial" panose="020B0604020202020204" pitchFamily="34" charset="0"/>
                      <a:cs typeface="Arial" panose="020B0604020202020204" pitchFamily="34" charset="0"/>
                    </a:rPr>
                    <a:t>A velocity-time graph has time on the </a:t>
                  </a:r>
                  <a:r>
                    <a:rPr lang="en-US" sz="2600" i="1" dirty="0" smtClean="0">
                      <a:solidFill>
                        <a:schemeClr val="tx1"/>
                      </a:solidFill>
                      <a:latin typeface="Arial" panose="020B0604020202020204" pitchFamily="34" charset="0"/>
                      <a:cs typeface="Arial" panose="020B0604020202020204" pitchFamily="34" charset="0"/>
                    </a:rPr>
                    <a:t>x</a:t>
                  </a:r>
                  <a:r>
                    <a:rPr lang="en-US" sz="2600" dirty="0" smtClean="0">
                      <a:solidFill>
                        <a:schemeClr val="tx1"/>
                      </a:solidFill>
                      <a:latin typeface="Arial" panose="020B0604020202020204" pitchFamily="34" charset="0"/>
                      <a:cs typeface="Arial" panose="020B0604020202020204" pitchFamily="34" charset="0"/>
                    </a:rPr>
                    <a:t>-axis </a:t>
                  </a:r>
                  <a:r>
                    <a:rPr lang="en-US" sz="2600" dirty="0">
                      <a:solidFill>
                        <a:schemeClr val="tx1"/>
                      </a:solidFill>
                      <a:latin typeface="Arial" panose="020B0604020202020204" pitchFamily="34" charset="0"/>
                      <a:cs typeface="Arial" panose="020B0604020202020204" pitchFamily="34" charset="0"/>
                    </a:rPr>
                    <a:t>and velocity on the </a:t>
                  </a:r>
                  <a:r>
                    <a:rPr lang="en-US" sz="2600" i="1" dirty="0">
                      <a:solidFill>
                        <a:schemeClr val="tx1"/>
                      </a:solidFill>
                      <a:latin typeface="Arial" panose="020B0604020202020204" pitchFamily="34" charset="0"/>
                      <a:cs typeface="Arial" panose="020B0604020202020204" pitchFamily="34" charset="0"/>
                    </a:rPr>
                    <a:t>y</a:t>
                  </a:r>
                  <a:r>
                    <a:rPr lang="en-US" sz="2600" dirty="0">
                      <a:solidFill>
                        <a:schemeClr val="tx1"/>
                      </a:solidFill>
                      <a:latin typeface="Arial" panose="020B0604020202020204" pitchFamily="34" charset="0"/>
                      <a:cs typeface="Arial" panose="020B0604020202020204" pitchFamily="34" charset="0"/>
                    </a:rPr>
                    <a:t>-axis. The gradient is the rate of change of velocity, or acceleration.</a:t>
                  </a:r>
                </a:p>
                <a:p>
                  <a:r>
                    <a:rPr lang="en-US" sz="2600" dirty="0">
                      <a:solidFill>
                        <a:schemeClr val="tx1"/>
                      </a:solidFill>
                      <a:latin typeface="Arial" panose="020B0604020202020204" pitchFamily="34" charset="0"/>
                      <a:cs typeface="Arial" panose="020B0604020202020204" pitchFamily="34" charset="0"/>
                    </a:rPr>
                    <a:t>A positive gradient means an object is speeding up. change in velocity</a:t>
                  </a:r>
                </a:p>
                <a:p>
                  <a:r>
                    <a:rPr lang="en-US" sz="2600" dirty="0">
                      <a:solidFill>
                        <a:schemeClr val="tx1"/>
                      </a:solidFill>
                      <a:latin typeface="Arial" panose="020B0604020202020204" pitchFamily="34" charset="0"/>
                      <a:cs typeface="Arial" panose="020B0604020202020204" pitchFamily="34" charset="0"/>
                    </a:rPr>
                    <a:t>Acceleration </a:t>
                  </a:r>
                  <a:r>
                    <a:rPr lang="en-US" sz="2600"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2600" i="1">
                              <a:solidFill>
                                <a:schemeClr val="tx1"/>
                              </a:solidFill>
                              <a:latin typeface="Cambria Math" panose="02040503050406030204" pitchFamily="18" charset="0"/>
                              <a:cs typeface="Arial" panose="020B0604020202020204" pitchFamily="34" charset="0"/>
                            </a:rPr>
                          </m:ctrlPr>
                        </m:fPr>
                        <m:num>
                          <m:r>
                            <a:rPr lang="en-US" sz="2600" b="0" i="1" smtClean="0">
                              <a:solidFill>
                                <a:schemeClr val="tx1"/>
                              </a:solidFill>
                              <a:latin typeface="Cambria Math" panose="02040503050406030204" pitchFamily="18" charset="0"/>
                              <a:cs typeface="Arial" panose="020B0604020202020204" pitchFamily="34" charset="0"/>
                            </a:rPr>
                            <m:t>𝑐h𝑎𝑛𝑔𝑒</m:t>
                          </m:r>
                          <m:r>
                            <a:rPr lang="en-US" sz="2600" b="0" i="1" smtClean="0">
                              <a:solidFill>
                                <a:schemeClr val="tx1"/>
                              </a:solidFill>
                              <a:latin typeface="Cambria Math" panose="02040503050406030204" pitchFamily="18" charset="0"/>
                              <a:cs typeface="Arial" panose="020B0604020202020204" pitchFamily="34" charset="0"/>
                            </a:rPr>
                            <m:t> </m:t>
                          </m:r>
                          <m:r>
                            <a:rPr lang="en-US" sz="2600" b="0" i="1" smtClean="0">
                              <a:solidFill>
                                <a:schemeClr val="tx1"/>
                              </a:solidFill>
                              <a:latin typeface="Cambria Math" panose="02040503050406030204" pitchFamily="18" charset="0"/>
                              <a:cs typeface="Arial" panose="020B0604020202020204" pitchFamily="34" charset="0"/>
                            </a:rPr>
                            <m:t>𝑖𝑛</m:t>
                          </m:r>
                          <m:r>
                            <a:rPr lang="en-US" sz="2600" b="0" i="1" smtClean="0">
                              <a:solidFill>
                                <a:schemeClr val="tx1"/>
                              </a:solidFill>
                              <a:latin typeface="Cambria Math" panose="02040503050406030204" pitchFamily="18" charset="0"/>
                              <a:cs typeface="Arial" panose="020B0604020202020204" pitchFamily="34" charset="0"/>
                            </a:rPr>
                            <m:t> </m:t>
                          </m:r>
                          <m:r>
                            <a:rPr lang="en-US" sz="2600" b="0" i="1" smtClean="0">
                              <a:solidFill>
                                <a:schemeClr val="tx1"/>
                              </a:solidFill>
                              <a:latin typeface="Cambria Math" panose="02040503050406030204" pitchFamily="18" charset="0"/>
                              <a:cs typeface="Arial" panose="020B0604020202020204" pitchFamily="34" charset="0"/>
                            </a:rPr>
                            <m:t>𝑣𝑒𝑙𝑜𝑐𝑖𝑡𝑦</m:t>
                          </m:r>
                        </m:num>
                        <m:den>
                          <m:r>
                            <a:rPr lang="en-US" sz="2600" b="0" i="1" smtClean="0">
                              <a:solidFill>
                                <a:schemeClr val="tx1"/>
                              </a:solidFill>
                              <a:latin typeface="Cambria Math" panose="02040503050406030204" pitchFamily="18" charset="0"/>
                              <a:cs typeface="Arial" panose="020B0604020202020204" pitchFamily="34" charset="0"/>
                            </a:rPr>
                            <m:t>𝑡𝑖𝑚𝑒</m:t>
                          </m:r>
                        </m:den>
                      </m:f>
                    </m:oMath>
                  </a14:m>
                  <a:endParaRPr lang="en-US" sz="2600" dirty="0">
                    <a:solidFill>
                      <a:schemeClr val="tx1"/>
                    </a:solidFill>
                    <a:latin typeface="Arial" panose="020B0604020202020204" pitchFamily="34" charset="0"/>
                    <a:cs typeface="Arial" panose="020B0604020202020204" pitchFamily="34" charset="0"/>
                  </a:endParaRPr>
                </a:p>
                <a:p>
                  <a:r>
                    <a:rPr lang="en-US" sz="2600" dirty="0">
                      <a:solidFill>
                        <a:schemeClr val="tx1"/>
                      </a:solidFill>
                      <a:latin typeface="Arial" panose="020B0604020202020204" pitchFamily="34" charset="0"/>
                      <a:cs typeface="Arial" panose="020B0604020202020204" pitchFamily="34" charset="0"/>
                    </a:rPr>
                    <a:t>The area under a velocity-time graph is the distance travelled.</a:t>
                  </a:r>
                </a:p>
              </p:txBody>
            </p:sp>
          </mc:Choice>
          <mc:Fallback xmlns="">
            <p:sp>
              <p:nvSpPr>
                <p:cNvPr id="10" name="Rectangle 9"/>
                <p:cNvSpPr>
                  <a:spLocks noRot="1" noChangeAspect="1" noMove="1" noResize="1" noEditPoints="1" noAdjustHandles="1" noChangeArrowheads="1" noChangeShapeType="1" noTextEdit="1"/>
                </p:cNvSpPr>
                <p:nvPr/>
              </p:nvSpPr>
              <p:spPr>
                <a:xfrm flipH="1">
                  <a:off x="150164" y="6673055"/>
                  <a:ext cx="5213924" cy="4906408"/>
                </a:xfrm>
                <a:prstGeom prst="rect">
                  <a:avLst/>
                </a:prstGeom>
                <a:blipFill rotWithShape="0">
                  <a:blip r:embed="rId5"/>
                  <a:stretch>
                    <a:fillRect/>
                  </a:stretch>
                </a:blipFill>
                <a:ln>
                  <a:solidFill>
                    <a:srgbClr val="002060"/>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sp>
          <p:nvSpPr>
            <p:cNvPr id="13" name="Pentagon 12"/>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Arial" panose="020B0604020202020204" pitchFamily="34" charset="0"/>
                  <a:cs typeface="Arial" panose="020B0604020202020204" pitchFamily="34" charset="0"/>
                </a:rPr>
                <a:t>Key Point 9</a:t>
              </a:r>
              <a:endParaRPr lang="en-US" sz="24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25640199"/>
      </p:ext>
    </p:extLst>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170</a:t>
            </a:r>
            <a:endParaRPr lang="en-GB" sz="1400" b="1" dirty="0">
              <a:latin typeface="Calibri" panose="020F0502020204030204" pitchFamily="34" charset="0"/>
            </a:endParaRPr>
          </a:p>
        </p:txBody>
      </p:sp>
      <p:sp>
        <p:nvSpPr>
          <p:cNvPr id="3" name="Rectangle 2"/>
          <p:cNvSpPr/>
          <p:nvPr/>
        </p:nvSpPr>
        <p:spPr>
          <a:xfrm>
            <a:off x="179511" y="1196752"/>
            <a:ext cx="5838795" cy="4647426"/>
          </a:xfrm>
          <a:prstGeom prst="rect">
            <a:avLst/>
          </a:prstGeom>
        </p:spPr>
        <p:txBody>
          <a:bodyPr wrap="square">
            <a:spAutoFit/>
          </a:bodyPr>
          <a:lstStyle/>
          <a:p>
            <a:pPr marL="457200" indent="-457200">
              <a:buClr>
                <a:srgbClr val="C00000"/>
              </a:buClr>
              <a:buFont typeface="+mj-lt"/>
              <a:buAutoNum type="arabicPeriod" startAt="11"/>
              <a:tabLst>
                <a:tab pos="2743200" algn="l"/>
              </a:tabLst>
            </a:pPr>
            <a:r>
              <a:rPr lang="en-US" sz="1850" b="1" dirty="0" smtClean="0">
                <a:solidFill>
                  <a:srgbClr val="C00000"/>
                </a:solidFill>
                <a:latin typeface="Arial" panose="020B0604020202020204" pitchFamily="34" charset="0"/>
                <a:cs typeface="Arial" panose="020B0604020202020204" pitchFamily="34" charset="0"/>
              </a:rPr>
              <a:t>Real</a:t>
            </a:r>
            <a:r>
              <a:rPr lang="en-US" sz="1850" dirty="0" smtClean="0">
                <a:latin typeface="Arial" panose="020B0604020202020204" pitchFamily="34" charset="0"/>
                <a:cs typeface="Arial" panose="020B0604020202020204" pitchFamily="34" charset="0"/>
              </a:rPr>
              <a:t> </a:t>
            </a:r>
            <a:r>
              <a:rPr lang="en-US" sz="1850" dirty="0">
                <a:latin typeface="Arial" panose="020B0604020202020204" pitchFamily="34" charset="0"/>
                <a:cs typeface="Arial" panose="020B0604020202020204" pitchFamily="34" charset="0"/>
              </a:rPr>
              <a:t>Gavin goes </a:t>
            </a:r>
            <a:r>
              <a:rPr lang="en-US" sz="1850" dirty="0" smtClean="0">
                <a:latin typeface="Arial" panose="020B0604020202020204" pitchFamily="34" charset="0"/>
                <a:cs typeface="Arial" panose="020B0604020202020204" pitchFamily="34" charset="0"/>
              </a:rPr>
              <a:t/>
            </a:r>
            <a:br>
              <a:rPr lang="en-US" sz="1850" dirty="0" smtClean="0">
                <a:latin typeface="Arial" panose="020B0604020202020204" pitchFamily="34" charset="0"/>
                <a:cs typeface="Arial" panose="020B0604020202020204" pitchFamily="34" charset="0"/>
              </a:rPr>
            </a:br>
            <a:r>
              <a:rPr lang="en-US" sz="1850" dirty="0" smtClean="0">
                <a:latin typeface="Arial" panose="020B0604020202020204" pitchFamily="34" charset="0"/>
                <a:cs typeface="Arial" panose="020B0604020202020204" pitchFamily="34" charset="0"/>
              </a:rPr>
              <a:t>for a run. The graph </a:t>
            </a:r>
            <a:br>
              <a:rPr lang="en-US" sz="1850" dirty="0" smtClean="0">
                <a:latin typeface="Arial" panose="020B0604020202020204" pitchFamily="34" charset="0"/>
                <a:cs typeface="Arial" panose="020B0604020202020204" pitchFamily="34" charset="0"/>
              </a:rPr>
            </a:br>
            <a:r>
              <a:rPr lang="en-US" sz="1850" dirty="0" smtClean="0">
                <a:latin typeface="Arial" panose="020B0604020202020204" pitchFamily="34" charset="0"/>
                <a:cs typeface="Arial" panose="020B0604020202020204" pitchFamily="34" charset="0"/>
              </a:rPr>
              <a:t>shows </a:t>
            </a:r>
            <a:r>
              <a:rPr lang="en-US" sz="1850" dirty="0">
                <a:latin typeface="Arial" panose="020B0604020202020204" pitchFamily="34" charset="0"/>
                <a:cs typeface="Arial" panose="020B0604020202020204" pitchFamily="34" charset="0"/>
              </a:rPr>
              <a:t>his </a:t>
            </a:r>
            <a:r>
              <a:rPr lang="en-US" sz="1850" dirty="0" smtClean="0">
                <a:latin typeface="Arial" panose="020B0604020202020204" pitchFamily="34" charset="0"/>
                <a:cs typeface="Arial" panose="020B0604020202020204" pitchFamily="34" charset="0"/>
              </a:rPr>
              <a:t>journey. </a:t>
            </a:r>
            <a:br>
              <a:rPr lang="en-US" sz="1850" dirty="0" smtClean="0">
                <a:latin typeface="Arial" panose="020B0604020202020204" pitchFamily="34" charset="0"/>
                <a:cs typeface="Arial" panose="020B0604020202020204" pitchFamily="34" charset="0"/>
              </a:rPr>
            </a:br>
            <a:r>
              <a:rPr lang="en-US" sz="1850" dirty="0" smtClean="0">
                <a:latin typeface="Arial" panose="020B0604020202020204" pitchFamily="34" charset="0"/>
                <a:cs typeface="Arial" panose="020B0604020202020204" pitchFamily="34" charset="0"/>
              </a:rPr>
              <a:t>Work out:</a:t>
            </a:r>
          </a:p>
          <a:p>
            <a:pPr marL="914400" lvl="1" indent="-457200">
              <a:buClr>
                <a:srgbClr val="C00000"/>
              </a:buClr>
              <a:buFont typeface="+mj-lt"/>
              <a:buAutoNum type="alphaLcPeriod"/>
              <a:tabLst>
                <a:tab pos="2743200" algn="l"/>
              </a:tabLst>
            </a:pPr>
            <a:r>
              <a:rPr lang="en-US" sz="1850" dirty="0" smtClean="0">
                <a:latin typeface="Arial" panose="020B0604020202020204" pitchFamily="34" charset="0"/>
                <a:cs typeface="Arial" panose="020B0604020202020204" pitchFamily="34" charset="0"/>
              </a:rPr>
              <a:t>Gavin's </a:t>
            </a:r>
            <a:r>
              <a:rPr lang="en-US" sz="1850" dirty="0">
                <a:latin typeface="Arial" panose="020B0604020202020204" pitchFamily="34" charset="0"/>
                <a:cs typeface="Arial" panose="020B0604020202020204" pitchFamily="34" charset="0"/>
              </a:rPr>
              <a:t>maximum </a:t>
            </a:r>
            <a:r>
              <a:rPr lang="en-US" sz="1850" dirty="0" smtClean="0">
                <a:latin typeface="Arial" panose="020B0604020202020204" pitchFamily="34" charset="0"/>
                <a:cs typeface="Arial" panose="020B0604020202020204" pitchFamily="34" charset="0"/>
              </a:rPr>
              <a:t/>
            </a:r>
            <a:br>
              <a:rPr lang="en-US" sz="1850" dirty="0" smtClean="0">
                <a:latin typeface="Arial" panose="020B0604020202020204" pitchFamily="34" charset="0"/>
                <a:cs typeface="Arial" panose="020B0604020202020204" pitchFamily="34" charset="0"/>
              </a:rPr>
            </a:br>
            <a:r>
              <a:rPr lang="en-US" sz="1850" dirty="0" smtClean="0">
                <a:latin typeface="Arial" panose="020B0604020202020204" pitchFamily="34" charset="0"/>
                <a:cs typeface="Arial" panose="020B0604020202020204" pitchFamily="34" charset="0"/>
              </a:rPr>
              <a:t>velocity</a:t>
            </a:r>
            <a:endParaRPr lang="en-US" sz="1850" dirty="0">
              <a:latin typeface="Arial" panose="020B0604020202020204" pitchFamily="34" charset="0"/>
              <a:cs typeface="Arial" panose="020B0604020202020204" pitchFamily="34" charset="0"/>
            </a:endParaRPr>
          </a:p>
          <a:p>
            <a:pPr marL="742950" lvl="1" indent="-285750">
              <a:buClr>
                <a:srgbClr val="C00000"/>
              </a:buClr>
              <a:buFont typeface="+mj-lt"/>
              <a:buAutoNum type="alphaLcPeriod"/>
              <a:tabLst>
                <a:tab pos="2743200" algn="l"/>
              </a:tabLst>
            </a:pPr>
            <a:r>
              <a:rPr lang="en-US" sz="1850" dirty="0">
                <a:latin typeface="Arial" panose="020B0604020202020204" pitchFamily="34" charset="0"/>
                <a:cs typeface="Arial" panose="020B0604020202020204" pitchFamily="34" charset="0"/>
              </a:rPr>
              <a:t>how many </a:t>
            </a:r>
            <a:r>
              <a:rPr lang="en-US" sz="1850" dirty="0" smtClean="0">
                <a:latin typeface="Arial" panose="020B0604020202020204" pitchFamily="34" charset="0"/>
                <a:cs typeface="Arial" panose="020B0604020202020204" pitchFamily="34" charset="0"/>
              </a:rPr>
              <a:t>minutes </a:t>
            </a:r>
            <a:br>
              <a:rPr lang="en-US" sz="1850" dirty="0" smtClean="0">
                <a:latin typeface="Arial" panose="020B0604020202020204" pitchFamily="34" charset="0"/>
                <a:cs typeface="Arial" panose="020B0604020202020204" pitchFamily="34" charset="0"/>
              </a:rPr>
            </a:br>
            <a:r>
              <a:rPr lang="en-US" sz="1850" dirty="0" smtClean="0">
                <a:latin typeface="Arial" panose="020B0604020202020204" pitchFamily="34" charset="0"/>
                <a:cs typeface="Arial" panose="020B0604020202020204" pitchFamily="34" charset="0"/>
              </a:rPr>
              <a:t>he </a:t>
            </a:r>
            <a:r>
              <a:rPr lang="en-US" sz="1850" dirty="0">
                <a:latin typeface="Arial" panose="020B0604020202020204" pitchFamily="34" charset="0"/>
                <a:cs typeface="Arial" panose="020B0604020202020204" pitchFamily="34" charset="0"/>
              </a:rPr>
              <a:t>ran at </a:t>
            </a:r>
            <a:r>
              <a:rPr lang="en-US" sz="1850" dirty="0" smtClean="0">
                <a:latin typeface="Arial" panose="020B0604020202020204" pitchFamily="34" charset="0"/>
                <a:cs typeface="Arial" panose="020B0604020202020204" pitchFamily="34" charset="0"/>
              </a:rPr>
              <a:t>1.1 </a:t>
            </a:r>
            <a:r>
              <a:rPr lang="en-US" sz="1850" dirty="0">
                <a:latin typeface="Arial" panose="020B0604020202020204" pitchFamily="34" charset="0"/>
                <a:cs typeface="Arial" panose="020B0604020202020204" pitchFamily="34" charset="0"/>
              </a:rPr>
              <a:t>m/s</a:t>
            </a:r>
          </a:p>
          <a:p>
            <a:pPr marL="742950" lvl="1" indent="-285750">
              <a:buClr>
                <a:srgbClr val="C00000"/>
              </a:buClr>
              <a:buFont typeface="+mj-lt"/>
              <a:buAutoNum type="alphaLcPeriod"/>
              <a:tabLst>
                <a:tab pos="2743200" algn="l"/>
              </a:tabLst>
            </a:pPr>
            <a:r>
              <a:rPr lang="en-US" sz="1850" dirty="0">
                <a:latin typeface="Arial" panose="020B0604020202020204" pitchFamily="34" charset="0"/>
                <a:cs typeface="Arial" panose="020B0604020202020204" pitchFamily="34" charset="0"/>
              </a:rPr>
              <a:t>his acceleration for </a:t>
            </a:r>
            <a:r>
              <a:rPr lang="en-US" sz="1850" dirty="0" smtClean="0">
                <a:latin typeface="Arial" panose="020B0604020202020204" pitchFamily="34" charset="0"/>
                <a:cs typeface="Arial" panose="020B0604020202020204" pitchFamily="34" charset="0"/>
              </a:rPr>
              <a:t>the </a:t>
            </a:r>
            <a:r>
              <a:rPr lang="en-US" sz="1850" dirty="0">
                <a:latin typeface="Arial" panose="020B0604020202020204" pitchFamily="34" charset="0"/>
                <a:cs typeface="Arial" panose="020B0604020202020204" pitchFamily="34" charset="0"/>
              </a:rPr>
              <a:t>first part of the journey</a:t>
            </a:r>
          </a:p>
          <a:p>
            <a:pPr marL="742950" lvl="1" indent="-285750">
              <a:buClr>
                <a:srgbClr val="C00000"/>
              </a:buClr>
              <a:buFont typeface="+mj-lt"/>
              <a:buAutoNum type="alphaLcPeriod"/>
              <a:tabLst>
                <a:tab pos="2743200" algn="l"/>
              </a:tabLst>
            </a:pPr>
            <a:r>
              <a:rPr lang="en-US" sz="1850" dirty="0">
                <a:latin typeface="Arial" panose="020B0604020202020204" pitchFamily="34" charset="0"/>
                <a:cs typeface="Arial" panose="020B0604020202020204" pitchFamily="34" charset="0"/>
              </a:rPr>
              <a:t>the distance Gavin ran during the last 120 seconds.</a:t>
            </a:r>
          </a:p>
          <a:p>
            <a:pPr marL="742950" lvl="1" indent="-285750">
              <a:buClr>
                <a:srgbClr val="C00000"/>
              </a:buClr>
              <a:buFont typeface="+mj-lt"/>
              <a:buAutoNum type="alphaLcPeriod"/>
              <a:tabLst>
                <a:tab pos="2743200" algn="l"/>
              </a:tabLst>
            </a:pPr>
            <a:r>
              <a:rPr lang="en-US" sz="1850" dirty="0">
                <a:latin typeface="Arial" panose="020B0604020202020204" pitchFamily="34" charset="0"/>
                <a:cs typeface="Arial" panose="020B0604020202020204" pitchFamily="34" charset="0"/>
              </a:rPr>
              <a:t>Copy and complete this description of Gavin's </a:t>
            </a:r>
            <a:r>
              <a:rPr lang="en-US" sz="1850" dirty="0" smtClean="0">
                <a:latin typeface="Arial" panose="020B0604020202020204" pitchFamily="34" charset="0"/>
                <a:cs typeface="Arial" panose="020B0604020202020204" pitchFamily="34" charset="0"/>
              </a:rPr>
              <a:t>run.</a:t>
            </a:r>
            <a:br>
              <a:rPr lang="en-US" sz="1850" dirty="0" smtClean="0">
                <a:latin typeface="Arial" panose="020B0604020202020204" pitchFamily="34" charset="0"/>
                <a:cs typeface="Arial" panose="020B0604020202020204" pitchFamily="34" charset="0"/>
              </a:rPr>
            </a:br>
            <a:r>
              <a:rPr lang="en-US" sz="1850" dirty="0" smtClean="0">
                <a:latin typeface="Arial" panose="020B0604020202020204" pitchFamily="34" charset="0"/>
                <a:cs typeface="Arial" panose="020B0604020202020204" pitchFamily="34" charset="0"/>
              </a:rPr>
              <a:t>He </a:t>
            </a:r>
            <a:r>
              <a:rPr lang="en-US" sz="1850" dirty="0">
                <a:latin typeface="Arial" panose="020B0604020202020204" pitchFamily="34" charset="0"/>
                <a:cs typeface="Arial" panose="020B0604020202020204" pitchFamily="34" charset="0"/>
              </a:rPr>
              <a:t>accelerated at </a:t>
            </a:r>
            <a:r>
              <a:rPr lang="en-US" sz="1850" dirty="0" smtClean="0">
                <a:latin typeface="Arial" panose="020B0604020202020204" pitchFamily="34" charset="0"/>
                <a:cs typeface="Arial" panose="020B0604020202020204" pitchFamily="34" charset="0"/>
                <a:sym typeface="Wingdings" panose="05000000000000000000" pitchFamily="2" charset="2"/>
              </a:rPr>
              <a:t></a:t>
            </a:r>
            <a:r>
              <a:rPr lang="en-US" sz="1850" dirty="0" smtClean="0">
                <a:latin typeface="Arial" panose="020B0604020202020204" pitchFamily="34" charset="0"/>
                <a:cs typeface="Arial" panose="020B0604020202020204" pitchFamily="34" charset="0"/>
              </a:rPr>
              <a:t> </a:t>
            </a:r>
            <a:r>
              <a:rPr lang="en-US" sz="1850" dirty="0">
                <a:latin typeface="Arial" panose="020B0604020202020204" pitchFamily="34" charset="0"/>
                <a:cs typeface="Arial" panose="020B0604020202020204" pitchFamily="34" charset="0"/>
              </a:rPr>
              <a:t>m/s2 for the first </a:t>
            </a:r>
            <a:r>
              <a:rPr lang="en-US" sz="1850" dirty="0">
                <a:latin typeface="Arial" panose="020B0604020202020204" pitchFamily="34" charset="0"/>
                <a:cs typeface="Arial" panose="020B0604020202020204" pitchFamily="34" charset="0"/>
                <a:sym typeface="Wingdings" panose="05000000000000000000" pitchFamily="2" charset="2"/>
              </a:rPr>
              <a:t></a:t>
            </a:r>
            <a:r>
              <a:rPr lang="en-US" sz="1850" dirty="0" smtClean="0">
                <a:latin typeface="Arial" panose="020B0604020202020204" pitchFamily="34" charset="0"/>
                <a:cs typeface="Arial" panose="020B0604020202020204" pitchFamily="34" charset="0"/>
              </a:rPr>
              <a:t> </a:t>
            </a:r>
            <a:r>
              <a:rPr lang="en-US" sz="1850" dirty="0">
                <a:latin typeface="Arial" panose="020B0604020202020204" pitchFamily="34" charset="0"/>
                <a:cs typeface="Arial" panose="020B0604020202020204" pitchFamily="34" charset="0"/>
              </a:rPr>
              <a:t>minutes, then ran at a constant velocity of </a:t>
            </a:r>
            <a:r>
              <a:rPr lang="en-US" sz="1850" dirty="0">
                <a:latin typeface="Arial" panose="020B0604020202020204" pitchFamily="34" charset="0"/>
                <a:cs typeface="Arial" panose="020B0604020202020204" pitchFamily="34" charset="0"/>
                <a:sym typeface="Wingdings" panose="05000000000000000000" pitchFamily="2" charset="2"/>
              </a:rPr>
              <a:t></a:t>
            </a:r>
            <a:r>
              <a:rPr lang="en-US" sz="1850" dirty="0" smtClean="0">
                <a:latin typeface="Arial" panose="020B0604020202020204" pitchFamily="34" charset="0"/>
                <a:cs typeface="Arial" panose="020B0604020202020204" pitchFamily="34" charset="0"/>
              </a:rPr>
              <a:t> </a:t>
            </a:r>
            <a:r>
              <a:rPr lang="en-US" sz="1850" dirty="0">
                <a:latin typeface="Arial" panose="020B0604020202020204" pitchFamily="34" charset="0"/>
                <a:cs typeface="Arial" panose="020B0604020202020204" pitchFamily="34" charset="0"/>
              </a:rPr>
              <a:t>m/s for </a:t>
            </a:r>
            <a:r>
              <a:rPr lang="en-US" sz="1850" dirty="0">
                <a:latin typeface="Arial" panose="020B0604020202020204" pitchFamily="34" charset="0"/>
                <a:cs typeface="Arial" panose="020B0604020202020204" pitchFamily="34" charset="0"/>
                <a:sym typeface="Wingdings" panose="05000000000000000000" pitchFamily="2" charset="2"/>
              </a:rPr>
              <a:t></a:t>
            </a:r>
            <a:r>
              <a:rPr lang="en-US" sz="1850" dirty="0" smtClean="0">
                <a:latin typeface="Arial" panose="020B0604020202020204" pitchFamily="34" charset="0"/>
                <a:cs typeface="Arial" panose="020B0604020202020204" pitchFamily="34" charset="0"/>
              </a:rPr>
              <a:t> </a:t>
            </a:r>
            <a:r>
              <a:rPr lang="en-US" sz="1850" dirty="0">
                <a:latin typeface="Arial" panose="020B0604020202020204" pitchFamily="34" charset="0"/>
                <a:cs typeface="Arial" panose="020B0604020202020204" pitchFamily="34" charset="0"/>
              </a:rPr>
              <a:t>minutes. Next</a:t>
            </a:r>
            <a:r>
              <a:rPr lang="en-US" sz="1850" dirty="0" smtClean="0">
                <a:latin typeface="Arial" panose="020B0604020202020204" pitchFamily="34" charset="0"/>
                <a:cs typeface="Arial" panose="020B0604020202020204" pitchFamily="34" charset="0"/>
              </a:rPr>
              <a:t>...</a:t>
            </a:r>
            <a:endParaRPr lang="en-US" sz="1850" dirty="0">
              <a:latin typeface="Arial" panose="020B0604020202020204" pitchFamily="34" charset="0"/>
              <a:cs typeface="Arial" panose="020B0604020202020204" pitchFamily="34" charset="0"/>
            </a:endParaRPr>
          </a:p>
        </p:txBody>
      </p:sp>
      <p:sp>
        <p:nvSpPr>
          <p:cNvPr id="11" name="Title 1"/>
          <p:cNvSpPr>
            <a:spLocks noGrp="1"/>
          </p:cNvSpPr>
          <p:nvPr>
            <p:ph type="title"/>
          </p:nvPr>
        </p:nvSpPr>
        <p:spPr/>
        <p:txBody>
          <a:bodyPr>
            <a:noAutofit/>
          </a:bodyPr>
          <a:lstStyle/>
          <a:p>
            <a:r>
              <a:rPr lang="en-GB" sz="3600" dirty="0"/>
              <a:t>6.3 – Graphing Rates of Change</a:t>
            </a:r>
            <a:endParaRPr lang="en-GB" sz="3200" b="1" dirty="0" smtClean="0"/>
          </a:p>
        </p:txBody>
      </p:sp>
      <p:sp>
        <p:nvSpPr>
          <p:cNvPr id="10" name="Rectangle 9"/>
          <p:cNvSpPr/>
          <p:nvPr/>
        </p:nvSpPr>
        <p:spPr>
          <a:xfrm flipH="1">
            <a:off x="6084167" y="1304617"/>
            <a:ext cx="2736304" cy="877163"/>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700" b="1" dirty="0" smtClean="0">
                <a:solidFill>
                  <a:srgbClr val="C00000"/>
                </a:solidFill>
                <a:latin typeface="Arial" panose="020B0604020202020204" pitchFamily="34" charset="0"/>
                <a:cs typeface="Arial" panose="020B0604020202020204" pitchFamily="34" charset="0"/>
              </a:rPr>
              <a:t>Q11b hint</a:t>
            </a:r>
            <a:r>
              <a:rPr lang="en-US" sz="1700" dirty="0" smtClean="0">
                <a:solidFill>
                  <a:schemeClr val="tx1"/>
                </a:solidFill>
                <a:latin typeface="Arial" panose="020B0604020202020204" pitchFamily="34" charset="0"/>
                <a:cs typeface="Arial" panose="020B0604020202020204" pitchFamily="34" charset="0"/>
              </a:rPr>
              <a:t> </a:t>
            </a:r>
            <a:r>
              <a:rPr lang="en-US" sz="1700" dirty="0">
                <a:solidFill>
                  <a:schemeClr val="tx1"/>
                </a:solidFill>
                <a:latin typeface="Arial" panose="020B0604020202020204" pitchFamily="34" charset="0"/>
                <a:cs typeface="Arial" panose="020B0604020202020204" pitchFamily="34" charset="0"/>
              </a:rPr>
              <a:t>- Read </a:t>
            </a:r>
            <a:r>
              <a:rPr lang="en-US" sz="1700" dirty="0" smtClean="0">
                <a:solidFill>
                  <a:schemeClr val="tx1"/>
                </a:solidFill>
                <a:latin typeface="Arial" panose="020B0604020202020204" pitchFamily="34" charset="0"/>
                <a:cs typeface="Arial" panose="020B0604020202020204" pitchFamily="34" charset="0"/>
              </a:rPr>
              <a:t/>
            </a:r>
            <a:br>
              <a:rPr lang="en-US" sz="1700" dirty="0" smtClean="0">
                <a:solidFill>
                  <a:schemeClr val="tx1"/>
                </a:solidFill>
                <a:latin typeface="Arial" panose="020B0604020202020204" pitchFamily="34" charset="0"/>
                <a:cs typeface="Arial" panose="020B0604020202020204" pitchFamily="34" charset="0"/>
              </a:rPr>
            </a:br>
            <a:r>
              <a:rPr lang="en-US" sz="1700" dirty="0" smtClean="0">
                <a:solidFill>
                  <a:schemeClr val="tx1"/>
                </a:solidFill>
                <a:latin typeface="Arial" panose="020B0604020202020204" pitchFamily="34" charset="0"/>
                <a:cs typeface="Arial" panose="020B0604020202020204" pitchFamily="34" charset="0"/>
              </a:rPr>
              <a:t>seconds </a:t>
            </a:r>
            <a:r>
              <a:rPr lang="en-US" sz="1700" dirty="0">
                <a:solidFill>
                  <a:schemeClr val="tx1"/>
                </a:solidFill>
                <a:latin typeface="Arial" panose="020B0604020202020204" pitchFamily="34" charset="0"/>
                <a:cs typeface="Arial" panose="020B0604020202020204" pitchFamily="34" charset="0"/>
              </a:rPr>
              <a:t>from the graph </a:t>
            </a:r>
            <a:r>
              <a:rPr lang="en-US" sz="1700" dirty="0" smtClean="0">
                <a:solidFill>
                  <a:schemeClr val="tx1"/>
                </a:solidFill>
                <a:latin typeface="Arial" panose="020B0604020202020204" pitchFamily="34" charset="0"/>
                <a:cs typeface="Arial" panose="020B0604020202020204" pitchFamily="34" charset="0"/>
              </a:rPr>
              <a:t/>
            </a:r>
            <a:br>
              <a:rPr lang="en-US" sz="1700" dirty="0" smtClean="0">
                <a:solidFill>
                  <a:schemeClr val="tx1"/>
                </a:solidFill>
                <a:latin typeface="Arial" panose="020B0604020202020204" pitchFamily="34" charset="0"/>
                <a:cs typeface="Arial" panose="020B0604020202020204" pitchFamily="34" charset="0"/>
              </a:rPr>
            </a:br>
            <a:r>
              <a:rPr lang="en-US" sz="1700" dirty="0" smtClean="0">
                <a:solidFill>
                  <a:schemeClr val="tx1"/>
                </a:solidFill>
                <a:latin typeface="Arial" panose="020B0604020202020204" pitchFamily="34" charset="0"/>
                <a:cs typeface="Arial" panose="020B0604020202020204" pitchFamily="34" charset="0"/>
              </a:rPr>
              <a:t>and </a:t>
            </a:r>
            <a:r>
              <a:rPr lang="en-US" sz="1700" dirty="0">
                <a:solidFill>
                  <a:schemeClr val="tx1"/>
                </a:solidFill>
                <a:latin typeface="Arial" panose="020B0604020202020204" pitchFamily="34" charset="0"/>
                <a:cs typeface="Arial" panose="020B0604020202020204" pitchFamily="34" charset="0"/>
              </a:rPr>
              <a:t>change to minutes.</a:t>
            </a: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43840" y="1124744"/>
            <a:ext cx="548640" cy="537090"/>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flipH="1">
                <a:off x="6084167" y="2276872"/>
                <a:ext cx="2736304" cy="1421799"/>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700" b="1" dirty="0" smtClean="0">
                    <a:solidFill>
                      <a:srgbClr val="C00000"/>
                    </a:solidFill>
                    <a:latin typeface="Arial" panose="020B0604020202020204" pitchFamily="34" charset="0"/>
                    <a:cs typeface="Arial" panose="020B0604020202020204" pitchFamily="34" charset="0"/>
                  </a:rPr>
                  <a:t>Q11c hint</a:t>
                </a:r>
                <a:r>
                  <a:rPr lang="en-US" sz="1700" dirty="0" smtClean="0">
                    <a:solidFill>
                      <a:schemeClr val="tx1"/>
                    </a:solidFill>
                    <a:latin typeface="Arial" panose="020B0604020202020204" pitchFamily="34" charset="0"/>
                    <a:cs typeface="Arial" panose="020B0604020202020204" pitchFamily="34" charset="0"/>
                  </a:rPr>
                  <a:t> </a:t>
                </a:r>
                <a:r>
                  <a:rPr lang="en-US" sz="1700" dirty="0">
                    <a:solidFill>
                      <a:schemeClr val="tx1"/>
                    </a:solidFill>
                    <a:latin typeface="Arial" panose="020B0604020202020204" pitchFamily="34" charset="0"/>
                    <a:cs typeface="Arial" panose="020B0604020202020204" pitchFamily="34" charset="0"/>
                  </a:rPr>
                  <a:t>- Gradient of the line segment PQ. acceleration (m/s2</a:t>
                </a:r>
                <a:r>
                  <a:rPr lang="en-US" sz="1700" dirty="0" smtClean="0">
                    <a:solidFill>
                      <a:schemeClr val="tx1"/>
                    </a:solidFill>
                    <a:latin typeface="Arial" panose="020B0604020202020204" pitchFamily="34" charset="0"/>
                    <a:cs typeface="Arial" panose="020B0604020202020204" pitchFamily="34" charset="0"/>
                  </a:rPr>
                  <a:t>)</a:t>
                </a:r>
              </a:p>
              <a:p>
                <a:pPr/>
                <a14:m>
                  <m:oMathPara xmlns:m="http://schemas.openxmlformats.org/officeDocument/2006/math">
                    <m:oMathParaPr>
                      <m:jc m:val="centerGroup"/>
                    </m:oMathParaPr>
                    <m:oMath xmlns:m="http://schemas.openxmlformats.org/officeDocument/2006/math">
                      <m:f>
                        <m:fPr>
                          <m:ctrlPr>
                            <a:rPr lang="en-US" sz="1700" i="1" smtClean="0">
                              <a:solidFill>
                                <a:schemeClr val="tx1"/>
                              </a:solidFill>
                              <a:latin typeface="Cambria Math" panose="02040503050406030204" pitchFamily="18" charset="0"/>
                              <a:cs typeface="Arial" panose="020B0604020202020204" pitchFamily="34" charset="0"/>
                            </a:rPr>
                          </m:ctrlPr>
                        </m:fPr>
                        <m:num>
                          <m:r>
                            <a:rPr lang="en-US" sz="1700" b="0" i="1" smtClean="0">
                              <a:solidFill>
                                <a:schemeClr val="tx1"/>
                              </a:solidFill>
                              <a:latin typeface="Cambria Math" panose="02040503050406030204" pitchFamily="18" charset="0"/>
                              <a:cs typeface="Arial" panose="020B0604020202020204" pitchFamily="34" charset="0"/>
                            </a:rPr>
                            <m:t>𝑐h𝑎𝑛𝑔𝑒</m:t>
                          </m:r>
                          <m:r>
                            <a:rPr lang="en-US" sz="1700" b="0" i="1" smtClean="0">
                              <a:solidFill>
                                <a:schemeClr val="tx1"/>
                              </a:solidFill>
                              <a:latin typeface="Cambria Math" panose="02040503050406030204" pitchFamily="18" charset="0"/>
                              <a:cs typeface="Arial" panose="020B0604020202020204" pitchFamily="34" charset="0"/>
                            </a:rPr>
                            <m:t> </m:t>
                          </m:r>
                          <m:r>
                            <a:rPr lang="en-US" sz="1700" b="0" i="1" smtClean="0">
                              <a:solidFill>
                                <a:schemeClr val="tx1"/>
                              </a:solidFill>
                              <a:latin typeface="Cambria Math" panose="02040503050406030204" pitchFamily="18" charset="0"/>
                              <a:cs typeface="Arial" panose="020B0604020202020204" pitchFamily="34" charset="0"/>
                            </a:rPr>
                            <m:t>𝑖𝑛</m:t>
                          </m:r>
                          <m:r>
                            <a:rPr lang="en-US" sz="1700" b="0" i="1" smtClean="0">
                              <a:solidFill>
                                <a:schemeClr val="tx1"/>
                              </a:solidFill>
                              <a:latin typeface="Cambria Math" panose="02040503050406030204" pitchFamily="18" charset="0"/>
                              <a:cs typeface="Arial" panose="020B0604020202020204" pitchFamily="34" charset="0"/>
                            </a:rPr>
                            <m:t> </m:t>
                          </m:r>
                          <m:r>
                            <a:rPr lang="en-US" sz="1700" b="0" i="1" smtClean="0">
                              <a:solidFill>
                                <a:schemeClr val="tx1"/>
                              </a:solidFill>
                              <a:latin typeface="Cambria Math" panose="02040503050406030204" pitchFamily="18" charset="0"/>
                              <a:cs typeface="Arial" panose="020B0604020202020204" pitchFamily="34" charset="0"/>
                            </a:rPr>
                            <m:t>𝑣𝑒𝑙𝑐𝑖𝑡𝑦</m:t>
                          </m:r>
                          <m:r>
                            <a:rPr lang="en-US" sz="1700" b="0" i="1" smtClean="0">
                              <a:solidFill>
                                <a:schemeClr val="tx1"/>
                              </a:solidFill>
                              <a:latin typeface="Cambria Math" panose="02040503050406030204" pitchFamily="18" charset="0"/>
                              <a:cs typeface="Arial" panose="020B0604020202020204" pitchFamily="34" charset="0"/>
                            </a:rPr>
                            <m:t> (</m:t>
                          </m:r>
                          <m:r>
                            <a:rPr lang="en-US" sz="1700" b="0" i="1" smtClean="0">
                              <a:solidFill>
                                <a:schemeClr val="tx1"/>
                              </a:solidFill>
                              <a:latin typeface="Cambria Math" panose="02040503050406030204" pitchFamily="18" charset="0"/>
                              <a:cs typeface="Arial" panose="020B0604020202020204" pitchFamily="34" charset="0"/>
                            </a:rPr>
                            <m:t>𝑚</m:t>
                          </m:r>
                          <m:r>
                            <a:rPr lang="en-US" sz="1700" b="0" i="1" smtClean="0">
                              <a:solidFill>
                                <a:schemeClr val="tx1"/>
                              </a:solidFill>
                              <a:latin typeface="Cambria Math" panose="02040503050406030204" pitchFamily="18" charset="0"/>
                              <a:cs typeface="Arial" panose="020B0604020202020204" pitchFamily="34" charset="0"/>
                            </a:rPr>
                            <m:t>/</m:t>
                          </m:r>
                          <m:r>
                            <a:rPr lang="en-US" sz="1700" b="0" i="1" smtClean="0">
                              <a:solidFill>
                                <a:schemeClr val="tx1"/>
                              </a:solidFill>
                              <a:latin typeface="Cambria Math" panose="02040503050406030204" pitchFamily="18" charset="0"/>
                              <a:cs typeface="Arial" panose="020B0604020202020204" pitchFamily="34" charset="0"/>
                            </a:rPr>
                            <m:t>𝑠</m:t>
                          </m:r>
                          <m:r>
                            <a:rPr lang="en-US" sz="1700" b="0" i="1" baseline="30000" smtClean="0">
                              <a:solidFill>
                                <a:schemeClr val="tx1"/>
                              </a:solidFill>
                              <a:latin typeface="Cambria Math" panose="02040503050406030204" pitchFamily="18" charset="0"/>
                              <a:cs typeface="Arial" panose="020B0604020202020204" pitchFamily="34" charset="0"/>
                            </a:rPr>
                            <m:t>2</m:t>
                          </m:r>
                          <m:r>
                            <a:rPr lang="en-US" sz="1700" b="0" i="1" smtClean="0">
                              <a:solidFill>
                                <a:schemeClr val="tx1"/>
                              </a:solidFill>
                              <a:latin typeface="Cambria Math" panose="02040503050406030204" pitchFamily="18" charset="0"/>
                              <a:cs typeface="Arial" panose="020B0604020202020204" pitchFamily="34" charset="0"/>
                            </a:rPr>
                            <m:t>)</m:t>
                          </m:r>
                        </m:num>
                        <m:den>
                          <m:r>
                            <a:rPr lang="en-US" sz="1700" b="0" i="1" smtClean="0">
                              <a:solidFill>
                                <a:schemeClr val="tx1"/>
                              </a:solidFill>
                              <a:latin typeface="Cambria Math" panose="02040503050406030204" pitchFamily="18" charset="0"/>
                              <a:cs typeface="Arial" panose="020B0604020202020204" pitchFamily="34" charset="0"/>
                            </a:rPr>
                            <m:t>𝑡𝑖𝑚𝑒</m:t>
                          </m:r>
                          <m:r>
                            <a:rPr lang="en-US" sz="1700" b="0" i="1" smtClean="0">
                              <a:solidFill>
                                <a:schemeClr val="tx1"/>
                              </a:solidFill>
                              <a:latin typeface="Cambria Math" panose="02040503050406030204" pitchFamily="18" charset="0"/>
                              <a:cs typeface="Arial" panose="020B0604020202020204" pitchFamily="34" charset="0"/>
                            </a:rPr>
                            <m:t> (</m:t>
                          </m:r>
                          <m:r>
                            <a:rPr lang="en-US" sz="1700" b="0" i="1" smtClean="0">
                              <a:solidFill>
                                <a:schemeClr val="tx1"/>
                              </a:solidFill>
                              <a:latin typeface="Cambria Math" panose="02040503050406030204" pitchFamily="18" charset="0"/>
                              <a:cs typeface="Arial" panose="020B0604020202020204" pitchFamily="34" charset="0"/>
                            </a:rPr>
                            <m:t>𝑠</m:t>
                          </m:r>
                          <m:r>
                            <a:rPr lang="en-US" sz="1700" b="0" i="1" smtClean="0">
                              <a:solidFill>
                                <a:schemeClr val="tx1"/>
                              </a:solidFill>
                              <a:latin typeface="Cambria Math" panose="02040503050406030204" pitchFamily="18" charset="0"/>
                              <a:cs typeface="Arial" panose="020B0604020202020204" pitchFamily="34" charset="0"/>
                            </a:rPr>
                            <m:t>)</m:t>
                          </m:r>
                        </m:den>
                      </m:f>
                    </m:oMath>
                  </m:oMathPara>
                </a14:m>
                <a:endParaRPr lang="en-US" sz="1700" dirty="0">
                  <a:solidFill>
                    <a:schemeClr val="tx1"/>
                  </a:solidFill>
                  <a:latin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flipH="1">
                <a:off x="6084167" y="2276872"/>
                <a:ext cx="2736304" cy="1421799"/>
              </a:xfrm>
              <a:prstGeom prst="rect">
                <a:avLst/>
              </a:prstGeom>
              <a:blipFill rotWithShape="0">
                <a:blip r:embed="rId5"/>
                <a:stretch>
                  <a:fillRect/>
                </a:stretch>
              </a:blipFill>
              <a:ln>
                <a:solidFill>
                  <a:schemeClr val="accent6">
                    <a:lumMod val="50000"/>
                  </a:schemeClr>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sp>
        <p:nvSpPr>
          <p:cNvPr id="14" name="Rectangle 13"/>
          <p:cNvSpPr/>
          <p:nvPr/>
        </p:nvSpPr>
        <p:spPr>
          <a:xfrm flipH="1">
            <a:off x="6084167" y="3816910"/>
            <a:ext cx="2736304" cy="2708434"/>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700" b="1" dirty="0" smtClean="0">
                <a:solidFill>
                  <a:srgbClr val="C00000"/>
                </a:solidFill>
                <a:latin typeface="Arial" panose="020B0604020202020204" pitchFamily="34" charset="0"/>
                <a:cs typeface="Arial" panose="020B0604020202020204" pitchFamily="34" charset="0"/>
              </a:rPr>
              <a:t>Q11d hint</a:t>
            </a:r>
            <a:r>
              <a:rPr lang="en-US" sz="1700" dirty="0" smtClean="0">
                <a:solidFill>
                  <a:schemeClr val="tx1"/>
                </a:solidFill>
                <a:latin typeface="Arial" panose="020B0604020202020204" pitchFamily="34" charset="0"/>
                <a:cs typeface="Arial" panose="020B0604020202020204" pitchFamily="34" charset="0"/>
              </a:rPr>
              <a:t> </a:t>
            </a:r>
            <a:r>
              <a:rPr lang="en-US" sz="1700" dirty="0">
                <a:solidFill>
                  <a:schemeClr val="tx1"/>
                </a:solidFill>
                <a:latin typeface="Arial" panose="020B0604020202020204" pitchFamily="34" charset="0"/>
                <a:cs typeface="Arial" panose="020B0604020202020204" pitchFamily="34" charset="0"/>
              </a:rPr>
              <a:t>- Find the area of the triangle under the line segment </a:t>
            </a:r>
            <a:r>
              <a:rPr lang="en-US" sz="1700" dirty="0" smtClean="0">
                <a:solidFill>
                  <a:schemeClr val="tx1"/>
                </a:solidFill>
                <a:latin typeface="Arial" panose="020B0604020202020204" pitchFamily="34" charset="0"/>
                <a:cs typeface="Arial" panose="020B0604020202020204" pitchFamily="34" charset="0"/>
              </a:rPr>
              <a:t/>
            </a:r>
            <a:br>
              <a:rPr lang="en-US" sz="1700" dirty="0" smtClean="0">
                <a:solidFill>
                  <a:schemeClr val="tx1"/>
                </a:solidFill>
                <a:latin typeface="Arial" panose="020B0604020202020204" pitchFamily="34" charset="0"/>
                <a:cs typeface="Arial" panose="020B0604020202020204" pitchFamily="34" charset="0"/>
              </a:rPr>
            </a:br>
            <a:r>
              <a:rPr lang="en-US" sz="1700" dirty="0" smtClean="0">
                <a:solidFill>
                  <a:schemeClr val="tx1"/>
                </a:solidFill>
                <a:latin typeface="Arial" panose="020B0604020202020204" pitchFamily="34" charset="0"/>
                <a:cs typeface="Arial" panose="020B0604020202020204" pitchFamily="34" charset="0"/>
              </a:rPr>
              <a:t>TU</a:t>
            </a:r>
            <a:r>
              <a:rPr lang="en-US" sz="1700" dirty="0">
                <a:solidFill>
                  <a:schemeClr val="tx1"/>
                </a:solidFill>
                <a:latin typeface="Arial" panose="020B0604020202020204" pitchFamily="34" charset="0"/>
                <a:cs typeface="Arial" panose="020B0604020202020204" pitchFamily="34" charset="0"/>
              </a:rPr>
              <a:t>. </a:t>
            </a:r>
            <a:r>
              <a:rPr lang="en-US" sz="1700" dirty="0" smtClean="0">
                <a:solidFill>
                  <a:schemeClr val="tx1"/>
                </a:solidFill>
                <a:latin typeface="Arial" panose="020B0604020202020204" pitchFamily="34" charset="0"/>
                <a:cs typeface="Arial" panose="020B0604020202020204" pitchFamily="34" charset="0"/>
              </a:rPr>
              <a:t/>
            </a:r>
            <a:br>
              <a:rPr lang="en-US" sz="1700" dirty="0" smtClean="0">
                <a:solidFill>
                  <a:schemeClr val="tx1"/>
                </a:solidFill>
                <a:latin typeface="Arial" panose="020B0604020202020204" pitchFamily="34" charset="0"/>
                <a:cs typeface="Arial" panose="020B0604020202020204" pitchFamily="34" charset="0"/>
              </a:rPr>
            </a:br>
            <a:r>
              <a:rPr lang="en-US" sz="1700" dirty="0" smtClean="0">
                <a:solidFill>
                  <a:schemeClr val="tx1"/>
                </a:solidFill>
                <a:latin typeface="Arial" panose="020B0604020202020204" pitchFamily="34" charset="0"/>
                <a:cs typeface="Arial" panose="020B0604020202020204" pitchFamily="34" charset="0"/>
              </a:rPr>
              <a:t>Read </a:t>
            </a:r>
            <a:r>
              <a:rPr lang="en-US" sz="1700" dirty="0">
                <a:solidFill>
                  <a:schemeClr val="tx1"/>
                </a:solidFill>
                <a:latin typeface="Arial" panose="020B0604020202020204" pitchFamily="34" charset="0"/>
                <a:cs typeface="Arial" panose="020B0604020202020204" pitchFamily="34" charset="0"/>
              </a:rPr>
              <a:t>the </a:t>
            </a:r>
            <a:r>
              <a:rPr lang="en-US" sz="1700" dirty="0" smtClean="0">
                <a:solidFill>
                  <a:schemeClr val="tx1"/>
                </a:solidFill>
                <a:latin typeface="Arial" panose="020B0604020202020204" pitchFamily="34" charset="0"/>
                <a:cs typeface="Arial" panose="020B0604020202020204" pitchFamily="34" charset="0"/>
              </a:rPr>
              <a:t/>
            </a:r>
            <a:br>
              <a:rPr lang="en-US" sz="1700" dirty="0" smtClean="0">
                <a:solidFill>
                  <a:schemeClr val="tx1"/>
                </a:solidFill>
                <a:latin typeface="Arial" panose="020B0604020202020204" pitchFamily="34" charset="0"/>
                <a:cs typeface="Arial" panose="020B0604020202020204" pitchFamily="34" charset="0"/>
              </a:rPr>
            </a:br>
            <a:r>
              <a:rPr lang="en-US" sz="1700" dirty="0" smtClean="0">
                <a:solidFill>
                  <a:schemeClr val="tx1"/>
                </a:solidFill>
                <a:latin typeface="Arial" panose="020B0604020202020204" pitchFamily="34" charset="0"/>
                <a:cs typeface="Arial" panose="020B0604020202020204" pitchFamily="34" charset="0"/>
              </a:rPr>
              <a:t>height </a:t>
            </a:r>
            <a:r>
              <a:rPr lang="en-US" sz="1700" dirty="0">
                <a:solidFill>
                  <a:schemeClr val="tx1"/>
                </a:solidFill>
                <a:latin typeface="Arial" panose="020B0604020202020204" pitchFamily="34" charset="0"/>
                <a:cs typeface="Arial" panose="020B0604020202020204" pitchFamily="34" charset="0"/>
              </a:rPr>
              <a:t>from </a:t>
            </a:r>
            <a:r>
              <a:rPr lang="en-US" sz="1700" dirty="0" smtClean="0">
                <a:solidFill>
                  <a:schemeClr val="tx1"/>
                </a:solidFill>
                <a:latin typeface="Arial" panose="020B0604020202020204" pitchFamily="34" charset="0"/>
                <a:cs typeface="Arial" panose="020B0604020202020204" pitchFamily="34" charset="0"/>
              </a:rPr>
              <a:t/>
            </a:r>
            <a:br>
              <a:rPr lang="en-US" sz="1700" dirty="0" smtClean="0">
                <a:solidFill>
                  <a:schemeClr val="tx1"/>
                </a:solidFill>
                <a:latin typeface="Arial" panose="020B0604020202020204" pitchFamily="34" charset="0"/>
                <a:cs typeface="Arial" panose="020B0604020202020204" pitchFamily="34" charset="0"/>
              </a:rPr>
            </a:br>
            <a:r>
              <a:rPr lang="en-US" sz="1700" dirty="0" smtClean="0">
                <a:solidFill>
                  <a:schemeClr val="tx1"/>
                </a:solidFill>
                <a:latin typeface="Arial" panose="020B0604020202020204" pitchFamily="34" charset="0"/>
                <a:cs typeface="Arial" panose="020B0604020202020204" pitchFamily="34" charset="0"/>
              </a:rPr>
              <a:t>the velocity </a:t>
            </a:r>
            <a:br>
              <a:rPr lang="en-US" sz="1700" dirty="0" smtClean="0">
                <a:solidFill>
                  <a:schemeClr val="tx1"/>
                </a:solidFill>
                <a:latin typeface="Arial" panose="020B0604020202020204" pitchFamily="34" charset="0"/>
                <a:cs typeface="Arial" panose="020B0604020202020204" pitchFamily="34" charset="0"/>
              </a:rPr>
            </a:br>
            <a:r>
              <a:rPr lang="en-US" sz="1700" dirty="0" smtClean="0">
                <a:solidFill>
                  <a:schemeClr val="tx1"/>
                </a:solidFill>
                <a:latin typeface="Arial" panose="020B0604020202020204" pitchFamily="34" charset="0"/>
                <a:cs typeface="Arial" panose="020B0604020202020204" pitchFamily="34" charset="0"/>
              </a:rPr>
              <a:t>axis and </a:t>
            </a:r>
            <a:r>
              <a:rPr lang="en-US" sz="1700" dirty="0">
                <a:solidFill>
                  <a:schemeClr val="tx1"/>
                </a:solidFill>
                <a:latin typeface="Arial" panose="020B0604020202020204" pitchFamily="34" charset="0"/>
                <a:cs typeface="Arial" panose="020B0604020202020204" pitchFamily="34" charset="0"/>
              </a:rPr>
              <a:t>the </a:t>
            </a:r>
            <a:r>
              <a:rPr lang="en-US" sz="1700" dirty="0" smtClean="0">
                <a:solidFill>
                  <a:schemeClr val="tx1"/>
                </a:solidFill>
                <a:latin typeface="Arial" panose="020B0604020202020204" pitchFamily="34" charset="0"/>
                <a:cs typeface="Arial" panose="020B0604020202020204" pitchFamily="34" charset="0"/>
              </a:rPr>
              <a:t/>
            </a:r>
            <a:br>
              <a:rPr lang="en-US" sz="1700" dirty="0" smtClean="0">
                <a:solidFill>
                  <a:schemeClr val="tx1"/>
                </a:solidFill>
                <a:latin typeface="Arial" panose="020B0604020202020204" pitchFamily="34" charset="0"/>
                <a:cs typeface="Arial" panose="020B0604020202020204" pitchFamily="34" charset="0"/>
              </a:rPr>
            </a:br>
            <a:r>
              <a:rPr lang="en-US" sz="1700" dirty="0" smtClean="0">
                <a:solidFill>
                  <a:schemeClr val="tx1"/>
                </a:solidFill>
                <a:latin typeface="Arial" panose="020B0604020202020204" pitchFamily="34" charset="0"/>
                <a:cs typeface="Arial" panose="020B0604020202020204" pitchFamily="34" charset="0"/>
              </a:rPr>
              <a:t>base from </a:t>
            </a:r>
            <a:br>
              <a:rPr lang="en-US" sz="1700" dirty="0" smtClean="0">
                <a:solidFill>
                  <a:schemeClr val="tx1"/>
                </a:solidFill>
                <a:latin typeface="Arial" panose="020B0604020202020204" pitchFamily="34" charset="0"/>
                <a:cs typeface="Arial" panose="020B0604020202020204" pitchFamily="34" charset="0"/>
              </a:rPr>
            </a:br>
            <a:r>
              <a:rPr lang="en-US" sz="1700" dirty="0" smtClean="0">
                <a:solidFill>
                  <a:schemeClr val="tx1"/>
                </a:solidFill>
                <a:latin typeface="Arial" panose="020B0604020202020204" pitchFamily="34" charset="0"/>
                <a:cs typeface="Arial" panose="020B0604020202020204" pitchFamily="34" charset="0"/>
              </a:rPr>
              <a:t>the </a:t>
            </a:r>
            <a:r>
              <a:rPr lang="en-US" sz="1700" dirty="0">
                <a:solidFill>
                  <a:schemeClr val="tx1"/>
                </a:solidFill>
                <a:latin typeface="Arial" panose="020B0604020202020204" pitchFamily="34" charset="0"/>
                <a:cs typeface="Arial" panose="020B0604020202020204" pitchFamily="34" charset="0"/>
              </a:rPr>
              <a:t>time </a:t>
            </a:r>
            <a:r>
              <a:rPr lang="en-US" sz="1700" dirty="0" smtClean="0">
                <a:solidFill>
                  <a:schemeClr val="tx1"/>
                </a:solidFill>
                <a:latin typeface="Arial" panose="020B0604020202020204" pitchFamily="34" charset="0"/>
                <a:cs typeface="Arial" panose="020B0604020202020204" pitchFamily="34" charset="0"/>
              </a:rPr>
              <a:t>axis</a:t>
            </a:r>
            <a:r>
              <a:rPr lang="en-US" sz="1700" dirty="0">
                <a:solidFill>
                  <a:schemeClr val="tx1"/>
                </a:solidFill>
                <a:latin typeface="Arial" panose="020B0604020202020204" pitchFamily="34" charset="0"/>
                <a:cs typeface="Arial" panose="020B0604020202020204" pitchFamily="34" charset="0"/>
              </a:rPr>
              <a:t>.</a:t>
            </a:r>
          </a:p>
        </p:txBody>
      </p:sp>
      <p:pic>
        <p:nvPicPr>
          <p:cNvPr id="4" name="Picture 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452320" y="4454530"/>
            <a:ext cx="1302291" cy="1944216"/>
          </a:xfrm>
          <a:prstGeom prst="rect">
            <a:avLst/>
          </a:prstGeom>
        </p:spPr>
      </p:pic>
      <p:pic>
        <p:nvPicPr>
          <p:cNvPr id="7" name="Picture 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9832" y="1297770"/>
            <a:ext cx="2880320" cy="2100233"/>
          </a:xfrm>
          <a:prstGeom prst="rect">
            <a:avLst/>
          </a:prstGeom>
        </p:spPr>
      </p:pic>
      <p:sp>
        <p:nvSpPr>
          <p:cNvPr id="16" name="Rectangle 15"/>
          <p:cNvSpPr/>
          <p:nvPr/>
        </p:nvSpPr>
        <p:spPr>
          <a:xfrm flipH="1">
            <a:off x="239284" y="5949280"/>
            <a:ext cx="5700868" cy="646331"/>
          </a:xfrm>
          <a:prstGeom prst="rect">
            <a:avLst/>
          </a:prstGeom>
          <a:solidFill>
            <a:schemeClr val="accent5">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b="1" dirty="0" smtClean="0">
                <a:solidFill>
                  <a:srgbClr val="C00000"/>
                </a:solidFill>
                <a:latin typeface="Arial" panose="020B0604020202020204" pitchFamily="34" charset="0"/>
                <a:cs typeface="Arial" panose="020B0604020202020204" pitchFamily="34" charset="0"/>
              </a:rPr>
              <a:t>Communication hint </a:t>
            </a:r>
            <a:r>
              <a:rPr lang="en-US" dirty="0" smtClean="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Deceleration </a:t>
            </a:r>
            <a:r>
              <a:rPr lang="en-US" dirty="0" smtClean="0">
                <a:solidFill>
                  <a:schemeClr val="tx1"/>
                </a:solidFill>
                <a:latin typeface="Arial" panose="020B0604020202020204" pitchFamily="34" charset="0"/>
                <a:cs typeface="Arial" panose="020B0604020202020204" pitchFamily="34" charset="0"/>
              </a:rPr>
              <a:t>is negative acceleration. It </a:t>
            </a:r>
            <a:r>
              <a:rPr lang="en-US" dirty="0">
                <a:solidFill>
                  <a:schemeClr val="tx1"/>
                </a:solidFill>
                <a:latin typeface="Arial" panose="020B0604020202020204" pitchFamily="34" charset="0"/>
                <a:cs typeface="Arial" panose="020B0604020202020204" pitchFamily="34" charset="0"/>
              </a:rPr>
              <a:t>means that an object is slowing down.</a:t>
            </a:r>
          </a:p>
        </p:txBody>
      </p:sp>
    </p:spTree>
    <p:extLst>
      <p:ext uri="{BB962C8B-B14F-4D97-AF65-F5344CB8AC3E}">
        <p14:creationId xmlns:p14="http://schemas.microsoft.com/office/powerpoint/2010/main" val="2430904264"/>
      </p:ext>
    </p:extLst>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170</a:t>
            </a:r>
            <a:endParaRPr lang="en-GB" sz="1400" b="1" dirty="0">
              <a:latin typeface="Calibri" panose="020F0502020204030204" pitchFamily="34" charset="0"/>
            </a:endParaRPr>
          </a:p>
        </p:txBody>
      </p:sp>
      <p:sp>
        <p:nvSpPr>
          <p:cNvPr id="3" name="Rectangle 2"/>
          <p:cNvSpPr/>
          <p:nvPr/>
        </p:nvSpPr>
        <p:spPr>
          <a:xfrm>
            <a:off x="251519" y="1227524"/>
            <a:ext cx="5256585" cy="4016484"/>
          </a:xfrm>
          <a:prstGeom prst="rect">
            <a:avLst/>
          </a:prstGeom>
        </p:spPr>
        <p:txBody>
          <a:bodyPr wrap="square">
            <a:spAutoFit/>
          </a:bodyPr>
          <a:lstStyle/>
          <a:p>
            <a:pPr>
              <a:buClr>
                <a:srgbClr val="C00000"/>
              </a:buClr>
              <a:tabLst>
                <a:tab pos="2743200" algn="l"/>
              </a:tabLst>
            </a:pPr>
            <a:r>
              <a:rPr lang="en-US" sz="2550" b="1" dirty="0">
                <a:solidFill>
                  <a:srgbClr val="C00000"/>
                </a:solidFill>
                <a:latin typeface="Arial" panose="020B0604020202020204" pitchFamily="34" charset="0"/>
                <a:cs typeface="Arial" panose="020B0604020202020204" pitchFamily="34" charset="0"/>
              </a:rPr>
              <a:t>Discussion</a:t>
            </a:r>
            <a:r>
              <a:rPr lang="en-US" sz="2550" dirty="0">
                <a:solidFill>
                  <a:srgbClr val="C00000"/>
                </a:solidFill>
                <a:latin typeface="Arial" panose="020B0604020202020204" pitchFamily="34" charset="0"/>
                <a:cs typeface="Arial" panose="020B0604020202020204" pitchFamily="34" charset="0"/>
              </a:rPr>
              <a:t> </a:t>
            </a:r>
            <a:r>
              <a:rPr lang="en-US" sz="2550" dirty="0">
                <a:latin typeface="Arial" panose="020B0604020202020204" pitchFamily="34" charset="0"/>
                <a:cs typeface="Arial" panose="020B0604020202020204" pitchFamily="34" charset="0"/>
              </a:rPr>
              <a:t>How do you show constant speed, constant acceleration and constant deceleration on a velocity-time graph?</a:t>
            </a:r>
            <a:endParaRPr lang="en-US" sz="2550" dirty="0"/>
          </a:p>
          <a:p>
            <a:pPr marL="571500" indent="-571500">
              <a:buClr>
                <a:srgbClr val="C00000"/>
              </a:buClr>
              <a:buFont typeface="+mj-lt"/>
              <a:buAutoNum type="arabicPeriod" startAt="12"/>
              <a:tabLst>
                <a:tab pos="2743200" algn="l"/>
              </a:tabLst>
            </a:pPr>
            <a:r>
              <a:rPr lang="en-US" sz="2550" b="1" dirty="0" smtClean="0">
                <a:solidFill>
                  <a:srgbClr val="C00000"/>
                </a:solidFill>
                <a:latin typeface="Arial" panose="020B0604020202020204" pitchFamily="34" charset="0"/>
                <a:cs typeface="Arial" panose="020B0604020202020204" pitchFamily="34" charset="0"/>
              </a:rPr>
              <a:t>Reflect </a:t>
            </a:r>
            <a:r>
              <a:rPr lang="en-US" sz="2550" dirty="0">
                <a:latin typeface="Arial" panose="020B0604020202020204" pitchFamily="34" charset="0"/>
                <a:cs typeface="Arial" panose="020B0604020202020204" pitchFamily="34" charset="0"/>
              </a:rPr>
              <a:t>Why do we call the graphs in this lesson 'rate of </a:t>
            </a:r>
            <a:r>
              <a:rPr lang="en-US" sz="2550" dirty="0" smtClean="0">
                <a:latin typeface="Arial" panose="020B0604020202020204" pitchFamily="34" charset="0"/>
                <a:cs typeface="Arial" panose="020B0604020202020204" pitchFamily="34" charset="0"/>
              </a:rPr>
              <a:t>change‘ graphs?</a:t>
            </a:r>
            <a:br>
              <a:rPr lang="en-US" sz="2550" dirty="0" smtClean="0">
                <a:latin typeface="Arial" panose="020B0604020202020204" pitchFamily="34" charset="0"/>
                <a:cs typeface="Arial" panose="020B0604020202020204" pitchFamily="34" charset="0"/>
              </a:rPr>
            </a:br>
            <a:r>
              <a:rPr lang="en-US" sz="2550" dirty="0" smtClean="0">
                <a:latin typeface="Arial" panose="020B0604020202020204" pitchFamily="34" charset="0"/>
                <a:cs typeface="Arial" panose="020B0604020202020204" pitchFamily="34" charset="0"/>
              </a:rPr>
              <a:t>What </a:t>
            </a:r>
            <a:r>
              <a:rPr lang="en-US" sz="2550" dirty="0">
                <a:latin typeface="Arial" panose="020B0604020202020204" pitchFamily="34" charset="0"/>
                <a:cs typeface="Arial" panose="020B0604020202020204" pitchFamily="34" charset="0"/>
              </a:rPr>
              <a:t>kind of rates of change might you find in everyday life?</a:t>
            </a:r>
            <a:endParaRPr lang="en-US" sz="2550" dirty="0"/>
          </a:p>
        </p:txBody>
      </p:sp>
      <p:sp>
        <p:nvSpPr>
          <p:cNvPr id="11" name="Title 1"/>
          <p:cNvSpPr>
            <a:spLocks noGrp="1"/>
          </p:cNvSpPr>
          <p:nvPr>
            <p:ph type="title"/>
          </p:nvPr>
        </p:nvSpPr>
        <p:spPr/>
        <p:txBody>
          <a:bodyPr>
            <a:noAutofit/>
          </a:bodyPr>
          <a:lstStyle/>
          <a:p>
            <a:r>
              <a:rPr lang="en-GB" sz="3600" dirty="0"/>
              <a:t>6.3 – Graphing Rates of Change</a:t>
            </a:r>
            <a:endParaRPr lang="en-GB" sz="3200" b="1" dirty="0" smtClean="0"/>
          </a:p>
        </p:txBody>
      </p:sp>
      <p:sp>
        <p:nvSpPr>
          <p:cNvPr id="10" name="Rectangle 9"/>
          <p:cNvSpPr/>
          <p:nvPr/>
        </p:nvSpPr>
        <p:spPr>
          <a:xfrm flipH="1">
            <a:off x="272402" y="5648181"/>
            <a:ext cx="5163694" cy="877163"/>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550" b="1" dirty="0" smtClean="0">
                <a:solidFill>
                  <a:srgbClr val="C00000"/>
                </a:solidFill>
                <a:latin typeface="Arial" panose="020B0604020202020204" pitchFamily="34" charset="0"/>
                <a:cs typeface="Arial" panose="020B0604020202020204" pitchFamily="34" charset="0"/>
              </a:rPr>
              <a:t>Q12 hint</a:t>
            </a:r>
            <a:r>
              <a:rPr lang="en-US" sz="2550" dirty="0" smtClean="0">
                <a:solidFill>
                  <a:schemeClr val="tx1"/>
                </a:solidFill>
                <a:latin typeface="Arial" panose="020B0604020202020204" pitchFamily="34" charset="0"/>
                <a:cs typeface="Arial" panose="020B0604020202020204" pitchFamily="34" charset="0"/>
              </a:rPr>
              <a:t> </a:t>
            </a:r>
            <a:r>
              <a:rPr lang="en-US" sz="2550" dirty="0">
                <a:solidFill>
                  <a:schemeClr val="tx1"/>
                </a:solidFill>
                <a:latin typeface="Arial" panose="020B0604020202020204" pitchFamily="34" charset="0"/>
                <a:cs typeface="Arial" panose="020B0604020202020204" pitchFamily="34" charset="0"/>
              </a:rPr>
              <a:t>- What can you think of that changes?</a:t>
            </a: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99824" y="1268760"/>
            <a:ext cx="548640" cy="537090"/>
          </a:xfrm>
          <a:prstGeom prst="rect">
            <a:avLst/>
          </a:prstGeom>
        </p:spPr>
      </p:pic>
    </p:spTree>
    <p:extLst>
      <p:ext uri="{BB962C8B-B14F-4D97-AF65-F5344CB8AC3E}">
        <p14:creationId xmlns:p14="http://schemas.microsoft.com/office/powerpoint/2010/main" val="2398001705"/>
      </p:ext>
    </p:extLst>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500" dirty="0" smtClean="0"/>
              <a:t>6.4 – Real-life Graphs</a:t>
            </a:r>
            <a:endParaRPr lang="en-GB" sz="35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166</a:t>
            </a:r>
            <a:endParaRPr lang="en-GB" sz="1300" b="1" dirty="0">
              <a:latin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463622240"/>
              </p:ext>
            </p:extLst>
          </p:nvPr>
        </p:nvGraphicFramePr>
        <p:xfrm>
          <a:off x="251518" y="1268760"/>
          <a:ext cx="8568952" cy="4924851"/>
        </p:xfrm>
        <a:graphic>
          <a:graphicData uri="http://schemas.openxmlformats.org/drawingml/2006/table">
            <a:tbl>
              <a:tblPr firstRow="1" bandRow="1">
                <a:effectLst/>
                <a:tableStyleId>{5940675A-B579-460E-94D1-54222C63F5DA}</a:tableStyleId>
              </a:tblPr>
              <a:tblGrid>
                <a:gridCol w="2142238"/>
                <a:gridCol w="2466276"/>
                <a:gridCol w="3960438"/>
              </a:tblGrid>
              <a:tr h="566211">
                <a:tc>
                  <a:txBody>
                    <a:bodyPr/>
                    <a:lstStyle/>
                    <a:p>
                      <a:r>
                        <a:rPr lang="en-US" sz="2800" b="1" dirty="0" smtClean="0">
                          <a:latin typeface="Arial" panose="020B0604020202020204" pitchFamily="34" charset="0"/>
                          <a:cs typeface="Arial" panose="020B0604020202020204" pitchFamily="34" charset="0"/>
                        </a:rPr>
                        <a:t>Objectives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c>
                  <a:txBody>
                    <a:bodyPr/>
                    <a:lstStyle/>
                    <a:p>
                      <a:endParaRPr lang="en-US" sz="28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a:txBody>
                    <a:bodyPr/>
                    <a:lstStyle/>
                    <a:p>
                      <a:r>
                        <a:rPr lang="en-US" sz="2800" b="1" dirty="0" smtClean="0">
                          <a:latin typeface="Arial" panose="020B0604020202020204" pitchFamily="34" charset="0"/>
                          <a:cs typeface="Arial" panose="020B0604020202020204" pitchFamily="34" charset="0"/>
                        </a:rPr>
                        <a:t>Why Learn This?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FFC000"/>
                    </a:solidFill>
                  </a:tcPr>
                </a:tc>
              </a:tr>
              <a:tr h="1882061">
                <a:tc gridSpan="2">
                  <a: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Draw and interpret real-life linear graphs.</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Recognise direct proportion.</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Draw and use a line of best fit.</a:t>
                      </a:r>
                      <a:endParaRPr lang="en-US" sz="2400" i="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a:txBody>
                    <a:bodyPr/>
                    <a:lstStyle/>
                    <a:p>
                      <a:r>
                        <a:rPr lang="en-US" sz="2400" dirty="0" smtClean="0">
                          <a:latin typeface="Arial" panose="020B0604020202020204" pitchFamily="34" charset="0"/>
                          <a:cs typeface="Arial" panose="020B0604020202020204" pitchFamily="34" charset="0"/>
                        </a:rPr>
                        <a:t>Engineers use graphs showing the performance of car engines to work out the most efficient speeds to save fuel.</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r>
              <a:tr h="432048">
                <a:tc>
                  <a:txBody>
                    <a:bodyPr/>
                    <a:lstStyle/>
                    <a:p>
                      <a:r>
                        <a:rPr kumimoji="0" lang="en-US" sz="2800" b="1" kern="1200" dirty="0" smtClean="0">
                          <a:solidFill>
                            <a:schemeClr val="tx1"/>
                          </a:solidFill>
                          <a:latin typeface="Arial" panose="020B0604020202020204" pitchFamily="34" charset="0"/>
                          <a:ea typeface="+mn-ea"/>
                          <a:cs typeface="Arial" panose="020B0604020202020204" pitchFamily="34" charset="0"/>
                        </a:rPr>
                        <a:t>Fluency</a:t>
                      </a:r>
                      <a:endParaRPr kumimoji="0" lang="en-US" sz="2800" b="1" kern="1200" dirty="0">
                        <a:solidFill>
                          <a:schemeClr val="tx1"/>
                        </a:solidFill>
                        <a:latin typeface="Arial" panose="020B0604020202020204" pitchFamily="34" charset="0"/>
                        <a:ea typeface="+mn-ea"/>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5">
                        <a:lumMod val="20000"/>
                        <a:lumOff val="80000"/>
                      </a:schemeClr>
                    </a:solidFill>
                  </a:tcPr>
                </a:tc>
                <a:tc gridSpan="2">
                  <a:txBody>
                    <a:bodyPr/>
                    <a:lstStyle/>
                    <a:p>
                      <a:endParaRPr lang="en-US" sz="2000" dirty="0"/>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r h="1017558">
                <a:tc gridSpan="3">
                  <a:txBody>
                    <a:bodyPr/>
                    <a:lstStyle/>
                    <a:p>
                      <a:r>
                        <a:rPr kumimoji="0" lang="en-US" sz="2400" kern="1200" baseline="0" dirty="0" smtClean="0">
                          <a:solidFill>
                            <a:schemeClr val="tx1"/>
                          </a:solidFill>
                          <a:latin typeface="Arial" panose="020B0604020202020204" pitchFamily="34" charset="0"/>
                          <a:ea typeface="+mn-ea"/>
                          <a:cs typeface="Arial" panose="020B0604020202020204" pitchFamily="34" charset="0"/>
                        </a:rPr>
                        <a:t>Here is a sketch of a graph with a gradient </a:t>
                      </a:r>
                      <a:br>
                        <a:rPr kumimoji="0" lang="en-US" sz="2400" kern="1200" baseline="0" dirty="0" smtClean="0">
                          <a:solidFill>
                            <a:schemeClr val="tx1"/>
                          </a:solidFill>
                          <a:latin typeface="Arial" panose="020B0604020202020204" pitchFamily="34" charset="0"/>
                          <a:ea typeface="+mn-ea"/>
                          <a:cs typeface="Arial" panose="020B0604020202020204" pitchFamily="34" charset="0"/>
                        </a:rPr>
                      </a:br>
                      <a:r>
                        <a:rPr kumimoji="0" lang="en-US" sz="2400" kern="1200" baseline="0" dirty="0" smtClean="0">
                          <a:solidFill>
                            <a:schemeClr val="tx1"/>
                          </a:solidFill>
                          <a:latin typeface="Arial" panose="020B0604020202020204" pitchFamily="34" charset="0"/>
                          <a:ea typeface="+mn-ea"/>
                          <a:cs typeface="Arial" panose="020B0604020202020204" pitchFamily="34" charset="0"/>
                        </a:rPr>
                        <a:t>of — </a:t>
                      </a:r>
                    </a:p>
                    <a:p>
                      <a:r>
                        <a:rPr kumimoji="0" lang="en-US" sz="2400" kern="1200" baseline="0" dirty="0" smtClean="0">
                          <a:solidFill>
                            <a:schemeClr val="tx1"/>
                          </a:solidFill>
                          <a:latin typeface="Arial" panose="020B0604020202020204" pitchFamily="34" charset="0"/>
                          <a:ea typeface="+mn-ea"/>
                          <a:cs typeface="Arial" panose="020B0604020202020204" pitchFamily="34" charset="0"/>
                        </a:rPr>
                        <a:t>What is its equation?</a:t>
                      </a:r>
                      <a:br>
                        <a:rPr kumimoji="0" lang="en-US" sz="2400" kern="1200" baseline="0" dirty="0" smtClean="0">
                          <a:solidFill>
                            <a:schemeClr val="tx1"/>
                          </a:solidFill>
                          <a:latin typeface="Arial" panose="020B0604020202020204" pitchFamily="34" charset="0"/>
                          <a:ea typeface="+mn-ea"/>
                          <a:cs typeface="Arial" panose="020B0604020202020204" pitchFamily="34" charset="0"/>
                        </a:rPr>
                      </a:br>
                      <a:r>
                        <a:rPr kumimoji="0" lang="en-US" sz="2400" kern="1200" baseline="0" dirty="0" smtClean="0">
                          <a:solidFill>
                            <a:schemeClr val="tx1"/>
                          </a:solidFill>
                          <a:latin typeface="Arial" panose="020B0604020202020204" pitchFamily="34" charset="0"/>
                          <a:ea typeface="+mn-ea"/>
                          <a:cs typeface="Arial" panose="020B0604020202020204" pitchFamily="34" charset="0"/>
                        </a:rPr>
                        <a:t/>
                      </a:r>
                      <a:br>
                        <a:rPr kumimoji="0" lang="en-US" sz="2400" kern="1200" baseline="0" dirty="0" smtClean="0">
                          <a:solidFill>
                            <a:schemeClr val="tx1"/>
                          </a:solidFill>
                          <a:latin typeface="Arial" panose="020B0604020202020204" pitchFamily="34" charset="0"/>
                          <a:ea typeface="+mn-ea"/>
                          <a:cs typeface="Arial" panose="020B0604020202020204" pitchFamily="34" charset="0"/>
                        </a:rPr>
                      </a:br>
                      <a:endParaRPr kumimoji="0" lang="en-US" sz="2400" kern="1200" baseline="0" dirty="0" smtClean="0">
                        <a:solidFill>
                          <a:schemeClr val="tx1"/>
                        </a:solidFill>
                        <a:latin typeface="Arial" panose="020B0604020202020204" pitchFamily="34" charset="0"/>
                        <a:ea typeface="+mn-ea"/>
                        <a:cs typeface="Arial" panose="020B0604020202020204" pitchFamily="34" charset="0"/>
                      </a:endParaRPr>
                    </a:p>
                  </a:txBody>
                  <a:tcP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bl>
          </a:graphicData>
        </a:graphic>
      </p:graphicFrame>
      <p:sp>
        <p:nvSpPr>
          <p:cNvPr id="5" name="Rectangle 4"/>
          <p:cNvSpPr/>
          <p:nvPr/>
        </p:nvSpPr>
        <p:spPr>
          <a:xfrm flipH="1">
            <a:off x="239283" y="6127993"/>
            <a:ext cx="8581188" cy="477054"/>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500" b="1" i="1" dirty="0" err="1" smtClean="0">
                <a:solidFill>
                  <a:srgbClr val="C00000"/>
                </a:solidFill>
                <a:latin typeface="Arial" panose="020B0604020202020204" pitchFamily="34" charset="0"/>
                <a:cs typeface="Arial" panose="020B0604020202020204" pitchFamily="34" charset="0"/>
              </a:rPr>
              <a:t>Active</a:t>
            </a:r>
            <a:r>
              <a:rPr lang="en-US" sz="2500" b="1" dirty="0" err="1" smtClean="0">
                <a:solidFill>
                  <a:srgbClr val="C00000"/>
                </a:solidFill>
                <a:latin typeface="Arial" panose="020B0604020202020204" pitchFamily="34" charset="0"/>
                <a:cs typeface="Arial" panose="020B0604020202020204" pitchFamily="34" charset="0"/>
              </a:rPr>
              <a:t>Learn</a:t>
            </a:r>
            <a:r>
              <a:rPr lang="en-US" sz="2500" b="1" dirty="0" smtClean="0">
                <a:solidFill>
                  <a:srgbClr val="C00000"/>
                </a:solidFill>
                <a:latin typeface="Arial" panose="020B0604020202020204" pitchFamily="34" charset="0"/>
                <a:cs typeface="Arial" panose="020B0604020202020204" pitchFamily="34" charset="0"/>
              </a:rPr>
              <a:t> </a:t>
            </a:r>
            <a:r>
              <a:rPr lang="en-US" sz="2500" dirty="0">
                <a:solidFill>
                  <a:schemeClr val="tx1"/>
                </a:solidFill>
                <a:latin typeface="Arial" panose="020B0604020202020204" pitchFamily="34" charset="0"/>
                <a:cs typeface="Arial" panose="020B0604020202020204" pitchFamily="34" charset="0"/>
              </a:rPr>
              <a:t>- Homework, practice and support: Higher </a:t>
            </a:r>
            <a:r>
              <a:rPr lang="en-US" sz="2500" dirty="0" smtClean="0">
                <a:solidFill>
                  <a:schemeClr val="tx1"/>
                </a:solidFill>
                <a:latin typeface="Arial" panose="020B0604020202020204" pitchFamily="34" charset="0"/>
                <a:cs typeface="Arial" panose="020B0604020202020204" pitchFamily="34" charset="0"/>
              </a:rPr>
              <a:t>6.4</a:t>
            </a:r>
            <a:endParaRPr lang="en-US" sz="25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23545" y="4376356"/>
            <a:ext cx="2524919" cy="1716940"/>
          </a:xfrm>
          <a:prstGeom prst="rect">
            <a:avLst/>
          </a:prstGeom>
        </p:spPr>
      </p:pic>
    </p:spTree>
    <p:extLst>
      <p:ext uri="{BB962C8B-B14F-4D97-AF65-F5344CB8AC3E}">
        <p14:creationId xmlns:p14="http://schemas.microsoft.com/office/powerpoint/2010/main" val="3224713529"/>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382054" cy="739756"/>
          </a:xfrm>
        </p:spPr>
        <p:txBody>
          <a:bodyPr>
            <a:noAutofit/>
          </a:bodyPr>
          <a:lstStyle/>
          <a:p>
            <a:r>
              <a:rPr lang="en-GB" dirty="0" smtClean="0"/>
              <a:t>Contents</a:t>
            </a:r>
            <a:endParaRPr lang="en-GB" b="1" dirty="0" smtClean="0"/>
          </a:p>
        </p:txBody>
      </p:sp>
      <p:sp>
        <p:nvSpPr>
          <p:cNvPr id="21" name="Round Same Side Corner Rectangle 20">
            <a:hlinkClick r:id="rId3" action="ppaction://hlinkpres?slideindex=1&amp;slidetitle="/>
          </p:cNvPr>
          <p:cNvSpPr/>
          <p:nvPr/>
        </p:nvSpPr>
        <p:spPr>
          <a:xfrm>
            <a:off x="6948264" y="695546"/>
            <a:ext cx="75780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vi</a:t>
            </a:r>
            <a:endParaRPr lang="en-GB" sz="1400" b="1" dirty="0">
              <a:latin typeface="Calibri" panose="020F0502020204030204" pitchFamily="34" charset="0"/>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9512" y="1191947"/>
            <a:ext cx="8712968" cy="5477413"/>
          </a:xfrm>
          <a:prstGeom prst="rect">
            <a:avLst/>
          </a:prstGeom>
        </p:spPr>
      </p:pic>
    </p:spTree>
    <p:extLst>
      <p:ext uri="{BB962C8B-B14F-4D97-AF65-F5344CB8AC3E}">
        <p14:creationId xmlns:p14="http://schemas.microsoft.com/office/powerpoint/2010/main" val="2279187548"/>
      </p:ext>
    </p:extLst>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171</a:t>
            </a:r>
            <a:endParaRPr lang="en-GB" sz="1400" b="1" dirty="0">
              <a:latin typeface="Calibri" panose="020F0502020204030204" pitchFamily="34" charset="0"/>
            </a:endParaRPr>
          </a:p>
        </p:txBody>
      </p:sp>
      <p:sp>
        <p:nvSpPr>
          <p:cNvPr id="3" name="Rectangle 2"/>
          <p:cNvSpPr/>
          <p:nvPr/>
        </p:nvSpPr>
        <p:spPr>
          <a:xfrm>
            <a:off x="251519" y="1227524"/>
            <a:ext cx="5256586" cy="4025717"/>
          </a:xfrm>
          <a:prstGeom prst="rect">
            <a:avLst/>
          </a:prstGeom>
        </p:spPr>
        <p:txBody>
          <a:bodyPr wrap="square">
            <a:spAutoFit/>
          </a:bodyPr>
          <a:lstStyle/>
          <a:p>
            <a:pPr marL="457200" indent="-457200">
              <a:buClr>
                <a:srgbClr val="C00000"/>
              </a:buClr>
              <a:buFont typeface="+mj-lt"/>
              <a:buAutoNum type="arabicPeriod"/>
              <a:tabLst>
                <a:tab pos="2743200" algn="l"/>
              </a:tabLst>
            </a:pPr>
            <a:r>
              <a:rPr lang="en-US" sz="2130" dirty="0">
                <a:latin typeface="Arial" panose="020B0604020202020204" pitchFamily="34" charset="0"/>
                <a:cs typeface="Arial" panose="020B0604020202020204" pitchFamily="34" charset="0"/>
              </a:rPr>
              <a:t>The table shows the charge for using different numbers of units of electricity, </a:t>
            </a:r>
            <a:r>
              <a:rPr lang="en-US" sz="2130" dirty="0" smtClean="0">
                <a:latin typeface="Arial" panose="020B0604020202020204" pitchFamily="34" charset="0"/>
                <a:cs typeface="Arial" panose="020B0604020202020204" pitchFamily="34" charset="0"/>
              </a:rPr>
              <a:t/>
            </a:r>
            <a:br>
              <a:rPr lang="en-US" sz="2130" dirty="0" smtClean="0">
                <a:latin typeface="Arial" panose="020B0604020202020204" pitchFamily="34" charset="0"/>
                <a:cs typeface="Arial" panose="020B0604020202020204" pitchFamily="34" charset="0"/>
              </a:rPr>
            </a:br>
            <a:r>
              <a:rPr lang="en-US" sz="2130" dirty="0" smtClean="0">
                <a:latin typeface="Arial" panose="020B0604020202020204" pitchFamily="34" charset="0"/>
                <a:cs typeface="Arial" panose="020B0604020202020204" pitchFamily="34" charset="0"/>
              </a:rPr>
              <a:t/>
            </a:r>
            <a:br>
              <a:rPr lang="en-US" sz="2130" dirty="0" smtClean="0">
                <a:latin typeface="Arial" panose="020B0604020202020204" pitchFamily="34" charset="0"/>
                <a:cs typeface="Arial" panose="020B0604020202020204" pitchFamily="34" charset="0"/>
              </a:rPr>
            </a:br>
            <a:r>
              <a:rPr lang="en-US" sz="2130" dirty="0" smtClean="0">
                <a:latin typeface="Arial" panose="020B0604020202020204" pitchFamily="34" charset="0"/>
                <a:cs typeface="Arial" panose="020B0604020202020204" pitchFamily="34" charset="0"/>
              </a:rPr>
              <a:t/>
            </a:r>
            <a:br>
              <a:rPr lang="en-US" sz="2130" dirty="0" smtClean="0">
                <a:latin typeface="Arial" panose="020B0604020202020204" pitchFamily="34" charset="0"/>
                <a:cs typeface="Arial" panose="020B0604020202020204" pitchFamily="34" charset="0"/>
              </a:rPr>
            </a:br>
            <a:endParaRPr lang="en-US" sz="213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743200" algn="l"/>
              </a:tabLst>
            </a:pPr>
            <a:r>
              <a:rPr lang="en-US" sz="2130" dirty="0" smtClean="0">
                <a:latin typeface="Arial" panose="020B0604020202020204" pitchFamily="34" charset="0"/>
                <a:cs typeface="Arial" panose="020B0604020202020204" pitchFamily="34" charset="0"/>
              </a:rPr>
              <a:t>Plot </a:t>
            </a:r>
            <a:r>
              <a:rPr lang="en-US" sz="2130" dirty="0">
                <a:latin typeface="Arial" panose="020B0604020202020204" pitchFamily="34" charset="0"/>
                <a:cs typeface="Arial" panose="020B0604020202020204" pitchFamily="34" charset="0"/>
              </a:rPr>
              <a:t>these points on a grid, </a:t>
            </a:r>
            <a:endParaRPr lang="en-US" sz="213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743200" algn="l"/>
              </a:tabLst>
            </a:pPr>
            <a:r>
              <a:rPr lang="en-US" sz="2130" dirty="0" err="1" smtClean="0">
                <a:solidFill>
                  <a:srgbClr val="C00000"/>
                </a:solidFill>
                <a:latin typeface="Arial" panose="020B0604020202020204" pitchFamily="34" charset="0"/>
                <a:cs typeface="Arial" panose="020B0604020202020204" pitchFamily="34" charset="0"/>
              </a:rPr>
              <a:t>i</a:t>
            </a:r>
            <a:r>
              <a:rPr lang="en-US" sz="2130" dirty="0" smtClean="0">
                <a:solidFill>
                  <a:srgbClr val="C00000"/>
                </a:solidFill>
                <a:latin typeface="Arial" panose="020B0604020202020204" pitchFamily="34" charset="0"/>
                <a:cs typeface="Arial" panose="020B0604020202020204" pitchFamily="34" charset="0"/>
              </a:rPr>
              <a:t>.</a:t>
            </a:r>
            <a:r>
              <a:rPr lang="en-US" sz="2130" dirty="0" smtClean="0">
                <a:latin typeface="Arial" panose="020B0604020202020204" pitchFamily="34" charset="0"/>
                <a:cs typeface="Arial" panose="020B0604020202020204" pitchFamily="34" charset="0"/>
              </a:rPr>
              <a:t> </a:t>
            </a:r>
            <a:r>
              <a:rPr lang="en-US" sz="2130" dirty="0">
                <a:latin typeface="Arial" panose="020B0604020202020204" pitchFamily="34" charset="0"/>
                <a:cs typeface="Arial" panose="020B0604020202020204" pitchFamily="34" charset="0"/>
              </a:rPr>
              <a:t>Use your graph to find the charge for using 800 units of electricity, </a:t>
            </a:r>
            <a:endParaRPr lang="en-US" sz="2130" dirty="0" smtClean="0">
              <a:latin typeface="Arial" panose="020B0604020202020204" pitchFamily="34" charset="0"/>
              <a:cs typeface="Arial" panose="020B0604020202020204" pitchFamily="34" charset="0"/>
            </a:endParaRPr>
          </a:p>
          <a:p>
            <a:pPr marL="1371600" lvl="2" indent="-457200">
              <a:buClr>
                <a:srgbClr val="C00000"/>
              </a:buClr>
              <a:buFont typeface="+mj-lt"/>
              <a:buAutoNum type="romanLcPeriod" startAt="2"/>
              <a:tabLst>
                <a:tab pos="2743200" algn="l"/>
              </a:tabLst>
            </a:pPr>
            <a:r>
              <a:rPr lang="en-US" sz="2130" dirty="0" smtClean="0">
                <a:latin typeface="Arial" panose="020B0604020202020204" pitchFamily="34" charset="0"/>
                <a:cs typeface="Arial" panose="020B0604020202020204" pitchFamily="34" charset="0"/>
              </a:rPr>
              <a:t>Declan </a:t>
            </a:r>
            <a:r>
              <a:rPr lang="en-US" sz="2130" dirty="0">
                <a:latin typeface="Arial" panose="020B0604020202020204" pitchFamily="34" charset="0"/>
                <a:cs typeface="Arial" panose="020B0604020202020204" pitchFamily="34" charset="0"/>
              </a:rPr>
              <a:t>receives a bill for </a:t>
            </a:r>
            <a:r>
              <a:rPr lang="en-US" sz="2130" dirty="0" smtClean="0">
                <a:latin typeface="Arial" panose="020B0604020202020204" pitchFamily="34" charset="0"/>
                <a:cs typeface="Arial" panose="020B0604020202020204" pitchFamily="34" charset="0"/>
              </a:rPr>
              <a:t/>
            </a:r>
            <a:br>
              <a:rPr lang="en-US" sz="2130" dirty="0" smtClean="0">
                <a:latin typeface="Arial" panose="020B0604020202020204" pitchFamily="34" charset="0"/>
                <a:cs typeface="Arial" panose="020B0604020202020204" pitchFamily="34" charset="0"/>
              </a:rPr>
            </a:br>
            <a:r>
              <a:rPr lang="en-US" sz="2130" dirty="0" smtClean="0">
                <a:latin typeface="Arial" panose="020B0604020202020204" pitchFamily="34" charset="0"/>
                <a:cs typeface="Arial" panose="020B0604020202020204" pitchFamily="34" charset="0"/>
              </a:rPr>
              <a:t>£</a:t>
            </a:r>
            <a:r>
              <a:rPr lang="en-US" sz="2130" dirty="0">
                <a:latin typeface="Arial" panose="020B0604020202020204" pitchFamily="34" charset="0"/>
                <a:cs typeface="Arial" panose="020B0604020202020204" pitchFamily="34" charset="0"/>
              </a:rPr>
              <a:t>60. How many units of electricity has he used?</a:t>
            </a:r>
            <a:endParaRPr lang="en-US" sz="2130" dirty="0"/>
          </a:p>
        </p:txBody>
      </p:sp>
      <p:sp>
        <p:nvSpPr>
          <p:cNvPr id="11" name="Title 1"/>
          <p:cNvSpPr>
            <a:spLocks noGrp="1"/>
          </p:cNvSpPr>
          <p:nvPr>
            <p:ph type="title"/>
          </p:nvPr>
        </p:nvSpPr>
        <p:spPr/>
        <p:txBody>
          <a:bodyPr>
            <a:noAutofit/>
          </a:bodyPr>
          <a:lstStyle/>
          <a:p>
            <a:r>
              <a:rPr lang="en-GB" sz="3600" dirty="0"/>
              <a:t>6.4 – Real-life Graphs</a:t>
            </a:r>
            <a:endParaRPr lang="en-GB" sz="3200" b="1" dirty="0" smtClean="0"/>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99824" y="1268760"/>
            <a:ext cx="548640" cy="53709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325215800"/>
              </p:ext>
            </p:extLst>
          </p:nvPr>
        </p:nvGraphicFramePr>
        <p:xfrm>
          <a:off x="251520" y="2062336"/>
          <a:ext cx="5256585" cy="790600"/>
        </p:xfrm>
        <a:graphic>
          <a:graphicData uri="http://schemas.openxmlformats.org/drawingml/2006/table">
            <a:tbl>
              <a:tblPr firstRow="1" bandRow="1">
                <a:tableStyleId>{5940675A-B579-460E-94D1-54222C63F5DA}</a:tableStyleId>
              </a:tblPr>
              <a:tblGrid>
                <a:gridCol w="1404139"/>
                <a:gridCol w="504237"/>
                <a:gridCol w="626341"/>
                <a:gridCol w="626341"/>
                <a:gridCol w="698509"/>
                <a:gridCol w="698509"/>
                <a:gridCol w="698509"/>
              </a:tblGrid>
              <a:tr h="421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Arial" panose="020B0604020202020204" pitchFamily="34" charset="0"/>
                          <a:cs typeface="Arial" panose="020B0604020202020204" pitchFamily="34" charset="0"/>
                        </a:rPr>
                        <a:t>Units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800" dirty="0" smtClean="0">
                          <a:latin typeface="Arial" panose="020B0604020202020204" pitchFamily="34" charset="0"/>
                          <a:cs typeface="Arial" panose="020B0604020202020204" pitchFamily="34" charset="0"/>
                        </a:rPr>
                        <a:t>0</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latin typeface="Arial" panose="020B0604020202020204" pitchFamily="34" charset="0"/>
                          <a:cs typeface="Arial" panose="020B0604020202020204" pitchFamily="34" charset="0"/>
                        </a:rPr>
                        <a:t>200</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latin typeface="Arial" panose="020B0604020202020204" pitchFamily="34" charset="0"/>
                          <a:cs typeface="Arial" panose="020B0604020202020204" pitchFamily="34" charset="0"/>
                        </a:rPr>
                        <a:t>500</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700</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900</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1000</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8816">
                <a:tc>
                  <a:txBody>
                    <a:bodyPr/>
                    <a:lstStyle/>
                    <a:p>
                      <a:r>
                        <a:rPr lang="en-US" sz="1800" b="1" dirty="0" smtClean="0">
                          <a:latin typeface="Arial" panose="020B0604020202020204" pitchFamily="34" charset="0"/>
                          <a:cs typeface="Arial" panose="020B0604020202020204" pitchFamily="34" charset="0"/>
                        </a:rPr>
                        <a:t>Charge (£)</a:t>
                      </a:r>
                      <a:endParaRPr lang="en-US" sz="18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800" dirty="0" smtClean="0">
                          <a:latin typeface="Arial" panose="020B0604020202020204" pitchFamily="34" charset="0"/>
                          <a:cs typeface="Arial" panose="020B0604020202020204" pitchFamily="34" charset="0"/>
                        </a:rPr>
                        <a:t>12</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40</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82</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110</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138</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152</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pSp>
        <p:nvGrpSpPr>
          <p:cNvPr id="4" name="Group 3"/>
          <p:cNvGrpSpPr/>
          <p:nvPr/>
        </p:nvGrpSpPr>
        <p:grpSpPr>
          <a:xfrm>
            <a:off x="275084" y="5192326"/>
            <a:ext cx="5089003" cy="1379185"/>
            <a:chOff x="275084" y="5192326"/>
            <a:chExt cx="5089003" cy="1379185"/>
          </a:xfrm>
        </p:grpSpPr>
        <p:grpSp>
          <p:nvGrpSpPr>
            <p:cNvPr id="8" name="Group 7"/>
            <p:cNvGrpSpPr/>
            <p:nvPr/>
          </p:nvGrpSpPr>
          <p:grpSpPr>
            <a:xfrm>
              <a:off x="275084" y="5192326"/>
              <a:ext cx="5089003" cy="1379185"/>
              <a:chOff x="150163" y="6494199"/>
              <a:chExt cx="5089003" cy="1379185"/>
            </a:xfrm>
          </p:grpSpPr>
          <p:sp>
            <p:nvSpPr>
              <p:cNvPr id="12" name="Rectangle 11"/>
              <p:cNvSpPr/>
              <p:nvPr/>
            </p:nvSpPr>
            <p:spPr>
              <a:xfrm flipH="1">
                <a:off x="150163" y="6673055"/>
                <a:ext cx="5089003" cy="1200329"/>
              </a:xfrm>
              <a:prstGeom prst="rect">
                <a:avLst/>
              </a:prstGeom>
              <a:solidFill>
                <a:srgbClr val="ECF3F9"/>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1900" dirty="0" smtClean="0">
                    <a:solidFill>
                      <a:schemeClr val="tx1"/>
                    </a:solidFill>
                    <a:latin typeface="Arial" panose="020B0604020202020204" pitchFamily="34" charset="0"/>
                    <a:cs typeface="Arial" panose="020B0604020202020204" pitchFamily="34" charset="0"/>
                  </a:rPr>
                  <a:t>Graph axis do not have to start at zero. A zigzag line           shows that values have been missed out.</a:t>
                </a:r>
                <a:endParaRPr lang="en-US" sz="1900" dirty="0">
                  <a:solidFill>
                    <a:schemeClr val="tx1"/>
                  </a:solidFill>
                  <a:latin typeface="Arial" panose="020B0604020202020204" pitchFamily="34" charset="0"/>
                  <a:cs typeface="Arial" panose="020B0604020202020204" pitchFamily="34" charset="0"/>
                </a:endParaRPr>
              </a:p>
            </p:txBody>
          </p:sp>
          <p:sp>
            <p:nvSpPr>
              <p:cNvPr id="13" name="Pentagon 12"/>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Arial" panose="020B0604020202020204" pitchFamily="34" charset="0"/>
                    <a:cs typeface="Arial" panose="020B0604020202020204" pitchFamily="34" charset="0"/>
                  </a:rPr>
                  <a:t>Key Point 10</a:t>
                </a:r>
                <a:endParaRPr lang="en-US" b="1" dirty="0">
                  <a:latin typeface="Arial" panose="020B0604020202020204" pitchFamily="34" charset="0"/>
                  <a:cs typeface="Arial" panose="020B0604020202020204" pitchFamily="34" charset="0"/>
                </a:endParaRPr>
              </a:p>
            </p:txBody>
          </p:sp>
        </p:grpSp>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619672" y="5935178"/>
              <a:ext cx="535066" cy="305751"/>
            </a:xfrm>
            <a:prstGeom prst="rect">
              <a:avLst/>
            </a:prstGeom>
          </p:spPr>
        </p:pic>
      </p:grpSp>
      <p:sp>
        <p:nvSpPr>
          <p:cNvPr id="14" name="Flowchart: Delay 13"/>
          <p:cNvSpPr/>
          <p:nvPr/>
        </p:nvSpPr>
        <p:spPr>
          <a:xfrm flipH="1">
            <a:off x="5171630" y="2852935"/>
            <a:ext cx="408482" cy="3718575"/>
          </a:xfrm>
          <a:prstGeom prst="flowChartDelay">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smtClean="0">
                <a:latin typeface="Arial" panose="020B0604020202020204" pitchFamily="34" charset="0"/>
                <a:cs typeface="Arial" panose="020B0604020202020204" pitchFamily="34" charset="0"/>
              </a:rPr>
              <a:t>Warm Up</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5303811"/>
      </p:ext>
    </p:extLst>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171</a:t>
            </a:r>
            <a:endParaRPr lang="en-GB" sz="1400" b="1" dirty="0">
              <a:latin typeface="Calibri" panose="020F0502020204030204" pitchFamily="34" charset="0"/>
            </a:endParaRPr>
          </a:p>
        </p:txBody>
      </p:sp>
      <p:sp>
        <p:nvSpPr>
          <p:cNvPr id="3" name="Rectangle 2"/>
          <p:cNvSpPr/>
          <p:nvPr/>
        </p:nvSpPr>
        <p:spPr>
          <a:xfrm>
            <a:off x="251519" y="1227524"/>
            <a:ext cx="5256585" cy="4353499"/>
          </a:xfrm>
          <a:prstGeom prst="rect">
            <a:avLst/>
          </a:prstGeom>
        </p:spPr>
        <p:txBody>
          <a:bodyPr wrap="square">
            <a:spAutoFit/>
          </a:bodyPr>
          <a:lstStyle/>
          <a:p>
            <a:pPr marL="457200" indent="-457200">
              <a:buClr>
                <a:srgbClr val="C00000"/>
              </a:buClr>
              <a:buFont typeface="+mj-lt"/>
              <a:buAutoNum type="arabicPeriod" startAt="2"/>
              <a:tabLst>
                <a:tab pos="2743200" algn="l"/>
              </a:tabLst>
            </a:pPr>
            <a:r>
              <a:rPr lang="en-US" sz="2130" b="1" dirty="0">
                <a:solidFill>
                  <a:srgbClr val="C00000"/>
                </a:solidFill>
                <a:latin typeface="Arial" panose="020B0604020202020204" pitchFamily="34" charset="0"/>
                <a:cs typeface="Arial" panose="020B0604020202020204" pitchFamily="34" charset="0"/>
              </a:rPr>
              <a:t>Real / Problem-solving </a:t>
            </a:r>
            <a:r>
              <a:rPr lang="en-US" sz="2130" dirty="0" err="1">
                <a:latin typeface="Arial" panose="020B0604020202020204" pitchFamily="34" charset="0"/>
                <a:cs typeface="Arial" panose="020B0604020202020204" pitchFamily="34" charset="0"/>
              </a:rPr>
              <a:t>Gurpreet</a:t>
            </a:r>
            <a:r>
              <a:rPr lang="en-US" sz="2130" dirty="0">
                <a:latin typeface="Arial" panose="020B0604020202020204" pitchFamily="34" charset="0"/>
                <a:cs typeface="Arial" panose="020B0604020202020204" pitchFamily="34" charset="0"/>
              </a:rPr>
              <a:t> is buying some pens to give away at an </a:t>
            </a:r>
            <a:r>
              <a:rPr lang="en-US" sz="2130" dirty="0" smtClean="0">
                <a:latin typeface="Arial" panose="020B0604020202020204" pitchFamily="34" charset="0"/>
                <a:cs typeface="Arial" panose="020B0604020202020204" pitchFamily="34" charset="0"/>
              </a:rPr>
              <a:t>exhibition.</a:t>
            </a:r>
            <a:br>
              <a:rPr lang="en-US" sz="2130" dirty="0" smtClean="0">
                <a:latin typeface="Arial" panose="020B0604020202020204" pitchFamily="34" charset="0"/>
                <a:cs typeface="Arial" panose="020B0604020202020204" pitchFamily="34" charset="0"/>
              </a:rPr>
            </a:br>
            <a:r>
              <a:rPr lang="en-US" sz="2130" dirty="0" smtClean="0">
                <a:latin typeface="Arial" panose="020B0604020202020204" pitchFamily="34" charset="0"/>
                <a:cs typeface="Arial" panose="020B0604020202020204" pitchFamily="34" charset="0"/>
              </a:rPr>
              <a:t>The </a:t>
            </a:r>
            <a:r>
              <a:rPr lang="en-US" sz="2130" dirty="0">
                <a:latin typeface="Arial" panose="020B0604020202020204" pitchFamily="34" charset="0"/>
                <a:cs typeface="Arial" panose="020B0604020202020204" pitchFamily="34" charset="0"/>
              </a:rPr>
              <a:t>graph shows the price per pen depending on how many pens are ordered, </a:t>
            </a:r>
            <a:endParaRPr lang="en-US" sz="213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130" dirty="0" smtClean="0">
                <a:latin typeface="Arial" panose="020B0604020202020204" pitchFamily="34" charset="0"/>
                <a:cs typeface="Arial" panose="020B0604020202020204" pitchFamily="34" charset="0"/>
              </a:rPr>
              <a:t>How </a:t>
            </a:r>
            <a:r>
              <a:rPr lang="en-US" sz="2130" dirty="0">
                <a:latin typeface="Arial" panose="020B0604020202020204" pitchFamily="34" charset="0"/>
                <a:cs typeface="Arial" panose="020B0604020202020204" pitchFamily="34" charset="0"/>
              </a:rPr>
              <a:t>much would a single pen cost? </a:t>
            </a:r>
            <a:endParaRPr lang="en-US" sz="213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130" dirty="0" err="1" smtClean="0">
                <a:latin typeface="Arial" panose="020B0604020202020204" pitchFamily="34" charset="0"/>
                <a:cs typeface="Arial" panose="020B0604020202020204" pitchFamily="34" charset="0"/>
              </a:rPr>
              <a:t>Gurpreet</a:t>
            </a:r>
            <a:r>
              <a:rPr lang="en-US" sz="2130" dirty="0" smtClean="0">
                <a:latin typeface="Arial" panose="020B0604020202020204" pitchFamily="34" charset="0"/>
                <a:cs typeface="Arial" panose="020B0604020202020204" pitchFamily="34" charset="0"/>
              </a:rPr>
              <a:t> </a:t>
            </a:r>
            <a:r>
              <a:rPr lang="en-US" sz="2130" dirty="0">
                <a:latin typeface="Arial" panose="020B0604020202020204" pitchFamily="34" charset="0"/>
                <a:cs typeface="Arial" panose="020B0604020202020204" pitchFamily="34" charset="0"/>
              </a:rPr>
              <a:t>buys 60 pens. How much does he spend </a:t>
            </a:r>
            <a:r>
              <a:rPr lang="en-US" sz="2130" dirty="0" smtClean="0">
                <a:latin typeface="Arial" panose="020B0604020202020204" pitchFamily="34" charset="0"/>
                <a:cs typeface="Arial" panose="020B0604020202020204" pitchFamily="34" charset="0"/>
              </a:rPr>
              <a:t>altogether?</a:t>
            </a:r>
          </a:p>
          <a:p>
            <a:pPr marL="857250" lvl="1" indent="-400050">
              <a:buClr>
                <a:srgbClr val="C00000"/>
              </a:buClr>
              <a:buFont typeface="+mj-lt"/>
              <a:buAutoNum type="alphaLcPeriod"/>
              <a:tabLst>
                <a:tab pos="2743200" algn="l"/>
              </a:tabLst>
            </a:pPr>
            <a:r>
              <a:rPr lang="en-US" sz="2130" dirty="0" smtClean="0">
                <a:latin typeface="Arial" panose="020B0604020202020204" pitchFamily="34" charset="0"/>
                <a:cs typeface="Arial" panose="020B0604020202020204" pitchFamily="34" charset="0"/>
              </a:rPr>
              <a:t>For </a:t>
            </a:r>
            <a:r>
              <a:rPr lang="en-US" sz="2130" dirty="0">
                <a:latin typeface="Arial" panose="020B0604020202020204" pitchFamily="34" charset="0"/>
                <a:cs typeface="Arial" panose="020B0604020202020204" pitchFamily="34" charset="0"/>
              </a:rPr>
              <a:t>another event, </a:t>
            </a:r>
            <a:r>
              <a:rPr lang="en-US" sz="2130" dirty="0" err="1">
                <a:latin typeface="Arial" panose="020B0604020202020204" pitchFamily="34" charset="0"/>
                <a:cs typeface="Arial" panose="020B0604020202020204" pitchFamily="34" charset="0"/>
              </a:rPr>
              <a:t>Gurpreet</a:t>
            </a:r>
            <a:r>
              <a:rPr lang="en-US" sz="2130" dirty="0">
                <a:latin typeface="Arial" panose="020B0604020202020204" pitchFamily="34" charset="0"/>
                <a:cs typeface="Arial" panose="020B0604020202020204" pitchFamily="34" charset="0"/>
              </a:rPr>
              <a:t> is given a budget of £75. How many pens can he afford to buy?</a:t>
            </a:r>
            <a:endParaRPr lang="en-US" sz="2130" dirty="0"/>
          </a:p>
        </p:txBody>
      </p:sp>
      <p:sp>
        <p:nvSpPr>
          <p:cNvPr id="11" name="Title 1"/>
          <p:cNvSpPr>
            <a:spLocks noGrp="1"/>
          </p:cNvSpPr>
          <p:nvPr>
            <p:ph type="title"/>
          </p:nvPr>
        </p:nvSpPr>
        <p:spPr/>
        <p:txBody>
          <a:bodyPr>
            <a:noAutofit/>
          </a:bodyPr>
          <a:lstStyle/>
          <a:p>
            <a:r>
              <a:rPr lang="en-GB" sz="3600" dirty="0"/>
              <a:t>6.4 – Real-life Graphs</a:t>
            </a:r>
            <a:endParaRPr lang="en-GB" sz="3200" b="1" dirty="0" smtClean="0"/>
          </a:p>
        </p:txBody>
      </p:sp>
      <p:sp>
        <p:nvSpPr>
          <p:cNvPr id="14" name="Rectangle 13"/>
          <p:cNvSpPr/>
          <p:nvPr/>
        </p:nvSpPr>
        <p:spPr>
          <a:xfrm flipH="1">
            <a:off x="251519" y="5572217"/>
            <a:ext cx="5204539" cy="1015663"/>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Q2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The open circles show that the upper limit of each bar is not included at that price</a:t>
            </a:r>
            <a:r>
              <a:rPr lang="en-US" sz="2000" dirty="0" smtClean="0">
                <a:solidFill>
                  <a:schemeClr val="tx1"/>
                </a:solidFill>
                <a:latin typeface="Arial" panose="020B0604020202020204" pitchFamily="34"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11618" y="1280294"/>
            <a:ext cx="3136846" cy="2940794"/>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99824" y="5976704"/>
            <a:ext cx="548640" cy="548640"/>
          </a:xfrm>
          <a:prstGeom prst="rect">
            <a:avLst/>
          </a:prstGeom>
        </p:spPr>
      </p:pic>
    </p:spTree>
    <p:extLst>
      <p:ext uri="{BB962C8B-B14F-4D97-AF65-F5344CB8AC3E}">
        <p14:creationId xmlns:p14="http://schemas.microsoft.com/office/powerpoint/2010/main" val="2821863678"/>
      </p:ext>
    </p:extLst>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171</a:t>
            </a:r>
            <a:endParaRPr lang="en-GB" sz="1400" b="1" dirty="0">
              <a:latin typeface="Calibri" panose="020F0502020204030204" pitchFamily="34" charset="0"/>
            </a:endParaRPr>
          </a:p>
        </p:txBody>
      </p:sp>
      <p:sp>
        <p:nvSpPr>
          <p:cNvPr id="3" name="Rectangle 2"/>
          <p:cNvSpPr/>
          <p:nvPr/>
        </p:nvSpPr>
        <p:spPr>
          <a:xfrm>
            <a:off x="251519" y="1227524"/>
            <a:ext cx="5256585" cy="5170646"/>
          </a:xfrm>
          <a:prstGeom prst="rect">
            <a:avLst/>
          </a:prstGeom>
        </p:spPr>
        <p:txBody>
          <a:bodyPr wrap="square">
            <a:spAutoFit/>
          </a:bodyPr>
          <a:lstStyle/>
          <a:p>
            <a:pPr marL="342900" indent="-342900">
              <a:buClr>
                <a:srgbClr val="C00000"/>
              </a:buClr>
              <a:buFont typeface="+mj-lt"/>
              <a:buAutoNum type="arabicPeriod" startAt="3"/>
              <a:tabLst>
                <a:tab pos="2743200" algn="l"/>
              </a:tabLst>
            </a:pPr>
            <a:r>
              <a:rPr lang="en-US" sz="2200" b="1" dirty="0" smtClean="0">
                <a:solidFill>
                  <a:srgbClr val="C00000"/>
                </a:solidFill>
                <a:latin typeface="Arial" panose="020B0604020202020204" pitchFamily="34" charset="0"/>
                <a:cs typeface="Arial" panose="020B0604020202020204" pitchFamily="34" charset="0"/>
              </a:rPr>
              <a:t>Finance/Reasoning </a:t>
            </a:r>
            <a:br>
              <a:rPr lang="en-US" sz="2200" b="1" dirty="0" smtClean="0">
                <a:solidFill>
                  <a:srgbClr val="C00000"/>
                </a:solidFill>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This </a:t>
            </a:r>
            <a:r>
              <a:rPr lang="en-US" sz="2200" dirty="0">
                <a:latin typeface="Arial" panose="020B0604020202020204" pitchFamily="34" charset="0"/>
                <a:cs typeface="Arial" panose="020B0604020202020204" pitchFamily="34" charset="0"/>
              </a:rPr>
              <a:t>graph shows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conversion from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euros </a:t>
            </a:r>
            <a:r>
              <a:rPr lang="en-US" sz="2200" dirty="0">
                <a:latin typeface="Arial" panose="020B0604020202020204" pitchFamily="34" charset="0"/>
                <a:cs typeface="Arial" panose="020B0604020202020204" pitchFamily="34" charset="0"/>
              </a:rPr>
              <a:t>(€) to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Canadian </a:t>
            </a:r>
            <a:r>
              <a:rPr lang="en-US" sz="2200" dirty="0">
                <a:latin typeface="Arial" panose="020B0604020202020204" pitchFamily="34" charset="0"/>
                <a:cs typeface="Arial" panose="020B0604020202020204" pitchFamily="34" charset="0"/>
              </a:rPr>
              <a:t>dollars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C</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endParaRPr lang="en-US" sz="2200" dirty="0" smtClean="0">
              <a:latin typeface="Arial" panose="020B0604020202020204" pitchFamily="34" charset="0"/>
              <a:cs typeface="Arial" panose="020B0604020202020204" pitchFamily="34" charset="0"/>
            </a:endParaRPr>
          </a:p>
          <a:p>
            <a:pPr marL="685800" lvl="1" indent="-342900">
              <a:buClr>
                <a:srgbClr val="C00000"/>
              </a:buClr>
              <a:buFont typeface="+mj-lt"/>
              <a:buAutoNum type="alphaLcPeriod"/>
              <a:tabLst>
                <a:tab pos="2743200" algn="l"/>
              </a:tabLst>
            </a:pPr>
            <a:r>
              <a:rPr lang="en-US" sz="2200" dirty="0" smtClean="0">
                <a:latin typeface="Arial" panose="020B0604020202020204" pitchFamily="34" charset="0"/>
                <a:cs typeface="Arial" panose="020B0604020202020204" pitchFamily="34" charset="0"/>
              </a:rPr>
              <a:t>How </a:t>
            </a:r>
            <a:r>
              <a:rPr lang="en-US" sz="2200" dirty="0">
                <a:latin typeface="Arial" panose="020B0604020202020204" pitchFamily="34" charset="0"/>
                <a:cs typeface="Arial" panose="020B0604020202020204" pitchFamily="34" charset="0"/>
              </a:rPr>
              <a:t>many dollars do you get for €10? </a:t>
            </a:r>
            <a:endParaRPr lang="en-US" sz="2200" dirty="0" smtClean="0">
              <a:latin typeface="Arial" panose="020B0604020202020204" pitchFamily="34" charset="0"/>
              <a:cs typeface="Arial" panose="020B0604020202020204" pitchFamily="34" charset="0"/>
            </a:endParaRPr>
          </a:p>
          <a:p>
            <a:pPr marL="685800" lvl="1" indent="-342900">
              <a:buClr>
                <a:srgbClr val="C00000"/>
              </a:buClr>
              <a:buFont typeface="+mj-lt"/>
              <a:buAutoNum type="alphaLcPeriod"/>
              <a:tabLst>
                <a:tab pos="2743200" algn="l"/>
              </a:tabLst>
            </a:pPr>
            <a:r>
              <a:rPr lang="en-US" sz="2200" dirty="0" smtClean="0">
                <a:latin typeface="Arial" panose="020B0604020202020204" pitchFamily="34" charset="0"/>
                <a:cs typeface="Arial" panose="020B0604020202020204" pitchFamily="34" charset="0"/>
              </a:rPr>
              <a:t>How </a:t>
            </a:r>
            <a:r>
              <a:rPr lang="en-US" sz="2200" dirty="0">
                <a:latin typeface="Arial" panose="020B0604020202020204" pitchFamily="34" charset="0"/>
                <a:cs typeface="Arial" panose="020B0604020202020204" pitchFamily="34" charset="0"/>
              </a:rPr>
              <a:t>many euros do you get for C$1? </a:t>
            </a:r>
            <a:endParaRPr lang="en-US" sz="2200" dirty="0" smtClean="0">
              <a:latin typeface="Arial" panose="020B0604020202020204" pitchFamily="34" charset="0"/>
              <a:cs typeface="Arial" panose="020B0604020202020204" pitchFamily="34" charset="0"/>
            </a:endParaRPr>
          </a:p>
          <a:p>
            <a:pPr marL="685800" lvl="1" indent="-342900">
              <a:buClr>
                <a:srgbClr val="C00000"/>
              </a:buClr>
              <a:buFont typeface="+mj-lt"/>
              <a:buAutoNum type="alphaLcPeriod"/>
              <a:tabLst>
                <a:tab pos="2743200" algn="l"/>
              </a:tabLst>
            </a:pPr>
            <a:r>
              <a:rPr lang="en-US" sz="2200" dirty="0" smtClean="0">
                <a:latin typeface="Arial" panose="020B0604020202020204" pitchFamily="34" charset="0"/>
                <a:cs typeface="Arial" panose="020B0604020202020204" pitchFamily="34" charset="0"/>
              </a:rPr>
              <a:t>Work </a:t>
            </a:r>
            <a:r>
              <a:rPr lang="en-US" sz="2200" dirty="0">
                <a:latin typeface="Arial" panose="020B0604020202020204" pitchFamily="34" charset="0"/>
                <a:cs typeface="Arial" panose="020B0604020202020204" pitchFamily="34" charset="0"/>
              </a:rPr>
              <a:t>out the </a:t>
            </a:r>
            <a:r>
              <a:rPr lang="en-US" sz="2200" dirty="0" smtClean="0">
                <a:latin typeface="Arial" panose="020B0604020202020204" pitchFamily="34" charset="0"/>
                <a:cs typeface="Arial" panose="020B0604020202020204" pitchFamily="34" charset="0"/>
              </a:rPr>
              <a:t>gradient </a:t>
            </a:r>
            <a:r>
              <a:rPr lang="en-US" sz="2200" dirty="0">
                <a:latin typeface="Arial" panose="020B0604020202020204" pitchFamily="34" charset="0"/>
                <a:cs typeface="Arial" panose="020B0604020202020204" pitchFamily="34" charset="0"/>
              </a:rPr>
              <a:t>of the </a:t>
            </a:r>
            <a:r>
              <a:rPr lang="en-US" sz="2200" dirty="0" smtClean="0">
                <a:latin typeface="Arial" panose="020B0604020202020204" pitchFamily="34" charset="0"/>
                <a:cs typeface="Arial" panose="020B0604020202020204" pitchFamily="34" charset="0"/>
              </a:rPr>
              <a:t>graph.</a:t>
            </a:r>
          </a:p>
          <a:p>
            <a:pPr marL="0" lvl="1">
              <a:buClr>
                <a:srgbClr val="C00000"/>
              </a:buClr>
              <a:tabLst>
                <a:tab pos="2743200" algn="l"/>
              </a:tabLst>
            </a:pPr>
            <a:r>
              <a:rPr lang="en-US" sz="2200" b="1" dirty="0" smtClean="0">
                <a:solidFill>
                  <a:srgbClr val="C00000"/>
                </a:solidFill>
                <a:latin typeface="Arial" panose="020B0604020202020204" pitchFamily="34" charset="0"/>
                <a:cs typeface="Arial" panose="020B0604020202020204" pitchFamily="34" charset="0"/>
              </a:rPr>
              <a:t>Discussion</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What does the gradient tell you?</a:t>
            </a:r>
            <a:endParaRPr lang="en-US" sz="2200" dirty="0"/>
          </a:p>
        </p:txBody>
      </p:sp>
      <p:sp>
        <p:nvSpPr>
          <p:cNvPr id="11" name="Title 1"/>
          <p:cNvSpPr>
            <a:spLocks noGrp="1"/>
          </p:cNvSpPr>
          <p:nvPr>
            <p:ph type="title"/>
          </p:nvPr>
        </p:nvSpPr>
        <p:spPr/>
        <p:txBody>
          <a:bodyPr>
            <a:noAutofit/>
          </a:bodyPr>
          <a:lstStyle/>
          <a:p>
            <a:r>
              <a:rPr lang="en-GB" sz="3600" dirty="0"/>
              <a:t>6.4 – Real-life Graphs</a:t>
            </a:r>
            <a:endParaRPr lang="en-GB" sz="3200" b="1" dirty="0" smtClean="0"/>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354616" y="1245602"/>
            <a:ext cx="2174475" cy="2615446"/>
          </a:xfrm>
          <a:prstGeom prst="rect">
            <a:avLst/>
          </a:prstGeom>
        </p:spPr>
      </p:pic>
    </p:spTree>
    <p:extLst>
      <p:ext uri="{BB962C8B-B14F-4D97-AF65-F5344CB8AC3E}">
        <p14:creationId xmlns:p14="http://schemas.microsoft.com/office/powerpoint/2010/main" val="608716419"/>
      </p:ext>
    </p:extLst>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171</a:t>
            </a:r>
            <a:endParaRPr lang="en-GB" sz="1400" b="1" dirty="0">
              <a:latin typeface="Calibri" panose="020F0502020204030204" pitchFamily="34" charset="0"/>
            </a:endParaRPr>
          </a:p>
        </p:txBody>
      </p:sp>
      <p:sp>
        <p:nvSpPr>
          <p:cNvPr id="3" name="Rectangle 2"/>
          <p:cNvSpPr/>
          <p:nvPr/>
        </p:nvSpPr>
        <p:spPr>
          <a:xfrm>
            <a:off x="251519" y="1227524"/>
            <a:ext cx="5256585" cy="3647152"/>
          </a:xfrm>
          <a:prstGeom prst="rect">
            <a:avLst/>
          </a:prstGeom>
        </p:spPr>
        <p:txBody>
          <a:bodyPr wrap="square">
            <a:spAutoFit/>
          </a:bodyPr>
          <a:lstStyle/>
          <a:p>
            <a:pPr marL="457200" indent="-457200">
              <a:buClr>
                <a:srgbClr val="C00000"/>
              </a:buClr>
              <a:buFont typeface="+mj-lt"/>
              <a:buAutoNum type="arabicPeriod" startAt="4"/>
              <a:tabLst>
                <a:tab pos="2743200" algn="l"/>
              </a:tabLst>
            </a:pPr>
            <a:r>
              <a:rPr lang="en-US" sz="2100" b="1" dirty="0" smtClean="0">
                <a:solidFill>
                  <a:srgbClr val="C00000"/>
                </a:solidFill>
                <a:latin typeface="Arial" panose="020B0604020202020204" pitchFamily="34" charset="0"/>
                <a:cs typeface="Arial" panose="020B0604020202020204" pitchFamily="34" charset="0"/>
              </a:rPr>
              <a:t>Real / Reasoning - </a:t>
            </a:r>
            <a:r>
              <a:rPr lang="en-US" sz="2100" dirty="0" smtClean="0">
                <a:latin typeface="Arial" panose="020B0604020202020204" pitchFamily="34" charset="0"/>
                <a:cs typeface="Arial" panose="020B0604020202020204" pitchFamily="34" charset="0"/>
              </a:rPr>
              <a:t>This </a:t>
            </a:r>
            <a:r>
              <a:rPr lang="en-US" sz="2100" dirty="0">
                <a:latin typeface="Arial" panose="020B0604020202020204" pitchFamily="34" charset="0"/>
                <a:cs typeface="Arial" panose="020B0604020202020204" pitchFamily="34" charset="0"/>
              </a:rPr>
              <a:t>graph shows the charge to hire a van for a number of days, </a:t>
            </a:r>
            <a:endParaRPr lang="en-US" sz="21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tabLst>
                <a:tab pos="2743200" algn="l"/>
              </a:tabLst>
            </a:pPr>
            <a:r>
              <a:rPr lang="en-US" sz="2100" dirty="0" smtClean="0">
                <a:latin typeface="Arial" panose="020B0604020202020204" pitchFamily="34" charset="0"/>
                <a:cs typeface="Arial" panose="020B0604020202020204" pitchFamily="34" charset="0"/>
              </a:rPr>
              <a:t>Calculate </a:t>
            </a:r>
            <a:r>
              <a:rPr lang="en-US" sz="2100" dirty="0">
                <a:latin typeface="Arial" panose="020B0604020202020204" pitchFamily="34" charset="0"/>
                <a:cs typeface="Arial" panose="020B0604020202020204" pitchFamily="34" charset="0"/>
              </a:rPr>
              <a:t>the gradient of the line, </a:t>
            </a:r>
            <a:endParaRPr lang="en-US" sz="21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tabLst>
                <a:tab pos="2743200" algn="l"/>
              </a:tabLst>
            </a:pPr>
            <a:r>
              <a:rPr lang="en-US" sz="2100" dirty="0" smtClean="0">
                <a:latin typeface="Arial" panose="020B0604020202020204" pitchFamily="34" charset="0"/>
                <a:cs typeface="Arial" panose="020B0604020202020204" pitchFamily="34" charset="0"/>
              </a:rPr>
              <a:t>What </a:t>
            </a:r>
            <a:r>
              <a:rPr lang="en-US" sz="2100" dirty="0">
                <a:latin typeface="Arial" panose="020B0604020202020204" pitchFamily="34" charset="0"/>
                <a:cs typeface="Arial" panose="020B0604020202020204" pitchFamily="34" charset="0"/>
              </a:rPr>
              <a:t>is the initial charge before you add on the daily hire charge? </a:t>
            </a:r>
            <a:endParaRPr lang="en-US" sz="21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tabLst>
                <a:tab pos="2743200" algn="l"/>
              </a:tabLst>
            </a:pPr>
            <a:r>
              <a:rPr lang="en-US" sz="2100" dirty="0" smtClean="0">
                <a:latin typeface="Arial" panose="020B0604020202020204" pitchFamily="34" charset="0"/>
                <a:cs typeface="Arial" panose="020B0604020202020204" pitchFamily="34" charset="0"/>
              </a:rPr>
              <a:t>Write </a:t>
            </a:r>
            <a:r>
              <a:rPr lang="en-US" sz="2100" dirty="0">
                <a:latin typeface="Arial" panose="020B0604020202020204" pitchFamily="34" charset="0"/>
                <a:cs typeface="Arial" panose="020B0604020202020204" pitchFamily="34" charset="0"/>
              </a:rPr>
              <a:t>down the equation of the line. </a:t>
            </a:r>
            <a:endParaRPr lang="en-US" sz="2100" dirty="0" smtClean="0">
              <a:latin typeface="Arial" panose="020B0604020202020204" pitchFamily="34" charset="0"/>
              <a:cs typeface="Arial" panose="020B0604020202020204" pitchFamily="34" charset="0"/>
            </a:endParaRPr>
          </a:p>
          <a:p>
            <a:pPr marL="0" lvl="1">
              <a:buClr>
                <a:srgbClr val="C00000"/>
              </a:buClr>
              <a:tabLst>
                <a:tab pos="2743200" algn="l"/>
              </a:tabLst>
            </a:pPr>
            <a:r>
              <a:rPr lang="en-US" sz="2100" b="1" dirty="0" smtClean="0">
                <a:latin typeface="Arial" panose="020B0604020202020204" pitchFamily="34" charset="0"/>
                <a:cs typeface="Arial" panose="020B0604020202020204" pitchFamily="34" charset="0"/>
              </a:rPr>
              <a:t>Discussion</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What does each part of the equation </a:t>
            </a:r>
            <a:r>
              <a:rPr lang="en-US" sz="2100" dirty="0" smtClean="0">
                <a:latin typeface="Arial" panose="020B0604020202020204" pitchFamily="34" charset="0"/>
                <a:cs typeface="Arial" panose="020B0604020202020204" pitchFamily="34" charset="0"/>
              </a:rPr>
              <a:t>represent?</a:t>
            </a:r>
          </a:p>
          <a:p>
            <a:pPr marL="914400" lvl="1" indent="-457200">
              <a:buClr>
                <a:srgbClr val="C00000"/>
              </a:buClr>
              <a:buFont typeface="+mj-lt"/>
              <a:buAutoNum type="alphaLcPeriod" startAt="4"/>
              <a:tabLst>
                <a:tab pos="2743200" algn="l"/>
              </a:tabLst>
            </a:pPr>
            <a:r>
              <a:rPr lang="en-US" sz="2100" dirty="0" smtClean="0">
                <a:latin typeface="Arial" panose="020B0604020202020204" pitchFamily="34" charset="0"/>
                <a:cs typeface="Arial" panose="020B0604020202020204" pitchFamily="34" charset="0"/>
              </a:rPr>
              <a:t>Alice </a:t>
            </a:r>
            <a:r>
              <a:rPr lang="en-US" sz="2100" dirty="0">
                <a:latin typeface="Arial" panose="020B0604020202020204" pitchFamily="34" charset="0"/>
                <a:cs typeface="Arial" panose="020B0604020202020204" pitchFamily="34" charset="0"/>
              </a:rPr>
              <a:t>has £450. For how many days can she hire the van?</a:t>
            </a:r>
            <a:endParaRPr lang="en-US" sz="2100" dirty="0"/>
          </a:p>
        </p:txBody>
      </p:sp>
      <p:sp>
        <p:nvSpPr>
          <p:cNvPr id="11" name="Title 1"/>
          <p:cNvSpPr>
            <a:spLocks noGrp="1"/>
          </p:cNvSpPr>
          <p:nvPr>
            <p:ph type="title"/>
          </p:nvPr>
        </p:nvSpPr>
        <p:spPr/>
        <p:txBody>
          <a:bodyPr>
            <a:noAutofit/>
          </a:bodyPr>
          <a:lstStyle/>
          <a:p>
            <a:r>
              <a:rPr lang="en-GB" sz="3600" dirty="0"/>
              <a:t>6.4 – Real-life Graphs</a:t>
            </a:r>
            <a:endParaRPr lang="en-GB" sz="3200" b="1" dirty="0" smtClean="0"/>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5976704"/>
            <a:ext cx="548640" cy="548640"/>
          </a:xfrm>
          <a:prstGeom prst="rect">
            <a:avLst/>
          </a:prstGeom>
        </p:spPr>
      </p:pic>
      <p:grpSp>
        <p:nvGrpSpPr>
          <p:cNvPr id="9" name="Group 8"/>
          <p:cNvGrpSpPr/>
          <p:nvPr/>
        </p:nvGrpSpPr>
        <p:grpSpPr>
          <a:xfrm>
            <a:off x="275085" y="4941168"/>
            <a:ext cx="5213924" cy="1610017"/>
            <a:chOff x="150164" y="6494199"/>
            <a:chExt cx="5213924" cy="1610017"/>
          </a:xfrm>
        </p:grpSpPr>
        <p:sp>
          <p:nvSpPr>
            <p:cNvPr id="10" name="Rectangle 9"/>
            <p:cNvSpPr/>
            <p:nvPr/>
          </p:nvSpPr>
          <p:spPr>
            <a:xfrm flipH="1">
              <a:off x="150164" y="6673055"/>
              <a:ext cx="5213924" cy="1431161"/>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dirty="0">
                  <a:solidFill>
                    <a:schemeClr val="tx1"/>
                  </a:solidFill>
                  <a:latin typeface="Arial" panose="020B0604020202020204" pitchFamily="34" charset="0"/>
                  <a:cs typeface="Arial" panose="020B0604020202020204" pitchFamily="34" charset="0"/>
                </a:rPr>
                <a:t>When two quantities are in </a:t>
              </a:r>
              <a:r>
                <a:rPr lang="en-US" b="1" dirty="0">
                  <a:solidFill>
                    <a:schemeClr val="tx1"/>
                  </a:solidFill>
                  <a:latin typeface="Arial" panose="020B0604020202020204" pitchFamily="34" charset="0"/>
                  <a:cs typeface="Arial" panose="020B0604020202020204" pitchFamily="34" charset="0"/>
                </a:rPr>
                <a:t>direct proportion</a:t>
              </a:r>
            </a:p>
            <a:p>
              <a:pPr marL="285750" indent="-285750">
                <a:buFont typeface="Arial" panose="020B0604020202020204" pitchFamily="34" charset="0"/>
                <a:buChar char="•"/>
              </a:pPr>
              <a:r>
                <a:rPr lang="en-US" dirty="0" smtClean="0">
                  <a:solidFill>
                    <a:schemeClr val="tx1"/>
                  </a:solidFill>
                  <a:latin typeface="Arial" panose="020B0604020202020204" pitchFamily="34" charset="0"/>
                  <a:cs typeface="Arial" panose="020B0604020202020204" pitchFamily="34" charset="0"/>
                </a:rPr>
                <a:t>their </a:t>
              </a:r>
              <a:r>
                <a:rPr lang="en-US" dirty="0">
                  <a:solidFill>
                    <a:schemeClr val="tx1"/>
                  </a:solidFill>
                  <a:latin typeface="Arial" panose="020B0604020202020204" pitchFamily="34" charset="0"/>
                  <a:cs typeface="Arial" panose="020B0604020202020204" pitchFamily="34" charset="0"/>
                </a:rPr>
                <a:t>graph is a straight line through the origin</a:t>
              </a:r>
            </a:p>
            <a:p>
              <a:pPr marL="285750" indent="-285750">
                <a:buFont typeface="Arial" panose="020B0604020202020204" pitchFamily="34" charset="0"/>
                <a:buChar char="•"/>
              </a:pPr>
              <a:r>
                <a:rPr lang="en-US" dirty="0" smtClean="0">
                  <a:solidFill>
                    <a:schemeClr val="tx1"/>
                  </a:solidFill>
                  <a:latin typeface="Arial" panose="020B0604020202020204" pitchFamily="34" charset="0"/>
                  <a:cs typeface="Arial" panose="020B0604020202020204" pitchFamily="34" charset="0"/>
                </a:rPr>
                <a:t>when </a:t>
              </a:r>
              <a:r>
                <a:rPr lang="en-US" dirty="0">
                  <a:solidFill>
                    <a:schemeClr val="tx1"/>
                  </a:solidFill>
                  <a:latin typeface="Arial" panose="020B0604020202020204" pitchFamily="34" charset="0"/>
                  <a:cs typeface="Arial" panose="020B0604020202020204" pitchFamily="34" charset="0"/>
                </a:rPr>
                <a:t>one variable is multiplied by n, so is the other.</a:t>
              </a:r>
            </a:p>
          </p:txBody>
        </p:sp>
        <p:sp>
          <p:nvSpPr>
            <p:cNvPr id="12" name="Pentagon 11"/>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Arial" panose="020B0604020202020204" pitchFamily="34" charset="0"/>
                  <a:cs typeface="Arial" panose="020B0604020202020204" pitchFamily="34" charset="0"/>
                </a:rPr>
                <a:t>Key Point 11</a:t>
              </a:r>
              <a:endParaRPr lang="en-US" b="1" dirty="0">
                <a:latin typeface="Arial" panose="020B0604020202020204" pitchFamily="34" charset="0"/>
                <a:cs typeface="Arial" panose="020B0604020202020204" pitchFamily="34" charset="0"/>
              </a:endParaRPr>
            </a:p>
          </p:txBody>
        </p:sp>
      </p:grpSp>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52120" y="1310972"/>
            <a:ext cx="3072752" cy="3414172"/>
          </a:xfrm>
          <a:prstGeom prst="rect">
            <a:avLst/>
          </a:prstGeom>
        </p:spPr>
      </p:pic>
    </p:spTree>
    <p:extLst>
      <p:ext uri="{BB962C8B-B14F-4D97-AF65-F5344CB8AC3E}">
        <p14:creationId xmlns:p14="http://schemas.microsoft.com/office/powerpoint/2010/main" val="3572276249"/>
      </p:ext>
    </p:extLst>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172</a:t>
            </a:r>
            <a:endParaRPr lang="en-GB" sz="1400" b="1" dirty="0">
              <a:latin typeface="Calibri" panose="020F0502020204030204" pitchFamily="34" charset="0"/>
            </a:endParaRPr>
          </a:p>
        </p:txBody>
      </p:sp>
      <p:sp>
        <p:nvSpPr>
          <p:cNvPr id="3" name="Rectangle 2"/>
          <p:cNvSpPr/>
          <p:nvPr/>
        </p:nvSpPr>
        <p:spPr>
          <a:xfrm>
            <a:off x="251519" y="1227524"/>
            <a:ext cx="8568953" cy="3323987"/>
          </a:xfrm>
          <a:prstGeom prst="rect">
            <a:avLst/>
          </a:prstGeom>
        </p:spPr>
        <p:txBody>
          <a:bodyPr wrap="square">
            <a:spAutoFit/>
          </a:bodyPr>
          <a:lstStyle/>
          <a:p>
            <a:pPr marL="457200" indent="-457200">
              <a:buClr>
                <a:srgbClr val="C00000"/>
              </a:buClr>
              <a:buFont typeface="+mj-lt"/>
              <a:buAutoNum type="arabicPeriod" startAt="5"/>
              <a:tabLst>
                <a:tab pos="2743200" algn="l"/>
              </a:tabLst>
            </a:pPr>
            <a:r>
              <a:rPr lang="en-US" sz="2100" b="1" dirty="0" smtClean="0">
                <a:solidFill>
                  <a:srgbClr val="C00000"/>
                </a:solidFill>
                <a:latin typeface="Arial" panose="020B0604020202020204" pitchFamily="34" charset="0"/>
                <a:cs typeface="Arial" panose="020B0604020202020204" pitchFamily="34" charset="0"/>
              </a:rPr>
              <a:t>Modelling </a:t>
            </a:r>
            <a:r>
              <a:rPr lang="en-US" sz="2100" dirty="0">
                <a:latin typeface="Arial" panose="020B0604020202020204" pitchFamily="34" charset="0"/>
                <a:cs typeface="Arial" panose="020B0604020202020204" pitchFamily="34" charset="0"/>
              </a:rPr>
              <a:t>Which of these graphs show one variable in direct proportion to another</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endParaRPr lang="en-US" sz="2100" dirty="0">
              <a:latin typeface="Arial" panose="020B0604020202020204" pitchFamily="34" charset="0"/>
              <a:cs typeface="Arial" panose="020B0604020202020204" pitchFamily="34" charset="0"/>
            </a:endParaRPr>
          </a:p>
          <a:p>
            <a:pPr marL="457200" indent="-457200">
              <a:buClr>
                <a:srgbClr val="C00000"/>
              </a:buClr>
              <a:buFont typeface="+mj-lt"/>
              <a:buAutoNum type="arabicPeriod" startAt="5"/>
              <a:tabLst>
                <a:tab pos="2743200" algn="l"/>
              </a:tabLst>
            </a:pPr>
            <a:r>
              <a:rPr lang="en-US" sz="2100" b="1" dirty="0" smtClean="0">
                <a:solidFill>
                  <a:srgbClr val="C00000"/>
                </a:solidFill>
                <a:latin typeface="Arial" panose="020B0604020202020204" pitchFamily="34" charset="0"/>
                <a:cs typeface="Arial" panose="020B0604020202020204" pitchFamily="34" charset="0"/>
              </a:rPr>
              <a:t>Modelling </a:t>
            </a:r>
            <a:r>
              <a:rPr lang="en-US" sz="2100" dirty="0">
                <a:latin typeface="Arial" panose="020B0604020202020204" pitchFamily="34" charset="0"/>
                <a:cs typeface="Arial" panose="020B0604020202020204" pitchFamily="34" charset="0"/>
              </a:rPr>
              <a:t>Look at the graph you drew for </a:t>
            </a:r>
            <a:r>
              <a:rPr lang="en-US" sz="2100" b="1" dirty="0" smtClean="0">
                <a:latin typeface="Arial" panose="020B0604020202020204" pitchFamily="34" charset="0"/>
                <a:cs typeface="Arial" panose="020B0604020202020204" pitchFamily="34" charset="0"/>
              </a:rPr>
              <a:t>Q1</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and the graphs in </a:t>
            </a:r>
            <a:r>
              <a:rPr lang="en-US" sz="2100" b="1" dirty="0">
                <a:latin typeface="Arial" panose="020B0604020202020204" pitchFamily="34" charset="0"/>
                <a:cs typeface="Arial" panose="020B0604020202020204" pitchFamily="34" charset="0"/>
              </a:rPr>
              <a:t>Q3</a:t>
            </a:r>
            <a:r>
              <a:rPr lang="en-US" sz="2100" dirty="0">
                <a:latin typeface="Arial" panose="020B0604020202020204" pitchFamily="34" charset="0"/>
                <a:cs typeface="Arial" panose="020B0604020202020204" pitchFamily="34" charset="0"/>
              </a:rPr>
              <a:t> and </a:t>
            </a:r>
            <a:r>
              <a:rPr lang="en-US" sz="2100" b="1" dirty="0">
                <a:latin typeface="Arial" panose="020B0604020202020204" pitchFamily="34" charset="0"/>
                <a:cs typeface="Arial" panose="020B0604020202020204" pitchFamily="34" charset="0"/>
              </a:rPr>
              <a:t>Q4</a:t>
            </a:r>
            <a:r>
              <a:rPr lang="en-US" sz="2100" dirty="0">
                <a:latin typeface="Arial" panose="020B0604020202020204" pitchFamily="34" charset="0"/>
                <a:cs typeface="Arial" panose="020B0604020202020204" pitchFamily="34" charset="0"/>
              </a:rPr>
              <a:t>. Which show direct proportion?</a:t>
            </a:r>
            <a:endParaRPr lang="en-US" sz="2100" dirty="0"/>
          </a:p>
        </p:txBody>
      </p:sp>
      <p:sp>
        <p:nvSpPr>
          <p:cNvPr id="11" name="Title 1"/>
          <p:cNvSpPr>
            <a:spLocks noGrp="1"/>
          </p:cNvSpPr>
          <p:nvPr>
            <p:ph type="title"/>
          </p:nvPr>
        </p:nvSpPr>
        <p:spPr/>
        <p:txBody>
          <a:bodyPr>
            <a:noAutofit/>
          </a:bodyPr>
          <a:lstStyle/>
          <a:p>
            <a:r>
              <a:rPr lang="en-GB" sz="3600" dirty="0"/>
              <a:t>6.4 – Real-life Graphs</a:t>
            </a:r>
            <a:endParaRPr lang="en-GB" sz="3200" b="1" dirty="0" smtClean="0"/>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3528" y="2083599"/>
            <a:ext cx="8474804" cy="1625307"/>
          </a:xfrm>
          <a:prstGeom prst="rect">
            <a:avLst/>
          </a:prstGeom>
        </p:spPr>
      </p:pic>
      <p:sp>
        <p:nvSpPr>
          <p:cNvPr id="13" name="Rectangle 12"/>
          <p:cNvSpPr/>
          <p:nvPr/>
        </p:nvSpPr>
        <p:spPr>
          <a:xfrm>
            <a:off x="251520" y="4581128"/>
            <a:ext cx="8541186" cy="1959423"/>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16416" y="1196752"/>
            <a:ext cx="548640" cy="548640"/>
          </a:xfrm>
          <a:prstGeom prst="rect">
            <a:avLst/>
          </a:prstGeom>
        </p:spPr>
      </p:pic>
    </p:spTree>
    <p:extLst>
      <p:ext uri="{BB962C8B-B14F-4D97-AF65-F5344CB8AC3E}">
        <p14:creationId xmlns:p14="http://schemas.microsoft.com/office/powerpoint/2010/main" val="855486616"/>
      </p:ext>
    </p:extLst>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172</a:t>
            </a:r>
            <a:endParaRPr lang="en-GB" sz="1400" b="1" dirty="0">
              <a:latin typeface="Calibri" panose="020F0502020204030204" pitchFamily="34" charset="0"/>
            </a:endParaRPr>
          </a:p>
        </p:txBody>
      </p:sp>
      <p:sp>
        <p:nvSpPr>
          <p:cNvPr id="3" name="Rectangle 2"/>
          <p:cNvSpPr/>
          <p:nvPr/>
        </p:nvSpPr>
        <p:spPr>
          <a:xfrm>
            <a:off x="251519" y="1227524"/>
            <a:ext cx="5256585" cy="4573560"/>
          </a:xfrm>
          <a:prstGeom prst="rect">
            <a:avLst/>
          </a:prstGeom>
        </p:spPr>
        <p:txBody>
          <a:bodyPr wrap="square">
            <a:spAutoFit/>
          </a:bodyPr>
          <a:lstStyle/>
          <a:p>
            <a:pPr marL="457200" indent="-457200">
              <a:buClr>
                <a:srgbClr val="C00000"/>
              </a:buClr>
              <a:buFont typeface="+mj-lt"/>
              <a:buAutoNum type="arabicPeriod" startAt="7"/>
              <a:tabLst>
                <a:tab pos="2743200" algn="l"/>
              </a:tabLst>
            </a:pPr>
            <a:r>
              <a:rPr lang="en-US" sz="2080" b="1" dirty="0">
                <a:solidFill>
                  <a:srgbClr val="C00000"/>
                </a:solidFill>
                <a:latin typeface="Arial" panose="020B0604020202020204" pitchFamily="34" charset="0"/>
                <a:cs typeface="Arial" panose="020B0604020202020204" pitchFamily="34" charset="0"/>
              </a:rPr>
              <a:t>Real / Reasoning </a:t>
            </a:r>
            <a:r>
              <a:rPr lang="en-US" sz="2080" dirty="0" smtClean="0">
                <a:latin typeface="Arial" panose="020B0604020202020204" pitchFamily="34" charset="0"/>
                <a:cs typeface="Arial" panose="020B0604020202020204" pitchFamily="34" charset="0"/>
              </a:rPr>
              <a:t>- A </a:t>
            </a:r>
            <a:r>
              <a:rPr lang="en-US" sz="2080" dirty="0">
                <a:latin typeface="Arial" panose="020B0604020202020204" pitchFamily="34" charset="0"/>
                <a:cs typeface="Arial" panose="020B0604020202020204" pitchFamily="34" charset="0"/>
              </a:rPr>
              <a:t>recipe uses a spice mix including chilli powder and cumin in the ratio 2:5. </a:t>
            </a:r>
            <a:endParaRPr lang="en-US" sz="208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743200" algn="l"/>
              </a:tabLst>
            </a:pPr>
            <a:r>
              <a:rPr lang="en-US" sz="2080" dirty="0" smtClean="0">
                <a:latin typeface="Arial" panose="020B0604020202020204" pitchFamily="34" charset="0"/>
                <a:cs typeface="Arial" panose="020B0604020202020204" pitchFamily="34" charset="0"/>
              </a:rPr>
              <a:t>Copy and </a:t>
            </a:r>
            <a:r>
              <a:rPr lang="en-US" sz="2080" dirty="0">
                <a:latin typeface="Arial" panose="020B0604020202020204" pitchFamily="34" charset="0"/>
                <a:cs typeface="Arial" panose="020B0604020202020204" pitchFamily="34" charset="0"/>
              </a:rPr>
              <a:t>complete this table</a:t>
            </a:r>
            <a:r>
              <a:rPr lang="en-US" sz="2080" dirty="0" smtClean="0">
                <a:latin typeface="Arial" panose="020B0604020202020204" pitchFamily="34" charset="0"/>
                <a:cs typeface="Arial" panose="020B0604020202020204" pitchFamily="34" charset="0"/>
              </a:rPr>
              <a:t>.</a:t>
            </a:r>
            <a:br>
              <a:rPr lang="en-US" sz="2080" dirty="0" smtClean="0">
                <a:latin typeface="Arial" panose="020B0604020202020204" pitchFamily="34" charset="0"/>
                <a:cs typeface="Arial" panose="020B0604020202020204" pitchFamily="34" charset="0"/>
              </a:rPr>
            </a:br>
            <a:r>
              <a:rPr lang="en-US" sz="2080" dirty="0" smtClean="0">
                <a:latin typeface="Arial" panose="020B0604020202020204" pitchFamily="34" charset="0"/>
                <a:cs typeface="Arial" panose="020B0604020202020204" pitchFamily="34" charset="0"/>
              </a:rPr>
              <a:t/>
            </a:r>
            <a:br>
              <a:rPr lang="en-US" sz="2080" dirty="0" smtClean="0">
                <a:latin typeface="Arial" panose="020B0604020202020204" pitchFamily="34" charset="0"/>
                <a:cs typeface="Arial" panose="020B0604020202020204" pitchFamily="34" charset="0"/>
              </a:rPr>
            </a:br>
            <a:r>
              <a:rPr lang="en-US" sz="2080" dirty="0" smtClean="0">
                <a:latin typeface="Arial" panose="020B0604020202020204" pitchFamily="34" charset="0"/>
                <a:cs typeface="Arial" panose="020B0604020202020204" pitchFamily="34" charset="0"/>
              </a:rPr>
              <a:t/>
            </a:r>
            <a:br>
              <a:rPr lang="en-US" sz="2080" dirty="0" smtClean="0">
                <a:latin typeface="Arial" panose="020B0604020202020204" pitchFamily="34" charset="0"/>
                <a:cs typeface="Arial" panose="020B0604020202020204" pitchFamily="34" charset="0"/>
              </a:rPr>
            </a:br>
            <a:endParaRPr lang="en-US" sz="208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743200" algn="l"/>
              </a:tabLst>
            </a:pPr>
            <a:r>
              <a:rPr lang="en-US" sz="2080" dirty="0"/>
              <a:t>Draw a graph showing grams of cumin (y) against grams of chilli (x).</a:t>
            </a:r>
          </a:p>
          <a:p>
            <a:pPr marL="914400" lvl="1" indent="-457200">
              <a:buClr>
                <a:srgbClr val="C00000"/>
              </a:buClr>
              <a:buFont typeface="+mj-lt"/>
              <a:buAutoNum type="alphaLcPeriod"/>
              <a:tabLst>
                <a:tab pos="2743200" algn="l"/>
              </a:tabLst>
            </a:pPr>
            <a:r>
              <a:rPr lang="en-US" sz="2080" dirty="0" smtClean="0"/>
              <a:t>Write </a:t>
            </a:r>
            <a:r>
              <a:rPr lang="en-US" sz="2080" dirty="0"/>
              <a:t>the equation Linking x and </a:t>
            </a:r>
            <a:r>
              <a:rPr lang="en-US" sz="2080" dirty="0" smtClean="0"/>
              <a:t>y.</a:t>
            </a:r>
          </a:p>
          <a:p>
            <a:pPr marL="914400" lvl="1" indent="-457200">
              <a:buClr>
                <a:srgbClr val="C00000"/>
              </a:buClr>
              <a:buFont typeface="+mj-lt"/>
              <a:buAutoNum type="alphaLcPeriod"/>
              <a:tabLst>
                <a:tab pos="2743200" algn="l"/>
              </a:tabLst>
            </a:pPr>
            <a:r>
              <a:rPr lang="en-US" sz="2080" dirty="0" smtClean="0"/>
              <a:t>How </a:t>
            </a:r>
            <a:r>
              <a:rPr lang="en-US" sz="2080" dirty="0"/>
              <a:t>much chilli would you need for a recipe </a:t>
            </a:r>
            <a:r>
              <a:rPr lang="en-US" sz="2080" dirty="0" smtClean="0"/>
              <a:t>using 85g of </a:t>
            </a:r>
            <a:r>
              <a:rPr lang="en-US" sz="2080" dirty="0"/>
              <a:t>cumin?</a:t>
            </a:r>
          </a:p>
          <a:p>
            <a:pPr marL="0" lvl="1">
              <a:buClr>
                <a:srgbClr val="C00000"/>
              </a:buClr>
              <a:tabLst>
                <a:tab pos="2743200" algn="l"/>
              </a:tabLst>
            </a:pPr>
            <a:r>
              <a:rPr lang="en-US" sz="2080" b="1" dirty="0">
                <a:solidFill>
                  <a:srgbClr val="C00000"/>
                </a:solidFill>
              </a:rPr>
              <a:t>Discussion</a:t>
            </a:r>
            <a:r>
              <a:rPr lang="en-US" sz="2080" dirty="0">
                <a:solidFill>
                  <a:srgbClr val="C00000"/>
                </a:solidFill>
              </a:rPr>
              <a:t> </a:t>
            </a:r>
            <a:r>
              <a:rPr lang="en-US" sz="2080" dirty="0"/>
              <a:t>Does extending the graph give accurate values?</a:t>
            </a:r>
          </a:p>
        </p:txBody>
      </p:sp>
      <p:sp>
        <p:nvSpPr>
          <p:cNvPr id="11" name="Title 1"/>
          <p:cNvSpPr>
            <a:spLocks noGrp="1"/>
          </p:cNvSpPr>
          <p:nvPr>
            <p:ph type="title"/>
          </p:nvPr>
        </p:nvSpPr>
        <p:spPr/>
        <p:txBody>
          <a:bodyPr>
            <a:noAutofit/>
          </a:bodyPr>
          <a:lstStyle/>
          <a:p>
            <a:r>
              <a:rPr lang="en-GB" sz="3600" dirty="0"/>
              <a:t>6.4 – Real-life Graphs</a:t>
            </a:r>
            <a:endParaRPr lang="en-GB" sz="3200" b="1" dirty="0" smtClean="0"/>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3043750483"/>
              </p:ext>
            </p:extLst>
          </p:nvPr>
        </p:nvGraphicFramePr>
        <p:xfrm>
          <a:off x="251520" y="2564904"/>
          <a:ext cx="5256583" cy="818024"/>
        </p:xfrm>
        <a:graphic>
          <a:graphicData uri="http://schemas.openxmlformats.org/drawingml/2006/table">
            <a:tbl>
              <a:tblPr firstRow="1" bandRow="1">
                <a:tableStyleId>{5940675A-B579-460E-94D1-54222C63F5DA}</a:tableStyleId>
              </a:tblPr>
              <a:tblGrid>
                <a:gridCol w="2825335"/>
                <a:gridCol w="786580"/>
                <a:gridCol w="858088"/>
                <a:gridCol w="786580"/>
              </a:tblGrid>
              <a:tr h="421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panose="020B0604020202020204" pitchFamily="34" charset="0"/>
                          <a:cs typeface="Arial" panose="020B0604020202020204" pitchFamily="34" charset="0"/>
                        </a:rPr>
                        <a:t>Chilli powder (grams)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4</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10</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8816">
                <a:tc>
                  <a:txBody>
                    <a:bodyPr/>
                    <a:lstStyle/>
                    <a:p>
                      <a:r>
                        <a:rPr lang="en-US" sz="2000" b="1" dirty="0" smtClean="0">
                          <a:latin typeface="Arial" panose="020B0604020202020204" pitchFamily="34" charset="0"/>
                          <a:cs typeface="Arial" panose="020B0604020202020204" pitchFamily="34" charset="0"/>
                        </a:rPr>
                        <a:t>Cumin (grams)</a:t>
                      </a:r>
                      <a:endParaRPr lang="en-US" sz="20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6" name="Rectangle 15"/>
          <p:cNvSpPr/>
          <p:nvPr/>
        </p:nvSpPr>
        <p:spPr>
          <a:xfrm flipH="1">
            <a:off x="251518" y="5889466"/>
            <a:ext cx="4100795" cy="70788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Q7c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a:t>
            </a:r>
            <a:r>
              <a:rPr lang="en-US" sz="2000" dirty="0" smtClean="0">
                <a:solidFill>
                  <a:schemeClr val="tx1"/>
                </a:solidFill>
                <a:latin typeface="Arial" panose="020B0604020202020204" pitchFamily="34" charset="0"/>
                <a:cs typeface="Arial" panose="020B0604020202020204" pitchFamily="34" charset="0"/>
              </a:rPr>
              <a:t>– You could write the equation of the line.</a:t>
            </a:r>
            <a:endParaRPr lang="en-US" sz="2000" dirty="0">
              <a:solidFill>
                <a:schemeClr val="tx1"/>
              </a:solidFill>
              <a:latin typeface="Arial" panose="020B0604020202020204" pitchFamily="34" charset="0"/>
              <a:cs typeface="Arial" panose="020B0604020202020204" pitchFamily="34" charset="0"/>
            </a:endParaRPr>
          </a:p>
        </p:txBody>
      </p:sp>
      <p:sp>
        <p:nvSpPr>
          <p:cNvPr id="17" name="Rectangle 16"/>
          <p:cNvSpPr/>
          <p:nvPr/>
        </p:nvSpPr>
        <p:spPr>
          <a:xfrm flipH="1">
            <a:off x="4496331" y="5889466"/>
            <a:ext cx="4324141" cy="70788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Q7d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a:t>
            </a:r>
            <a:r>
              <a:rPr lang="en-US" sz="2000" dirty="0" smtClean="0">
                <a:solidFill>
                  <a:schemeClr val="tx1"/>
                </a:solidFill>
                <a:latin typeface="Arial" panose="020B0604020202020204" pitchFamily="34" charset="0"/>
                <a:cs typeface="Arial" panose="020B0604020202020204" pitchFamily="34" charset="0"/>
              </a:rPr>
              <a:t>– How can you use the values in the table to help you?</a:t>
            </a:r>
            <a:endParaRPr 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6612962"/>
      </p:ext>
    </p:extLst>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172</a:t>
            </a:r>
            <a:endParaRPr lang="en-GB" sz="1400" b="1" dirty="0">
              <a:latin typeface="Calibri" panose="020F0502020204030204" pitchFamily="34" charset="0"/>
            </a:endParaRPr>
          </a:p>
        </p:txBody>
      </p:sp>
      <p:sp>
        <p:nvSpPr>
          <p:cNvPr id="3" name="Rectangle 2"/>
          <p:cNvSpPr/>
          <p:nvPr/>
        </p:nvSpPr>
        <p:spPr>
          <a:xfrm>
            <a:off x="251520" y="1232173"/>
            <a:ext cx="8594278" cy="1692771"/>
          </a:xfrm>
          <a:prstGeom prst="rect">
            <a:avLst/>
          </a:prstGeom>
        </p:spPr>
        <p:txBody>
          <a:bodyPr wrap="square">
            <a:spAutoFit/>
          </a:bodyPr>
          <a:lstStyle/>
          <a:p>
            <a:pPr marL="342900" indent="-342900">
              <a:buClr>
                <a:srgbClr val="C00000"/>
              </a:buClr>
              <a:buFont typeface="+mj-lt"/>
              <a:buAutoNum type="arabicPeriod" startAt="8"/>
              <a:tabLst>
                <a:tab pos="2743200" algn="l"/>
              </a:tabLst>
            </a:pPr>
            <a:r>
              <a:rPr lang="en-US" sz="2000" b="1" dirty="0">
                <a:solidFill>
                  <a:srgbClr val="C00000"/>
                </a:solidFill>
                <a:latin typeface="Arial" panose="020B0604020202020204" pitchFamily="34" charset="0"/>
                <a:cs typeface="Arial" panose="020B0604020202020204" pitchFamily="34" charset="0"/>
              </a:rPr>
              <a:t>Reasoning / Modelling</a:t>
            </a:r>
            <a:r>
              <a:rPr lang="en-US" sz="2000" dirty="0">
                <a:latin typeface="Arial" panose="020B0604020202020204" pitchFamily="34" charset="0"/>
                <a:cs typeface="Arial" panose="020B0604020202020204" pitchFamily="34" charset="0"/>
              </a:rPr>
              <a:t> Zadie has a new freezer delivered to her </a:t>
            </a:r>
            <a:r>
              <a:rPr lang="en-US" sz="2000" dirty="0" smtClean="0">
                <a:latin typeface="Arial" panose="020B0604020202020204" pitchFamily="34" charset="0"/>
                <a:cs typeface="Arial" panose="020B0604020202020204" pitchFamily="34" charset="0"/>
              </a:rPr>
              <a:t>house.</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Zadie </a:t>
            </a:r>
            <a:r>
              <a:rPr lang="en-US" sz="2000" dirty="0">
                <a:latin typeface="Arial" panose="020B0604020202020204" pitchFamily="34" charset="0"/>
                <a:cs typeface="Arial" panose="020B0604020202020204" pitchFamily="34" charset="0"/>
              </a:rPr>
              <a:t>turns on the freezer and a sensor records the temperature inside the freezer. The graph gives information about the temperature, </a:t>
            </a:r>
            <a:r>
              <a:rPr lang="en-US" sz="2000" i="1" dirty="0">
                <a:latin typeface="Arial" panose="020B0604020202020204" pitchFamily="34" charset="0"/>
                <a:cs typeface="Arial" panose="020B0604020202020204" pitchFamily="34" charset="0"/>
              </a:rPr>
              <a:t>T</a:t>
            </a:r>
            <a:r>
              <a:rPr lang="en-US" sz="2000" dirty="0">
                <a:latin typeface="Arial" panose="020B0604020202020204" pitchFamily="34" charset="0"/>
                <a:cs typeface="Arial" panose="020B0604020202020204" pitchFamily="34" charset="0"/>
              </a:rPr>
              <a:t>°C, of the air inside the freezer</a:t>
            </a:r>
            <a:r>
              <a:rPr lang="en-US" sz="2000" dirty="0" smtClean="0">
                <a:latin typeface="Arial" panose="020B0604020202020204" pitchFamily="34" charset="0"/>
                <a:cs typeface="Arial" panose="020B0604020202020204" pitchFamily="34" charset="0"/>
              </a:rPr>
              <a:t>.</a:t>
            </a:r>
          </a:p>
        </p:txBody>
      </p:sp>
      <p:sp>
        <p:nvSpPr>
          <p:cNvPr id="11" name="Title 1"/>
          <p:cNvSpPr>
            <a:spLocks noGrp="1"/>
          </p:cNvSpPr>
          <p:nvPr>
            <p:ph type="title"/>
          </p:nvPr>
        </p:nvSpPr>
        <p:spPr/>
        <p:txBody>
          <a:bodyPr>
            <a:noAutofit/>
          </a:bodyPr>
          <a:lstStyle/>
          <a:p>
            <a:r>
              <a:rPr lang="en-GB" sz="3600" dirty="0"/>
              <a:t>6.4 – Real-life Graphs</a:t>
            </a:r>
            <a:endParaRPr lang="en-GB" sz="3200" b="1" dirty="0" smtClean="0"/>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6416" y="1196752"/>
            <a:ext cx="548640" cy="548640"/>
          </a:xfrm>
          <a:prstGeom prst="rect">
            <a:avLst/>
          </a:prstGeom>
        </p:spPr>
      </p:pic>
      <p:sp>
        <p:nvSpPr>
          <p:cNvPr id="2" name="Rectangle 1"/>
          <p:cNvSpPr/>
          <p:nvPr/>
        </p:nvSpPr>
        <p:spPr>
          <a:xfrm>
            <a:off x="253430" y="2780928"/>
            <a:ext cx="4894634" cy="3933384"/>
          </a:xfrm>
          <a:prstGeom prst="rect">
            <a:avLst/>
          </a:prstGeom>
        </p:spPr>
        <p:txBody>
          <a:bodyPr wrap="square">
            <a:spAutoFit/>
          </a:bodyPr>
          <a:lstStyle/>
          <a:p>
            <a:pPr marL="685800" lvl="1" indent="-342900">
              <a:buClr>
                <a:srgbClr val="C00000"/>
              </a:buClr>
              <a:buFont typeface="+mj-lt"/>
              <a:buAutoNum type="alphaLcPeriod"/>
              <a:tabLst>
                <a:tab pos="2743200" algn="l"/>
              </a:tabLst>
            </a:pPr>
            <a:r>
              <a:rPr lang="en-US" sz="2000" dirty="0"/>
              <a:t>What does the </a:t>
            </a:r>
            <a:r>
              <a:rPr lang="en-US" sz="2000" i="1" dirty="0"/>
              <a:t>y</a:t>
            </a:r>
            <a:r>
              <a:rPr lang="en-US" sz="2000" dirty="0"/>
              <a:t>-intercept tell you? What does the </a:t>
            </a:r>
            <a:r>
              <a:rPr lang="en-US" sz="2000" i="1" dirty="0"/>
              <a:t>x</a:t>
            </a:r>
            <a:r>
              <a:rPr lang="en-US" sz="2000" dirty="0"/>
              <a:t>-intercept tell you? </a:t>
            </a:r>
          </a:p>
          <a:p>
            <a:pPr marL="685800" lvl="1" indent="-342900">
              <a:buClr>
                <a:srgbClr val="C00000"/>
              </a:buClr>
              <a:buFont typeface="+mj-lt"/>
              <a:buAutoNum type="alphaLcPeriod"/>
              <a:tabLst>
                <a:tab pos="2743200" algn="l"/>
              </a:tabLst>
            </a:pPr>
            <a:r>
              <a:rPr lang="en-US" sz="2000" dirty="0"/>
              <a:t>Use the graph to estimate the temperature 3.5 hours after Zadie turns on the freezer, </a:t>
            </a:r>
          </a:p>
          <a:p>
            <a:pPr marL="685800" lvl="1" indent="-342900">
              <a:buClr>
                <a:srgbClr val="C00000"/>
              </a:buClr>
              <a:buFont typeface="+mj-lt"/>
              <a:buAutoNum type="alphaLcPeriod"/>
              <a:tabLst>
                <a:tab pos="2743200" algn="l"/>
              </a:tabLst>
            </a:pPr>
            <a:r>
              <a:rPr lang="en-US" sz="2000" dirty="0"/>
              <a:t>How much does the temperature fall over the first 5 hours? </a:t>
            </a:r>
          </a:p>
          <a:p>
            <a:pPr marL="685800" lvl="1" indent="-342900">
              <a:buClr>
                <a:srgbClr val="C00000"/>
              </a:buClr>
              <a:buFont typeface="+mj-lt"/>
              <a:buAutoNum type="alphaLcPeriod"/>
              <a:tabLst>
                <a:tab pos="2743200" algn="l"/>
              </a:tabLst>
            </a:pPr>
            <a:r>
              <a:rPr lang="en-US" sz="2000" dirty="0"/>
              <a:t>Is the rate of decrease of temperature constant? How can you tell from the graph? </a:t>
            </a:r>
          </a:p>
          <a:p>
            <a:pPr marL="0" lvl="1">
              <a:buClr>
                <a:srgbClr val="C00000"/>
              </a:buClr>
              <a:tabLst>
                <a:tab pos="2743200" algn="l"/>
              </a:tabLst>
            </a:pPr>
            <a:r>
              <a:rPr lang="en-US" sz="2000" b="1" dirty="0">
                <a:solidFill>
                  <a:srgbClr val="C00000"/>
                </a:solidFill>
              </a:rPr>
              <a:t>Discussion</a:t>
            </a:r>
            <a:r>
              <a:rPr lang="en-US" sz="2000" dirty="0">
                <a:solidFill>
                  <a:srgbClr val="C00000"/>
                </a:solidFill>
              </a:rPr>
              <a:t> </a:t>
            </a:r>
            <a:r>
              <a:rPr lang="en-US" sz="2000" dirty="0"/>
              <a:t>Can you predict the temperature when x = 14? When x = 36?</a:t>
            </a:r>
          </a:p>
        </p:txBody>
      </p:sp>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48064" y="2780929"/>
            <a:ext cx="3697734" cy="3744416"/>
          </a:xfrm>
          <a:prstGeom prst="rect">
            <a:avLst/>
          </a:prstGeom>
        </p:spPr>
      </p:pic>
    </p:spTree>
    <p:extLst>
      <p:ext uri="{BB962C8B-B14F-4D97-AF65-F5344CB8AC3E}">
        <p14:creationId xmlns:p14="http://schemas.microsoft.com/office/powerpoint/2010/main" val="2650540997"/>
      </p:ext>
    </p:extLst>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173</a:t>
            </a:r>
            <a:endParaRPr lang="en-GB" sz="1400" b="1" dirty="0">
              <a:latin typeface="Calibri" panose="020F0502020204030204" pitchFamily="34" charset="0"/>
            </a:endParaRPr>
          </a:p>
        </p:txBody>
      </p:sp>
      <p:sp>
        <p:nvSpPr>
          <p:cNvPr id="3" name="Rectangle 2"/>
          <p:cNvSpPr/>
          <p:nvPr/>
        </p:nvSpPr>
        <p:spPr>
          <a:xfrm>
            <a:off x="251520" y="1232173"/>
            <a:ext cx="5256584" cy="5324535"/>
          </a:xfrm>
          <a:prstGeom prst="rect">
            <a:avLst/>
          </a:prstGeom>
        </p:spPr>
        <p:txBody>
          <a:bodyPr wrap="square">
            <a:spAutoFit/>
          </a:bodyPr>
          <a:lstStyle/>
          <a:p>
            <a:pPr marL="400050" indent="-400050">
              <a:buClr>
                <a:srgbClr val="C00000"/>
              </a:buClr>
              <a:buFont typeface="+mj-lt"/>
              <a:buAutoNum type="arabicPeriod" startAt="9"/>
              <a:tabLst>
                <a:tab pos="2743200" algn="l"/>
              </a:tabLst>
            </a:pPr>
            <a:r>
              <a:rPr lang="en-US" sz="1700" b="1" dirty="0">
                <a:solidFill>
                  <a:srgbClr val="C00000"/>
                </a:solidFill>
                <a:latin typeface="Arial" panose="020B0604020202020204" pitchFamily="34" charset="0"/>
                <a:cs typeface="Arial" panose="020B0604020202020204" pitchFamily="34" charset="0"/>
              </a:rPr>
              <a:t>Reasoning / Modelling</a:t>
            </a:r>
            <a:r>
              <a:rPr lang="en-US" sz="1700" dirty="0">
                <a:latin typeface="Arial" panose="020B0604020202020204" pitchFamily="34" charset="0"/>
                <a:cs typeface="Arial" panose="020B0604020202020204" pitchFamily="34" charset="0"/>
              </a:rPr>
              <a:t> </a:t>
            </a:r>
            <a:r>
              <a:rPr lang="en-US" sz="1700" dirty="0" smtClean="0">
                <a:latin typeface="Arial" panose="020B0604020202020204" pitchFamily="34" charset="0"/>
                <a:cs typeface="Arial" panose="020B0604020202020204" pitchFamily="34" charset="0"/>
              </a:rPr>
              <a:t>- The </a:t>
            </a:r>
            <a:r>
              <a:rPr lang="en-US" sz="1700" dirty="0">
                <a:latin typeface="Arial" panose="020B0604020202020204" pitchFamily="34" charset="0"/>
                <a:cs typeface="Arial" panose="020B0604020202020204" pitchFamily="34" charset="0"/>
              </a:rPr>
              <a:t>table shows the largest quantity of a sugar, </a:t>
            </a:r>
            <a:r>
              <a:rPr lang="en-US" sz="1700" i="1" dirty="0">
                <a:latin typeface="Arial" panose="020B0604020202020204" pitchFamily="34" charset="0"/>
                <a:cs typeface="Arial" panose="020B0604020202020204" pitchFamily="34" charset="0"/>
              </a:rPr>
              <a:t>k</a:t>
            </a:r>
            <a:r>
              <a:rPr lang="en-US" sz="1700" dirty="0">
                <a:latin typeface="Arial" panose="020B0604020202020204" pitchFamily="34" charset="0"/>
                <a:cs typeface="Arial" panose="020B0604020202020204" pitchFamily="34" charset="0"/>
              </a:rPr>
              <a:t> grams, which will dissolve in a cup of coffee at temperature </a:t>
            </a:r>
            <a:r>
              <a:rPr lang="en-US" sz="1700" i="1" dirty="0" err="1" smtClean="0">
                <a:latin typeface="Arial" panose="020B0604020202020204" pitchFamily="34" charset="0"/>
                <a:cs typeface="Arial" panose="020B0604020202020204" pitchFamily="34" charset="0"/>
              </a:rPr>
              <a:t>t</a:t>
            </a:r>
            <a:r>
              <a:rPr lang="en-US" sz="1700" dirty="0" err="1" smtClean="0">
                <a:latin typeface="Arial" panose="020B0604020202020204" pitchFamily="34" charset="0"/>
                <a:cs typeface="Arial" panose="020B0604020202020204" pitchFamily="34" charset="0"/>
              </a:rPr>
              <a:t>°C</a:t>
            </a:r>
            <a:r>
              <a:rPr lang="en-US" sz="1700" dirty="0">
                <a:latin typeface="Arial" panose="020B0604020202020204" pitchFamily="34" charset="0"/>
                <a:cs typeface="Arial" panose="020B0604020202020204" pitchFamily="34" charset="0"/>
              </a:rPr>
              <a:t>.</a:t>
            </a:r>
            <a:br>
              <a:rPr lang="en-US" sz="1700" dirty="0">
                <a:latin typeface="Arial" panose="020B0604020202020204" pitchFamily="34" charset="0"/>
                <a:cs typeface="Arial" panose="020B0604020202020204" pitchFamily="34" charset="0"/>
              </a:rPr>
            </a:br>
            <a:r>
              <a:rPr lang="en-US" sz="1700" dirty="0">
                <a:latin typeface="Arial" panose="020B0604020202020204" pitchFamily="34" charset="0"/>
                <a:cs typeface="Arial" panose="020B0604020202020204" pitchFamily="34" charset="0"/>
              </a:rPr>
              <a:t/>
            </a:r>
            <a:br>
              <a:rPr lang="en-US" sz="1700" dirty="0">
                <a:latin typeface="Arial" panose="020B0604020202020204" pitchFamily="34" charset="0"/>
                <a:cs typeface="Arial" panose="020B0604020202020204" pitchFamily="34" charset="0"/>
              </a:rPr>
            </a:br>
            <a:r>
              <a:rPr lang="en-US" sz="1700" dirty="0">
                <a:latin typeface="Arial" panose="020B0604020202020204" pitchFamily="34" charset="0"/>
                <a:cs typeface="Arial" panose="020B0604020202020204" pitchFamily="34" charset="0"/>
              </a:rPr>
              <a:t/>
            </a:r>
            <a:br>
              <a:rPr lang="en-US" sz="1700" dirty="0">
                <a:latin typeface="Arial" panose="020B0604020202020204" pitchFamily="34" charset="0"/>
                <a:cs typeface="Arial" panose="020B0604020202020204" pitchFamily="34" charset="0"/>
              </a:rPr>
            </a:br>
            <a:r>
              <a:rPr lang="en-US" sz="1700" dirty="0">
                <a:latin typeface="Arial" panose="020B0604020202020204" pitchFamily="34" charset="0"/>
                <a:cs typeface="Arial" panose="020B0604020202020204" pitchFamily="34" charset="0"/>
              </a:rPr>
              <a:t/>
            </a:r>
            <a:br>
              <a:rPr lang="en-US" sz="1700" dirty="0">
                <a:latin typeface="Arial" panose="020B0604020202020204" pitchFamily="34" charset="0"/>
                <a:cs typeface="Arial" panose="020B0604020202020204" pitchFamily="34" charset="0"/>
              </a:rPr>
            </a:br>
            <a:endParaRPr lang="en-US" sz="1700" dirty="0" smtClean="0">
              <a:latin typeface="Arial" panose="020B0604020202020204" pitchFamily="34" charset="0"/>
              <a:cs typeface="Arial" panose="020B0604020202020204" pitchFamily="34" charset="0"/>
            </a:endParaRPr>
          </a:p>
          <a:p>
            <a:pPr marL="685800" lvl="1" indent="-285750">
              <a:buClr>
                <a:srgbClr val="C00000"/>
              </a:buClr>
              <a:buFont typeface="+mj-lt"/>
              <a:buAutoNum type="alphaLcPeriod"/>
              <a:tabLst>
                <a:tab pos="2743200" algn="l"/>
              </a:tabLst>
            </a:pPr>
            <a:r>
              <a:rPr lang="en-US" sz="1700" dirty="0" smtClean="0">
                <a:latin typeface="Arial" panose="020B0604020202020204" pitchFamily="34" charset="0"/>
                <a:cs typeface="Arial" panose="020B0604020202020204" pitchFamily="34" charset="0"/>
              </a:rPr>
              <a:t>On </a:t>
            </a:r>
            <a:r>
              <a:rPr lang="en-US" sz="1700" dirty="0">
                <a:latin typeface="Arial" panose="020B0604020202020204" pitchFamily="34" charset="0"/>
                <a:cs typeface="Arial" panose="020B0604020202020204" pitchFamily="34" charset="0"/>
              </a:rPr>
              <a:t>a suitable grid, plot the points and draw a graph to illustrate this information, </a:t>
            </a:r>
            <a:endParaRPr lang="en-US" sz="1700" dirty="0" smtClean="0">
              <a:latin typeface="Arial" panose="020B0604020202020204" pitchFamily="34" charset="0"/>
              <a:cs typeface="Arial" panose="020B0604020202020204" pitchFamily="34" charset="0"/>
            </a:endParaRPr>
          </a:p>
          <a:p>
            <a:pPr marL="685800" lvl="1" indent="-285750">
              <a:buClr>
                <a:srgbClr val="C00000"/>
              </a:buClr>
              <a:buFont typeface="+mj-lt"/>
              <a:buAutoNum type="alphaLcPeriod"/>
              <a:tabLst>
                <a:tab pos="2743200" algn="l"/>
              </a:tabLst>
            </a:pPr>
            <a:r>
              <a:rPr lang="en-US" sz="1700" dirty="0" smtClean="0">
                <a:latin typeface="Arial" panose="020B0604020202020204" pitchFamily="34" charset="0"/>
                <a:cs typeface="Arial" panose="020B0604020202020204" pitchFamily="34" charset="0"/>
              </a:rPr>
              <a:t>Use </a:t>
            </a:r>
            <a:r>
              <a:rPr lang="en-US" sz="1700" dirty="0">
                <a:latin typeface="Arial" panose="020B0604020202020204" pitchFamily="34" charset="0"/>
                <a:cs typeface="Arial" panose="020B0604020202020204" pitchFamily="34" charset="0"/>
              </a:rPr>
              <a:t>your graph to find</a:t>
            </a:r>
          </a:p>
          <a:p>
            <a:pPr marL="1143000" lvl="2" indent="-285750">
              <a:buClr>
                <a:srgbClr val="C00000"/>
              </a:buClr>
              <a:buFont typeface="+mj-lt"/>
              <a:buAutoNum type="romanLcPeriod"/>
              <a:tabLst>
                <a:tab pos="2743200" algn="l"/>
              </a:tabLst>
            </a:pPr>
            <a:r>
              <a:rPr lang="en-US" sz="1700" dirty="0" smtClean="0">
                <a:latin typeface="Arial" panose="020B0604020202020204" pitchFamily="34" charset="0"/>
                <a:cs typeface="Arial" panose="020B0604020202020204" pitchFamily="34" charset="0"/>
              </a:rPr>
              <a:t>the </a:t>
            </a:r>
            <a:r>
              <a:rPr lang="en-US" sz="1700" dirty="0">
                <a:latin typeface="Arial" panose="020B0604020202020204" pitchFamily="34" charset="0"/>
                <a:cs typeface="Arial" panose="020B0604020202020204" pitchFamily="34" charset="0"/>
              </a:rPr>
              <a:t>lowest temperature at which 120 g of sugar </a:t>
            </a:r>
            <a:r>
              <a:rPr lang="en-US" sz="1700" dirty="0" smtClean="0">
                <a:latin typeface="Arial" panose="020B0604020202020204" pitchFamily="34" charset="0"/>
                <a:cs typeface="Arial" panose="020B0604020202020204" pitchFamily="34" charset="0"/>
              </a:rPr>
              <a:t>will dissolve </a:t>
            </a:r>
            <a:r>
              <a:rPr lang="en-US" sz="1700" dirty="0">
                <a:latin typeface="Arial" panose="020B0604020202020204" pitchFamily="34" charset="0"/>
                <a:cs typeface="Arial" panose="020B0604020202020204" pitchFamily="34" charset="0"/>
              </a:rPr>
              <a:t>in the coffee</a:t>
            </a:r>
          </a:p>
          <a:p>
            <a:pPr marL="1143000" lvl="2" indent="-285750">
              <a:buClr>
                <a:srgbClr val="C00000"/>
              </a:buClr>
              <a:buFont typeface="+mj-lt"/>
              <a:buAutoNum type="romanLcPeriod"/>
              <a:tabLst>
                <a:tab pos="2743200" algn="l"/>
              </a:tabLst>
            </a:pPr>
            <a:r>
              <a:rPr lang="en-US" sz="1700" dirty="0" smtClean="0">
                <a:latin typeface="Arial" panose="020B0604020202020204" pitchFamily="34" charset="0"/>
                <a:cs typeface="Arial" panose="020B0604020202020204" pitchFamily="34" charset="0"/>
              </a:rPr>
              <a:t>the </a:t>
            </a:r>
            <a:r>
              <a:rPr lang="en-US" sz="1700" dirty="0">
                <a:latin typeface="Arial" panose="020B0604020202020204" pitchFamily="34" charset="0"/>
                <a:cs typeface="Arial" panose="020B0604020202020204" pitchFamily="34" charset="0"/>
              </a:rPr>
              <a:t>largest amount of sugar that will dissolve in the coffee at 81 °C.</a:t>
            </a:r>
          </a:p>
          <a:p>
            <a:pPr marL="400050" lvl="1">
              <a:buClr>
                <a:srgbClr val="C00000"/>
              </a:buClr>
              <a:tabLst>
                <a:tab pos="2743200" algn="l"/>
              </a:tabLst>
            </a:pPr>
            <a:r>
              <a:rPr lang="en-US" sz="1700" dirty="0">
                <a:latin typeface="Arial" panose="020B0604020202020204" pitchFamily="34" charset="0"/>
                <a:cs typeface="Arial" panose="020B0604020202020204" pitchFamily="34" charset="0"/>
              </a:rPr>
              <a:t>The equation of the graph is in the form </a:t>
            </a:r>
            <a:r>
              <a:rPr lang="en-US" sz="1700" dirty="0" smtClean="0">
                <a:latin typeface="Arial" panose="020B0604020202020204" pitchFamily="34" charset="0"/>
                <a:cs typeface="Arial" panose="020B0604020202020204" pitchFamily="34" charset="0"/>
              </a:rPr>
              <a:t>k= </a:t>
            </a:r>
            <a:r>
              <a:rPr lang="en-US" sz="1700" dirty="0" err="1" smtClean="0">
                <a:latin typeface="Arial" panose="020B0604020202020204" pitchFamily="34" charset="0"/>
                <a:cs typeface="Arial" panose="020B0604020202020204" pitchFamily="34" charset="0"/>
              </a:rPr>
              <a:t>at+b</a:t>
            </a:r>
            <a:r>
              <a:rPr lang="en-US" sz="1700" dirty="0">
                <a:latin typeface="Arial" panose="020B0604020202020204" pitchFamily="34" charset="0"/>
                <a:cs typeface="Arial" panose="020B0604020202020204" pitchFamily="34" charset="0"/>
              </a:rPr>
              <a:t>.</a:t>
            </a:r>
          </a:p>
          <a:p>
            <a:pPr marL="742950" lvl="1" indent="-342900">
              <a:buClr>
                <a:srgbClr val="C00000"/>
              </a:buClr>
              <a:buFont typeface="+mj-lt"/>
              <a:buAutoNum type="alphaLcPeriod" startAt="3"/>
              <a:tabLst>
                <a:tab pos="2743200" algn="l"/>
              </a:tabLst>
            </a:pPr>
            <a:r>
              <a:rPr lang="en-US" sz="1700" dirty="0" smtClean="0">
                <a:latin typeface="Arial" panose="020B0604020202020204" pitchFamily="34" charset="0"/>
                <a:cs typeface="Arial" panose="020B0604020202020204" pitchFamily="34" charset="0"/>
              </a:rPr>
              <a:t>Use </a:t>
            </a:r>
            <a:r>
              <a:rPr lang="en-US" sz="1700" dirty="0">
                <a:latin typeface="Arial" panose="020B0604020202020204" pitchFamily="34" charset="0"/>
                <a:cs typeface="Arial" panose="020B0604020202020204" pitchFamily="34" charset="0"/>
              </a:rPr>
              <a:t>your graph to estimate the values of the constants a and b. d Will 4 teaspoons of sugar </a:t>
            </a:r>
            <a:r>
              <a:rPr lang="en-US" sz="1700" dirty="0" smtClean="0">
                <a:latin typeface="Arial" panose="020B0604020202020204" pitchFamily="34" charset="0"/>
                <a:cs typeface="Arial" panose="020B0604020202020204" pitchFamily="34" charset="0"/>
              </a:rPr>
              <a:t>dissolve in </a:t>
            </a:r>
            <a:r>
              <a:rPr lang="en-US" sz="1700" dirty="0">
                <a:latin typeface="Arial" panose="020B0604020202020204" pitchFamily="34" charset="0"/>
                <a:cs typeface="Arial" panose="020B0604020202020204" pitchFamily="34" charset="0"/>
              </a:rPr>
              <a:t>the coffee at 90 °C?</a:t>
            </a:r>
          </a:p>
          <a:p>
            <a:pPr marL="685800" lvl="1" indent="-285750">
              <a:buClr>
                <a:srgbClr val="C00000"/>
              </a:buClr>
              <a:buFont typeface="+mj-lt"/>
              <a:buAutoNum type="alphaLcPeriod" startAt="3"/>
              <a:tabLst>
                <a:tab pos="2743200" algn="l"/>
              </a:tabLst>
            </a:pPr>
            <a:r>
              <a:rPr lang="en-US" sz="1700" dirty="0">
                <a:latin typeface="Arial" panose="020B0604020202020204" pitchFamily="34" charset="0"/>
                <a:cs typeface="Arial" panose="020B0604020202020204" pitchFamily="34" charset="0"/>
              </a:rPr>
              <a:t>Use the equation to decide. Justify your answer.</a:t>
            </a:r>
            <a:endParaRPr lang="en-US" sz="1700" dirty="0" smtClean="0">
              <a:latin typeface="Arial" panose="020B0604020202020204" pitchFamily="34" charset="0"/>
              <a:cs typeface="Arial" panose="020B0604020202020204" pitchFamily="34" charset="0"/>
            </a:endParaRPr>
          </a:p>
        </p:txBody>
      </p:sp>
      <p:sp>
        <p:nvSpPr>
          <p:cNvPr id="11" name="Title 1"/>
          <p:cNvSpPr>
            <a:spLocks noGrp="1"/>
          </p:cNvSpPr>
          <p:nvPr>
            <p:ph type="title"/>
          </p:nvPr>
        </p:nvSpPr>
        <p:spPr/>
        <p:txBody>
          <a:bodyPr>
            <a:noAutofit/>
          </a:bodyPr>
          <a:lstStyle/>
          <a:p>
            <a:r>
              <a:rPr lang="en-GB" sz="3600" dirty="0"/>
              <a:t>6.4 – Real-life Graphs</a:t>
            </a:r>
            <a:endParaRPr lang="en-GB" sz="3200" b="1" dirty="0" smtClean="0"/>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99824" y="1268760"/>
            <a:ext cx="548640" cy="548640"/>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687975742"/>
              </p:ext>
            </p:extLst>
          </p:nvPr>
        </p:nvGraphicFramePr>
        <p:xfrm>
          <a:off x="251521" y="2178928"/>
          <a:ext cx="5256584" cy="802784"/>
        </p:xfrm>
        <a:graphic>
          <a:graphicData uri="http://schemas.openxmlformats.org/drawingml/2006/table">
            <a:tbl>
              <a:tblPr firstRow="1" bandRow="1">
                <a:tableStyleId>{5940675A-B579-460E-94D1-54222C63F5DA}</a:tableStyleId>
              </a:tblPr>
              <a:tblGrid>
                <a:gridCol w="1374266"/>
                <a:gridCol w="647053"/>
                <a:gridCol w="647053"/>
                <a:gridCol w="647053"/>
                <a:gridCol w="647053"/>
                <a:gridCol w="647053"/>
                <a:gridCol w="647053"/>
              </a:tblGrid>
              <a:tr h="421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1" dirty="0" smtClean="0">
                          <a:latin typeface="Arial" panose="020B0604020202020204" pitchFamily="34" charset="0"/>
                          <a:cs typeface="Arial" panose="020B0604020202020204" pitchFamily="34" charset="0"/>
                        </a:rPr>
                        <a:t>t </a:t>
                      </a:r>
                      <a:r>
                        <a:rPr lang="en-US" sz="1900" b="1" i="0" dirty="0" smtClean="0">
                          <a:latin typeface="Arial" panose="020B0604020202020204" pitchFamily="34" charset="0"/>
                          <a:cs typeface="Arial" panose="020B0604020202020204" pitchFamily="34" charset="0"/>
                        </a:rPr>
                        <a:t>(</a:t>
                      </a:r>
                      <a:r>
                        <a:rPr lang="en-US" sz="1900" b="1" i="0" baseline="30000" dirty="0" smtClean="0">
                          <a:latin typeface="Arial" panose="020B0604020202020204" pitchFamily="34" charset="0"/>
                          <a:cs typeface="Arial" panose="020B0604020202020204" pitchFamily="34" charset="0"/>
                        </a:rPr>
                        <a:t>0</a:t>
                      </a:r>
                      <a:r>
                        <a:rPr lang="en-US" sz="1900" b="1" i="0" dirty="0" smtClean="0">
                          <a:latin typeface="Arial" panose="020B0604020202020204" pitchFamily="34" charset="0"/>
                          <a:cs typeface="Arial" panose="020B0604020202020204" pitchFamily="34" charset="0"/>
                        </a:rPr>
                        <a:t>C)</a:t>
                      </a:r>
                      <a:endParaRPr lang="en-US" sz="1900" b="1" i="1" dirty="0" smtClean="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900" dirty="0" smtClean="0">
                          <a:latin typeface="Arial" panose="020B0604020202020204" pitchFamily="34" charset="0"/>
                          <a:cs typeface="Arial" panose="020B0604020202020204" pitchFamily="34" charset="0"/>
                        </a:rPr>
                        <a:t>44</a:t>
                      </a:r>
                      <a:endParaRPr lang="en-US" sz="19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00" dirty="0" smtClean="0">
                          <a:latin typeface="Arial" panose="020B0604020202020204" pitchFamily="34" charset="0"/>
                          <a:cs typeface="Arial" panose="020B0604020202020204" pitchFamily="34" charset="0"/>
                        </a:rPr>
                        <a:t>50</a:t>
                      </a:r>
                      <a:endParaRPr lang="en-US" sz="19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00" dirty="0" smtClean="0">
                          <a:latin typeface="Arial" panose="020B0604020202020204" pitchFamily="34" charset="0"/>
                          <a:cs typeface="Arial" panose="020B0604020202020204" pitchFamily="34" charset="0"/>
                        </a:rPr>
                        <a:t>62</a:t>
                      </a:r>
                      <a:endParaRPr lang="en-US" sz="19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00" dirty="0" smtClean="0">
                          <a:latin typeface="Arial" panose="020B0604020202020204" pitchFamily="34" charset="0"/>
                          <a:cs typeface="Arial" panose="020B0604020202020204" pitchFamily="34" charset="0"/>
                        </a:rPr>
                        <a:t>70</a:t>
                      </a:r>
                      <a:endParaRPr lang="en-US" sz="19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00" dirty="0" smtClean="0">
                          <a:latin typeface="Arial" panose="020B0604020202020204" pitchFamily="34" charset="0"/>
                          <a:cs typeface="Arial" panose="020B0604020202020204" pitchFamily="34" charset="0"/>
                        </a:rPr>
                        <a:t>78</a:t>
                      </a:r>
                      <a:endParaRPr lang="en-US" sz="19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00" dirty="0" smtClean="0">
                          <a:latin typeface="Arial" panose="020B0604020202020204" pitchFamily="34" charset="0"/>
                          <a:cs typeface="Arial" panose="020B0604020202020204" pitchFamily="34" charset="0"/>
                        </a:rPr>
                        <a:t>85</a:t>
                      </a:r>
                      <a:endParaRPr lang="en-US" sz="19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8816">
                <a:tc>
                  <a:txBody>
                    <a:bodyPr/>
                    <a:lstStyle/>
                    <a:p>
                      <a:r>
                        <a:rPr lang="en-US" sz="1900" b="1" i="1" dirty="0" smtClean="0">
                          <a:latin typeface="Arial" panose="020B0604020202020204" pitchFamily="34" charset="0"/>
                          <a:cs typeface="Arial" panose="020B0604020202020204" pitchFamily="34" charset="0"/>
                        </a:rPr>
                        <a:t>K</a:t>
                      </a:r>
                      <a:r>
                        <a:rPr lang="en-US" sz="1900" b="1" i="0" dirty="0" smtClean="0">
                          <a:latin typeface="Arial" panose="020B0604020202020204" pitchFamily="34" charset="0"/>
                          <a:cs typeface="Arial" panose="020B0604020202020204" pitchFamily="34" charset="0"/>
                        </a:rPr>
                        <a:t> (grams)</a:t>
                      </a:r>
                      <a:endParaRPr lang="en-US" sz="1900" b="1" i="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900" dirty="0" smtClean="0">
                          <a:latin typeface="Arial" panose="020B0604020202020204" pitchFamily="34" charset="0"/>
                          <a:cs typeface="Arial" panose="020B0604020202020204" pitchFamily="34" charset="0"/>
                        </a:rPr>
                        <a:t>265</a:t>
                      </a:r>
                      <a:endParaRPr lang="en-US" sz="19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00" dirty="0" smtClean="0">
                          <a:latin typeface="Arial" panose="020B0604020202020204" pitchFamily="34" charset="0"/>
                          <a:cs typeface="Arial" panose="020B0604020202020204" pitchFamily="34" charset="0"/>
                        </a:rPr>
                        <a:t>300</a:t>
                      </a:r>
                      <a:endParaRPr lang="en-US" sz="19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00" dirty="0" smtClean="0">
                          <a:latin typeface="Arial" panose="020B0604020202020204" pitchFamily="34" charset="0"/>
                          <a:cs typeface="Arial" panose="020B0604020202020204" pitchFamily="34" charset="0"/>
                        </a:rPr>
                        <a:t>360</a:t>
                      </a:r>
                      <a:endParaRPr lang="en-US" sz="19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00" dirty="0" smtClean="0">
                          <a:latin typeface="Arial" panose="020B0604020202020204" pitchFamily="34" charset="0"/>
                          <a:cs typeface="Arial" panose="020B0604020202020204" pitchFamily="34" charset="0"/>
                        </a:rPr>
                        <a:t>400</a:t>
                      </a:r>
                      <a:endParaRPr lang="en-US" sz="19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00" dirty="0" smtClean="0">
                          <a:latin typeface="Arial" panose="020B0604020202020204" pitchFamily="34" charset="0"/>
                          <a:cs typeface="Arial" panose="020B0604020202020204" pitchFamily="34" charset="0"/>
                        </a:rPr>
                        <a:t>440</a:t>
                      </a:r>
                      <a:endParaRPr lang="en-US" sz="19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00" dirty="0" smtClean="0">
                          <a:latin typeface="Arial" panose="020B0604020202020204" pitchFamily="34" charset="0"/>
                          <a:cs typeface="Arial" panose="020B0604020202020204" pitchFamily="34" charset="0"/>
                        </a:rPr>
                        <a:t>475</a:t>
                      </a:r>
                      <a:endParaRPr lang="en-US" sz="19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9" name="Rectangle 8"/>
          <p:cNvSpPr/>
          <p:nvPr/>
        </p:nvSpPr>
        <p:spPr>
          <a:xfrm flipH="1">
            <a:off x="5580112" y="5949280"/>
            <a:ext cx="3208277" cy="70788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Q9d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- 1 teaspoon of sugar = 5 grams</a:t>
            </a:r>
          </a:p>
        </p:txBody>
      </p:sp>
    </p:spTree>
    <p:extLst>
      <p:ext uri="{BB962C8B-B14F-4D97-AF65-F5344CB8AC3E}">
        <p14:creationId xmlns:p14="http://schemas.microsoft.com/office/powerpoint/2010/main" val="214363050"/>
      </p:ext>
    </p:extLst>
  </p:cSld>
  <p:clrMapOvr>
    <a:masterClrMapping/>
  </p:clrMapOvr>
  <p:transition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173</a:t>
            </a:r>
            <a:endParaRPr lang="en-GB" sz="1400" b="1" dirty="0">
              <a:latin typeface="Calibri" panose="020F0502020204030204" pitchFamily="34" charset="0"/>
            </a:endParaRPr>
          </a:p>
        </p:txBody>
      </p:sp>
      <p:sp>
        <p:nvSpPr>
          <p:cNvPr id="3" name="Rectangle 2"/>
          <p:cNvSpPr/>
          <p:nvPr/>
        </p:nvSpPr>
        <p:spPr>
          <a:xfrm>
            <a:off x="251520" y="1232173"/>
            <a:ext cx="5256584" cy="5632311"/>
          </a:xfrm>
          <a:prstGeom prst="rect">
            <a:avLst/>
          </a:prstGeom>
        </p:spPr>
        <p:txBody>
          <a:bodyPr wrap="square">
            <a:spAutoFit/>
          </a:bodyPr>
          <a:lstStyle/>
          <a:p>
            <a:pPr marL="400050" indent="-400050">
              <a:buClr>
                <a:srgbClr val="C00000"/>
              </a:buClr>
              <a:buFont typeface="+mj-lt"/>
              <a:buAutoNum type="arabicPeriod" startAt="10"/>
              <a:tabLst>
                <a:tab pos="2743200" algn="l"/>
              </a:tabLst>
            </a:pPr>
            <a:r>
              <a:rPr lang="en-US" sz="1950" b="1" dirty="0">
                <a:solidFill>
                  <a:srgbClr val="C00000"/>
                </a:solidFill>
                <a:latin typeface="Arial" panose="020B0604020202020204" pitchFamily="34" charset="0"/>
                <a:cs typeface="Arial" panose="020B0604020202020204" pitchFamily="34" charset="0"/>
              </a:rPr>
              <a:t>Reasoning / Finance </a:t>
            </a:r>
            <a:r>
              <a:rPr lang="en-US" sz="1950" b="1" dirty="0" smtClean="0">
                <a:solidFill>
                  <a:srgbClr val="C00000"/>
                </a:solidFill>
                <a:latin typeface="Arial" panose="020B0604020202020204" pitchFamily="34" charset="0"/>
                <a:cs typeface="Arial" panose="020B0604020202020204" pitchFamily="34" charset="0"/>
              </a:rPr>
              <a:t>- </a:t>
            </a:r>
            <a:r>
              <a:rPr lang="en-US" sz="1950" dirty="0" smtClean="0">
                <a:latin typeface="Arial" panose="020B0604020202020204" pitchFamily="34" charset="0"/>
                <a:cs typeface="Arial" panose="020B0604020202020204" pitchFamily="34" charset="0"/>
              </a:rPr>
              <a:t>The </a:t>
            </a:r>
            <a:r>
              <a:rPr lang="en-US" sz="1950" dirty="0">
                <a:latin typeface="Arial" panose="020B0604020202020204" pitchFamily="34" charset="0"/>
                <a:cs typeface="Arial" panose="020B0604020202020204" pitchFamily="34" charset="0"/>
              </a:rPr>
              <a:t>graph shows two different Pay As You Go mobile phone tariffs, Plan A and Plan B</a:t>
            </a:r>
            <a:r>
              <a:rPr lang="en-US" sz="1950" dirty="0" smtClean="0">
                <a:latin typeface="Arial" panose="020B0604020202020204" pitchFamily="34" charset="0"/>
                <a:cs typeface="Arial" panose="020B0604020202020204" pitchFamily="34" charset="0"/>
              </a:rPr>
              <a:t>.</a:t>
            </a:r>
          </a:p>
          <a:p>
            <a:pPr marL="800100" lvl="1" indent="-342900">
              <a:buClr>
                <a:srgbClr val="C00000"/>
              </a:buClr>
              <a:buFont typeface="+mj-lt"/>
              <a:buAutoNum type="alphaLcPeriod"/>
              <a:tabLst>
                <a:tab pos="2743200" algn="l"/>
              </a:tabLst>
            </a:pPr>
            <a:r>
              <a:rPr lang="en-US" sz="1950" dirty="0">
                <a:latin typeface="Arial" panose="020B0604020202020204" pitchFamily="34" charset="0"/>
                <a:cs typeface="Arial" panose="020B0604020202020204" pitchFamily="34" charset="0"/>
              </a:rPr>
              <a:t>How much does 100 minutes cost on </a:t>
            </a:r>
            <a:endParaRPr lang="en-US" sz="1950" dirty="0" smtClean="0">
              <a:latin typeface="Arial" panose="020B0604020202020204" pitchFamily="34" charset="0"/>
              <a:cs typeface="Arial" panose="020B0604020202020204" pitchFamily="34" charset="0"/>
            </a:endParaRPr>
          </a:p>
          <a:p>
            <a:pPr marL="1314450" lvl="2" indent="-400050">
              <a:buClr>
                <a:srgbClr val="C00000"/>
              </a:buClr>
              <a:buFont typeface="+mj-lt"/>
              <a:buAutoNum type="romanLcPeriod"/>
              <a:tabLst>
                <a:tab pos="2743200" algn="l"/>
              </a:tabLst>
            </a:pPr>
            <a:r>
              <a:rPr lang="en-US" sz="1950" dirty="0" smtClean="0">
                <a:latin typeface="Arial" panose="020B0604020202020204" pitchFamily="34" charset="0"/>
                <a:cs typeface="Arial" panose="020B0604020202020204" pitchFamily="34" charset="0"/>
              </a:rPr>
              <a:t>Plan </a:t>
            </a:r>
            <a:r>
              <a:rPr lang="en-US" sz="1950" dirty="0">
                <a:latin typeface="Arial" panose="020B0604020202020204" pitchFamily="34" charset="0"/>
                <a:cs typeface="Arial" panose="020B0604020202020204" pitchFamily="34" charset="0"/>
              </a:rPr>
              <a:t>A </a:t>
            </a:r>
            <a:r>
              <a:rPr lang="en-US" sz="1950" dirty="0" smtClean="0">
                <a:latin typeface="Arial" panose="020B0604020202020204" pitchFamily="34" charset="0"/>
                <a:cs typeface="Arial" panose="020B0604020202020204" pitchFamily="34" charset="0"/>
              </a:rPr>
              <a:t>	</a:t>
            </a:r>
            <a:r>
              <a:rPr lang="en-US" sz="1950" dirty="0" smtClean="0">
                <a:solidFill>
                  <a:srgbClr val="C00000"/>
                </a:solidFill>
                <a:latin typeface="Arial" panose="020B0604020202020204" pitchFamily="34" charset="0"/>
                <a:cs typeface="Arial" panose="020B0604020202020204" pitchFamily="34" charset="0"/>
              </a:rPr>
              <a:t>ii.</a:t>
            </a:r>
            <a:r>
              <a:rPr lang="en-US" sz="1950" dirty="0" smtClean="0">
                <a:latin typeface="Arial" panose="020B0604020202020204" pitchFamily="34" charset="0"/>
                <a:cs typeface="Arial" panose="020B0604020202020204" pitchFamily="34" charset="0"/>
              </a:rPr>
              <a:t>  Plan </a:t>
            </a:r>
            <a:r>
              <a:rPr lang="en-US" sz="1950" dirty="0">
                <a:latin typeface="Arial" panose="020B0604020202020204" pitchFamily="34" charset="0"/>
                <a:cs typeface="Arial" panose="020B0604020202020204" pitchFamily="34" charset="0"/>
              </a:rPr>
              <a:t>B?</a:t>
            </a:r>
          </a:p>
          <a:p>
            <a:pPr marL="800100" lvl="1" indent="-342900">
              <a:buClr>
                <a:srgbClr val="C00000"/>
              </a:buClr>
              <a:buFont typeface="+mj-lt"/>
              <a:buAutoNum type="alphaLcPeriod"/>
              <a:tabLst>
                <a:tab pos="2743200" algn="l"/>
              </a:tabLst>
            </a:pPr>
            <a:r>
              <a:rPr lang="en-US" sz="1950" dirty="0">
                <a:latin typeface="Arial" panose="020B0604020202020204" pitchFamily="34" charset="0"/>
                <a:cs typeface="Arial" panose="020B0604020202020204" pitchFamily="34" charset="0"/>
              </a:rPr>
              <a:t>What is the practical meaning of b the </a:t>
            </a:r>
            <a:r>
              <a:rPr lang="en-US" sz="1950" i="1" dirty="0" smtClean="0">
                <a:latin typeface="Arial" panose="020B0604020202020204" pitchFamily="34" charset="0"/>
                <a:cs typeface="Arial" panose="020B0604020202020204" pitchFamily="34" charset="0"/>
              </a:rPr>
              <a:t>y</a:t>
            </a:r>
            <a:r>
              <a:rPr lang="en-US" sz="1950" dirty="0" smtClean="0">
                <a:latin typeface="Arial" panose="020B0604020202020204" pitchFamily="34" charset="0"/>
                <a:cs typeface="Arial" panose="020B0604020202020204" pitchFamily="34" charset="0"/>
              </a:rPr>
              <a:t>-intercept </a:t>
            </a:r>
            <a:r>
              <a:rPr lang="en-US" sz="1950" dirty="0">
                <a:latin typeface="Arial" panose="020B0604020202020204" pitchFamily="34" charset="0"/>
                <a:cs typeface="Arial" panose="020B0604020202020204" pitchFamily="34" charset="0"/>
              </a:rPr>
              <a:t>value on Plan A </a:t>
            </a:r>
            <a:endParaRPr lang="en-US" sz="195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tabLst>
                <a:tab pos="2743200" algn="l"/>
              </a:tabLst>
            </a:pPr>
            <a:r>
              <a:rPr lang="en-US" sz="1950" dirty="0" smtClean="0">
                <a:latin typeface="Arial" panose="020B0604020202020204" pitchFamily="34" charset="0"/>
                <a:cs typeface="Arial" panose="020B0604020202020204" pitchFamily="34" charset="0"/>
              </a:rPr>
              <a:t>the </a:t>
            </a:r>
            <a:r>
              <a:rPr lang="en-US" sz="1950" dirty="0">
                <a:latin typeface="Arial" panose="020B0604020202020204" pitchFamily="34" charset="0"/>
                <a:cs typeface="Arial" panose="020B0604020202020204" pitchFamily="34" charset="0"/>
              </a:rPr>
              <a:t>point where the two graphs intersect?</a:t>
            </a:r>
          </a:p>
          <a:p>
            <a:pPr marL="800100" lvl="1" indent="-342900">
              <a:buClr>
                <a:srgbClr val="C00000"/>
              </a:buClr>
              <a:buFont typeface="+mj-lt"/>
              <a:buAutoNum type="alphaLcPeriod"/>
              <a:tabLst>
                <a:tab pos="2743200" algn="l"/>
              </a:tabLst>
            </a:pPr>
            <a:r>
              <a:rPr lang="en-US" sz="1950" dirty="0" smtClean="0">
                <a:latin typeface="Arial" panose="020B0604020202020204" pitchFamily="34" charset="0"/>
                <a:cs typeface="Arial" panose="020B0604020202020204" pitchFamily="34" charset="0"/>
              </a:rPr>
              <a:t>Another </a:t>
            </a:r>
            <a:r>
              <a:rPr lang="en-US" sz="1950" dirty="0">
                <a:latin typeface="Arial" panose="020B0604020202020204" pitchFamily="34" charset="0"/>
                <a:cs typeface="Arial" panose="020B0604020202020204" pitchFamily="34" charset="0"/>
              </a:rPr>
              <a:t>tariff. Plan C, is introduced. On Plan C you will pay £18.50 per month for unlimited </a:t>
            </a:r>
            <a:r>
              <a:rPr lang="en-US" sz="1950" dirty="0" smtClean="0">
                <a:latin typeface="Arial" panose="020B0604020202020204" pitchFamily="34" charset="0"/>
                <a:cs typeface="Arial" panose="020B0604020202020204" pitchFamily="34" charset="0"/>
              </a:rPr>
              <a:t>minutes.</a:t>
            </a:r>
            <a:br>
              <a:rPr lang="en-US" sz="1950" dirty="0" smtClean="0">
                <a:latin typeface="Arial" panose="020B0604020202020204" pitchFamily="34" charset="0"/>
                <a:cs typeface="Arial" panose="020B0604020202020204" pitchFamily="34" charset="0"/>
              </a:rPr>
            </a:br>
            <a:r>
              <a:rPr lang="en-US" sz="1950" dirty="0" smtClean="0">
                <a:latin typeface="Arial" panose="020B0604020202020204" pitchFamily="34" charset="0"/>
                <a:cs typeface="Arial" panose="020B0604020202020204" pitchFamily="34" charset="0"/>
              </a:rPr>
              <a:t>Which </a:t>
            </a:r>
            <a:r>
              <a:rPr lang="en-US" sz="1950" dirty="0">
                <a:latin typeface="Arial" panose="020B0604020202020204" pitchFamily="34" charset="0"/>
                <a:cs typeface="Arial" panose="020B0604020202020204" pitchFamily="34" charset="0"/>
              </a:rPr>
              <a:t>plan should each person </a:t>
            </a:r>
            <a:r>
              <a:rPr lang="en-US" sz="1950" dirty="0" smtClean="0">
                <a:latin typeface="Arial" panose="020B0604020202020204" pitchFamily="34" charset="0"/>
                <a:cs typeface="Arial" panose="020B0604020202020204" pitchFamily="34" charset="0"/>
              </a:rPr>
              <a:t>choose?</a:t>
            </a:r>
            <a:br>
              <a:rPr lang="en-US" sz="1950" dirty="0" smtClean="0">
                <a:latin typeface="Arial" panose="020B0604020202020204" pitchFamily="34" charset="0"/>
                <a:cs typeface="Arial" panose="020B0604020202020204" pitchFamily="34" charset="0"/>
              </a:rPr>
            </a:br>
            <a:r>
              <a:rPr lang="en-US" sz="1950" dirty="0" smtClean="0">
                <a:latin typeface="Arial" panose="020B0604020202020204" pitchFamily="34" charset="0"/>
                <a:cs typeface="Arial" panose="020B0604020202020204" pitchFamily="34" charset="0"/>
              </a:rPr>
              <a:t>Molly</a:t>
            </a:r>
            <a:r>
              <a:rPr lang="en-US" sz="1950" dirty="0">
                <a:latin typeface="Arial" panose="020B0604020202020204" pitchFamily="34" charset="0"/>
                <a:cs typeface="Arial" panose="020B0604020202020204" pitchFamily="34" charset="0"/>
              </a:rPr>
              <a:t>: Average 150 minutes of calls per </a:t>
            </a:r>
            <a:r>
              <a:rPr lang="en-US" sz="1950" dirty="0" smtClean="0">
                <a:latin typeface="Arial" panose="020B0604020202020204" pitchFamily="34" charset="0"/>
                <a:cs typeface="Arial" panose="020B0604020202020204" pitchFamily="34" charset="0"/>
              </a:rPr>
              <a:t>month.</a:t>
            </a:r>
            <a:br>
              <a:rPr lang="en-US" sz="1950" dirty="0" smtClean="0">
                <a:latin typeface="Arial" panose="020B0604020202020204" pitchFamily="34" charset="0"/>
                <a:cs typeface="Arial" panose="020B0604020202020204" pitchFamily="34" charset="0"/>
              </a:rPr>
            </a:br>
            <a:r>
              <a:rPr lang="en-US" sz="1950" dirty="0" smtClean="0">
                <a:latin typeface="Arial" panose="020B0604020202020204" pitchFamily="34" charset="0"/>
                <a:cs typeface="Arial" panose="020B0604020202020204" pitchFamily="34" charset="0"/>
              </a:rPr>
              <a:t>Theo</a:t>
            </a:r>
            <a:r>
              <a:rPr lang="en-US" sz="1950" dirty="0">
                <a:latin typeface="Arial" panose="020B0604020202020204" pitchFamily="34" charset="0"/>
                <a:cs typeface="Arial" panose="020B0604020202020204" pitchFamily="34" charset="0"/>
              </a:rPr>
              <a:t>: Average 100 minutes of calls per month.</a:t>
            </a:r>
            <a:endParaRPr lang="en-US" sz="1950" dirty="0" smtClean="0">
              <a:latin typeface="Arial" panose="020B0604020202020204" pitchFamily="34" charset="0"/>
              <a:cs typeface="Arial" panose="020B0604020202020204" pitchFamily="34" charset="0"/>
            </a:endParaRPr>
          </a:p>
        </p:txBody>
      </p:sp>
      <p:sp>
        <p:nvSpPr>
          <p:cNvPr id="11" name="Title 1"/>
          <p:cNvSpPr>
            <a:spLocks noGrp="1"/>
          </p:cNvSpPr>
          <p:nvPr>
            <p:ph type="title"/>
          </p:nvPr>
        </p:nvSpPr>
        <p:spPr/>
        <p:txBody>
          <a:bodyPr>
            <a:noAutofit/>
          </a:bodyPr>
          <a:lstStyle/>
          <a:p>
            <a:r>
              <a:rPr lang="en-GB" sz="3600" dirty="0"/>
              <a:t>6.4 – Real-life Graphs</a:t>
            </a:r>
            <a:endParaRPr lang="en-GB" sz="3200" b="1" dirty="0" smtClean="0"/>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99824" y="5976704"/>
            <a:ext cx="548640" cy="548640"/>
          </a:xfrm>
          <a:prstGeom prst="rect">
            <a:avLst/>
          </a:prstGeom>
        </p:spPr>
      </p:pic>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42492" y="1248987"/>
            <a:ext cx="3105972" cy="2396037"/>
          </a:xfrm>
          <a:prstGeom prst="rect">
            <a:avLst/>
          </a:prstGeom>
        </p:spPr>
      </p:pic>
    </p:spTree>
    <p:extLst>
      <p:ext uri="{BB962C8B-B14F-4D97-AF65-F5344CB8AC3E}">
        <p14:creationId xmlns:p14="http://schemas.microsoft.com/office/powerpoint/2010/main" val="2495392588"/>
      </p:ext>
    </p:extLst>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173</a:t>
            </a:r>
            <a:endParaRPr lang="en-GB" sz="1400" b="1" dirty="0">
              <a:latin typeface="Calibri" panose="020F0502020204030204" pitchFamily="34" charset="0"/>
            </a:endParaRPr>
          </a:p>
        </p:txBody>
      </p:sp>
      <p:sp>
        <p:nvSpPr>
          <p:cNvPr id="3" name="Rectangle 2"/>
          <p:cNvSpPr/>
          <p:nvPr/>
        </p:nvSpPr>
        <p:spPr>
          <a:xfrm>
            <a:off x="251520" y="1232173"/>
            <a:ext cx="8568952" cy="4745915"/>
          </a:xfrm>
          <a:prstGeom prst="rect">
            <a:avLst/>
          </a:prstGeom>
        </p:spPr>
        <p:txBody>
          <a:bodyPr wrap="square">
            <a:spAutoFit/>
          </a:bodyPr>
          <a:lstStyle/>
          <a:p>
            <a:pPr marL="514350" indent="-514350">
              <a:buClr>
                <a:srgbClr val="C00000"/>
              </a:buClr>
              <a:buFont typeface="+mj-lt"/>
              <a:buAutoNum type="arabicPeriod" startAt="11"/>
              <a:tabLst>
                <a:tab pos="2743200" algn="l"/>
              </a:tabLst>
            </a:pPr>
            <a:r>
              <a:rPr lang="en-US" sz="2160" b="1" dirty="0">
                <a:solidFill>
                  <a:srgbClr val="C00000"/>
                </a:solidFill>
                <a:latin typeface="Arial" panose="020B0604020202020204" pitchFamily="34" charset="0"/>
                <a:cs typeface="Arial" panose="020B0604020202020204" pitchFamily="34" charset="0"/>
              </a:rPr>
              <a:t>Finance / Real / Reasoning </a:t>
            </a:r>
            <a:r>
              <a:rPr lang="en-US" sz="2160" dirty="0">
                <a:latin typeface="Arial" panose="020B0604020202020204" pitchFamily="34" charset="0"/>
                <a:cs typeface="Arial" panose="020B0604020202020204" pitchFamily="34" charset="0"/>
              </a:rPr>
              <a:t>Beth wants to sell her </a:t>
            </a:r>
            <a:r>
              <a:rPr lang="en-US" sz="2160" dirty="0" smtClean="0">
                <a:latin typeface="Arial" panose="020B0604020202020204" pitchFamily="34" charset="0"/>
                <a:cs typeface="Arial" panose="020B0604020202020204" pitchFamily="34" charset="0"/>
              </a:rPr>
              <a:t>car.</a:t>
            </a:r>
            <a:br>
              <a:rPr lang="en-US" sz="2160" dirty="0" smtClean="0">
                <a:latin typeface="Arial" panose="020B0604020202020204" pitchFamily="34" charset="0"/>
                <a:cs typeface="Arial" panose="020B0604020202020204" pitchFamily="34" charset="0"/>
              </a:rPr>
            </a:br>
            <a:r>
              <a:rPr lang="en-US" sz="2160" dirty="0" smtClean="0">
                <a:latin typeface="Arial" panose="020B0604020202020204" pitchFamily="34" charset="0"/>
                <a:cs typeface="Arial" panose="020B0604020202020204" pitchFamily="34" charset="0"/>
              </a:rPr>
              <a:t>She </a:t>
            </a:r>
            <a:r>
              <a:rPr lang="en-US" sz="2160" dirty="0">
                <a:latin typeface="Arial" panose="020B0604020202020204" pitchFamily="34" charset="0"/>
                <a:cs typeface="Arial" panose="020B0604020202020204" pitchFamily="34" charset="0"/>
              </a:rPr>
              <a:t>has tracked the online sale price of the same model of </a:t>
            </a:r>
            <a:r>
              <a:rPr lang="en-US" sz="2160" dirty="0" smtClean="0">
                <a:latin typeface="Arial" panose="020B0604020202020204" pitchFamily="34" charset="0"/>
                <a:cs typeface="Arial" panose="020B0604020202020204" pitchFamily="34" charset="0"/>
              </a:rPr>
              <a:t/>
            </a:r>
            <a:br>
              <a:rPr lang="en-US" sz="2160" dirty="0" smtClean="0">
                <a:latin typeface="Arial" panose="020B0604020202020204" pitchFamily="34" charset="0"/>
                <a:cs typeface="Arial" panose="020B0604020202020204" pitchFamily="34" charset="0"/>
              </a:rPr>
            </a:br>
            <a:r>
              <a:rPr lang="en-US" sz="2160" dirty="0" smtClean="0">
                <a:latin typeface="Arial" panose="020B0604020202020204" pitchFamily="34" charset="0"/>
                <a:cs typeface="Arial" panose="020B0604020202020204" pitchFamily="34" charset="0"/>
              </a:rPr>
              <a:t>car </a:t>
            </a:r>
            <a:r>
              <a:rPr lang="en-US" sz="2160" dirty="0">
                <a:latin typeface="Arial" panose="020B0604020202020204" pitchFamily="34" charset="0"/>
                <a:cs typeface="Arial" panose="020B0604020202020204" pitchFamily="34" charset="0"/>
              </a:rPr>
              <a:t>for a month. Here are her results</a:t>
            </a:r>
            <a:r>
              <a:rPr lang="en-US" sz="2160" dirty="0" smtClean="0">
                <a:latin typeface="Arial" panose="020B0604020202020204" pitchFamily="34" charset="0"/>
                <a:cs typeface="Arial" panose="020B0604020202020204" pitchFamily="34" charset="0"/>
              </a:rPr>
              <a:t>.</a:t>
            </a:r>
            <a:br>
              <a:rPr lang="en-US" sz="2160" dirty="0" smtClean="0">
                <a:latin typeface="Arial" panose="020B0604020202020204" pitchFamily="34" charset="0"/>
                <a:cs typeface="Arial" panose="020B0604020202020204" pitchFamily="34" charset="0"/>
              </a:rPr>
            </a:br>
            <a:r>
              <a:rPr lang="en-US" sz="2160" dirty="0" smtClean="0">
                <a:latin typeface="Arial" panose="020B0604020202020204" pitchFamily="34" charset="0"/>
                <a:cs typeface="Arial" panose="020B0604020202020204" pitchFamily="34" charset="0"/>
              </a:rPr>
              <a:t/>
            </a:r>
            <a:br>
              <a:rPr lang="en-US" sz="2160" dirty="0" smtClean="0">
                <a:latin typeface="Arial" panose="020B0604020202020204" pitchFamily="34" charset="0"/>
                <a:cs typeface="Arial" panose="020B0604020202020204" pitchFamily="34" charset="0"/>
              </a:rPr>
            </a:br>
            <a:r>
              <a:rPr lang="en-US" sz="2160" dirty="0" smtClean="0">
                <a:latin typeface="Arial" panose="020B0604020202020204" pitchFamily="34" charset="0"/>
                <a:cs typeface="Arial" panose="020B0604020202020204" pitchFamily="34" charset="0"/>
              </a:rPr>
              <a:t/>
            </a:r>
            <a:br>
              <a:rPr lang="en-US" sz="2160" dirty="0" smtClean="0">
                <a:latin typeface="Arial" panose="020B0604020202020204" pitchFamily="34" charset="0"/>
                <a:cs typeface="Arial" panose="020B0604020202020204" pitchFamily="34" charset="0"/>
              </a:rPr>
            </a:br>
            <a:endParaRPr lang="en-US" sz="216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160" dirty="0" smtClean="0">
                <a:latin typeface="Arial" panose="020B0604020202020204" pitchFamily="34" charset="0"/>
                <a:cs typeface="Arial" panose="020B0604020202020204" pitchFamily="34" charset="0"/>
              </a:rPr>
              <a:t>Plot </a:t>
            </a:r>
            <a:r>
              <a:rPr lang="en-US" sz="2160" dirty="0">
                <a:latin typeface="Arial" panose="020B0604020202020204" pitchFamily="34" charset="0"/>
                <a:cs typeface="Arial" panose="020B0604020202020204" pitchFamily="34" charset="0"/>
              </a:rPr>
              <a:t>a scatter graph of Beth's results, </a:t>
            </a:r>
            <a:endParaRPr lang="en-US" sz="216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160" dirty="0" smtClean="0">
                <a:latin typeface="Arial" panose="020B0604020202020204" pitchFamily="34" charset="0"/>
                <a:cs typeface="Arial" panose="020B0604020202020204" pitchFamily="34" charset="0"/>
              </a:rPr>
              <a:t>What </a:t>
            </a:r>
            <a:r>
              <a:rPr lang="en-US" sz="2160" dirty="0">
                <a:latin typeface="Arial" panose="020B0604020202020204" pitchFamily="34" charset="0"/>
                <a:cs typeface="Arial" panose="020B0604020202020204" pitchFamily="34" charset="0"/>
              </a:rPr>
              <a:t>type of correlation does this graph show? </a:t>
            </a:r>
            <a:endParaRPr lang="en-US" sz="216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160" dirty="0" smtClean="0">
                <a:latin typeface="Arial" panose="020B0604020202020204" pitchFamily="34" charset="0"/>
                <a:cs typeface="Arial" panose="020B0604020202020204" pitchFamily="34" charset="0"/>
              </a:rPr>
              <a:t>Draw </a:t>
            </a:r>
            <a:r>
              <a:rPr lang="en-US" sz="2160" dirty="0">
                <a:latin typeface="Arial" panose="020B0604020202020204" pitchFamily="34" charset="0"/>
                <a:cs typeface="Arial" panose="020B0604020202020204" pitchFamily="34" charset="0"/>
              </a:rPr>
              <a:t>in a line of best fit. </a:t>
            </a:r>
            <a:endParaRPr lang="en-US" sz="216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160" dirty="0" smtClean="0">
                <a:latin typeface="Arial" panose="020B0604020202020204" pitchFamily="34" charset="0"/>
                <a:cs typeface="Arial" panose="020B0604020202020204" pitchFamily="34" charset="0"/>
              </a:rPr>
              <a:t>Write </a:t>
            </a:r>
            <a:r>
              <a:rPr lang="en-US" sz="2160" dirty="0">
                <a:latin typeface="Arial" panose="020B0604020202020204" pitchFamily="34" charset="0"/>
                <a:cs typeface="Arial" panose="020B0604020202020204" pitchFamily="34" charset="0"/>
              </a:rPr>
              <a:t>the equation of your line of best fit. </a:t>
            </a:r>
            <a:endParaRPr lang="en-US" sz="216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160" dirty="0" smtClean="0">
                <a:latin typeface="Arial" panose="020B0604020202020204" pitchFamily="34" charset="0"/>
                <a:cs typeface="Arial" panose="020B0604020202020204" pitchFamily="34" charset="0"/>
              </a:rPr>
              <a:t>Beth’s </a:t>
            </a:r>
            <a:r>
              <a:rPr lang="en-US" sz="2160" dirty="0">
                <a:latin typeface="Arial" panose="020B0604020202020204" pitchFamily="34" charset="0"/>
                <a:cs typeface="Arial" panose="020B0604020202020204" pitchFamily="34" charset="0"/>
              </a:rPr>
              <a:t>car is </a:t>
            </a:r>
            <a:r>
              <a:rPr lang="en-US" sz="2160" dirty="0" smtClean="0">
                <a:latin typeface="Arial" panose="020B0604020202020204" pitchFamily="34" charset="0"/>
                <a:cs typeface="Arial" panose="020B0604020202020204" pitchFamily="34" charset="0"/>
              </a:rPr>
              <a:t>3½ </a:t>
            </a:r>
            <a:r>
              <a:rPr lang="en-US" sz="2160" dirty="0">
                <a:latin typeface="Arial" panose="020B0604020202020204" pitchFamily="34" charset="0"/>
                <a:cs typeface="Arial" panose="020B0604020202020204" pitchFamily="34" charset="0"/>
              </a:rPr>
              <a:t>years </a:t>
            </a:r>
            <a:r>
              <a:rPr lang="en-US" sz="2160" dirty="0" smtClean="0">
                <a:latin typeface="Arial" panose="020B0604020202020204" pitchFamily="34" charset="0"/>
                <a:cs typeface="Arial" panose="020B0604020202020204" pitchFamily="34" charset="0"/>
              </a:rPr>
              <a:t>old.</a:t>
            </a:r>
            <a:br>
              <a:rPr lang="en-US" sz="2160" dirty="0" smtClean="0">
                <a:latin typeface="Arial" panose="020B0604020202020204" pitchFamily="34" charset="0"/>
                <a:cs typeface="Arial" panose="020B0604020202020204" pitchFamily="34" charset="0"/>
              </a:rPr>
            </a:br>
            <a:r>
              <a:rPr lang="en-US" sz="2160" dirty="0" smtClean="0">
                <a:latin typeface="Arial" panose="020B0604020202020204" pitchFamily="34" charset="0"/>
                <a:cs typeface="Arial" panose="020B0604020202020204" pitchFamily="34" charset="0"/>
              </a:rPr>
              <a:t>Use </a:t>
            </a:r>
            <a:r>
              <a:rPr lang="en-US" sz="2160" dirty="0">
                <a:latin typeface="Arial" panose="020B0604020202020204" pitchFamily="34" charset="0"/>
                <a:cs typeface="Arial" panose="020B0604020202020204" pitchFamily="34" charset="0"/>
              </a:rPr>
              <a:t>your equation to work out how much she should sell it for.</a:t>
            </a:r>
          </a:p>
          <a:p>
            <a:pPr>
              <a:buClr>
                <a:srgbClr val="C00000"/>
              </a:buClr>
              <a:tabLst>
                <a:tab pos="2743200" algn="l"/>
              </a:tabLst>
            </a:pPr>
            <a:r>
              <a:rPr lang="en-US" sz="2160" b="1" dirty="0">
                <a:solidFill>
                  <a:srgbClr val="C00000"/>
                </a:solidFill>
                <a:latin typeface="Arial" panose="020B0604020202020204" pitchFamily="34" charset="0"/>
                <a:cs typeface="Arial" panose="020B0604020202020204" pitchFamily="34" charset="0"/>
              </a:rPr>
              <a:t>Discussion</a:t>
            </a:r>
            <a:r>
              <a:rPr lang="en-US" sz="2160" b="1" dirty="0">
                <a:latin typeface="Arial" panose="020B0604020202020204" pitchFamily="34" charset="0"/>
                <a:cs typeface="Arial" panose="020B0604020202020204" pitchFamily="34" charset="0"/>
              </a:rPr>
              <a:t> </a:t>
            </a:r>
            <a:r>
              <a:rPr lang="en-US" sz="2160" b="1" dirty="0" smtClean="0">
                <a:latin typeface="Arial" panose="020B0604020202020204" pitchFamily="34" charset="0"/>
                <a:cs typeface="Arial" panose="020B0604020202020204" pitchFamily="34" charset="0"/>
              </a:rPr>
              <a:t>- </a:t>
            </a:r>
            <a:r>
              <a:rPr lang="en-US" sz="2160" dirty="0" smtClean="0">
                <a:latin typeface="Arial" panose="020B0604020202020204" pitchFamily="34" charset="0"/>
                <a:cs typeface="Arial" panose="020B0604020202020204" pitchFamily="34" charset="0"/>
              </a:rPr>
              <a:t>Can </a:t>
            </a:r>
            <a:r>
              <a:rPr lang="en-US" sz="2160" dirty="0">
                <a:latin typeface="Arial" panose="020B0604020202020204" pitchFamily="34" charset="0"/>
                <a:cs typeface="Arial" panose="020B0604020202020204" pitchFamily="34" charset="0"/>
              </a:rPr>
              <a:t>you use your equation to predict the price of a brand new car?</a:t>
            </a:r>
            <a:endParaRPr lang="en-US" sz="2160" dirty="0" smtClean="0">
              <a:latin typeface="Arial" panose="020B0604020202020204" pitchFamily="34" charset="0"/>
              <a:cs typeface="Arial" panose="020B0604020202020204" pitchFamily="34" charset="0"/>
            </a:endParaRPr>
          </a:p>
        </p:txBody>
      </p:sp>
      <p:sp>
        <p:nvSpPr>
          <p:cNvPr id="11" name="Title 1"/>
          <p:cNvSpPr>
            <a:spLocks noGrp="1"/>
          </p:cNvSpPr>
          <p:nvPr>
            <p:ph type="title"/>
          </p:nvPr>
        </p:nvSpPr>
        <p:spPr/>
        <p:txBody>
          <a:bodyPr>
            <a:noAutofit/>
          </a:bodyPr>
          <a:lstStyle/>
          <a:p>
            <a:r>
              <a:rPr lang="en-GB" sz="3600" dirty="0"/>
              <a:t>6.4 – Real-life Graphs</a:t>
            </a:r>
            <a:endParaRPr lang="en-GB" sz="3200" b="1" dirty="0" smtClean="0"/>
          </a:p>
        </p:txBody>
      </p:sp>
      <p:sp>
        <p:nvSpPr>
          <p:cNvPr id="7" name="Rectangle 6"/>
          <p:cNvSpPr/>
          <p:nvPr/>
        </p:nvSpPr>
        <p:spPr>
          <a:xfrm flipH="1">
            <a:off x="223752" y="6135687"/>
            <a:ext cx="8596719" cy="461665"/>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Q11a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Plot years against price in </a:t>
            </a:r>
            <a:r>
              <a:rPr lang="en-US" sz="2400" dirty="0" smtClean="0">
                <a:solidFill>
                  <a:schemeClr val="tx1"/>
                </a:solidFill>
                <a:latin typeface="Arial" panose="020B0604020202020204" pitchFamily="34" charset="0"/>
                <a:cs typeface="Arial" panose="020B0604020202020204" pitchFamily="34" charset="0"/>
              </a:rPr>
              <a:t>£1000s</a:t>
            </a:r>
            <a:r>
              <a:rPr lang="en-US" sz="2400" dirty="0">
                <a:solidFill>
                  <a:schemeClr val="tx1"/>
                </a:solidFill>
                <a:latin typeface="Arial" panose="020B0604020202020204" pitchFamily="34" charset="0"/>
                <a:cs typeface="Arial" panose="020B0604020202020204" pitchFamily="34" charset="0"/>
              </a:rPr>
              <a:t>.</a:t>
            </a:r>
          </a:p>
        </p:txBody>
      </p:sp>
      <p:graphicFrame>
        <p:nvGraphicFramePr>
          <p:cNvPr id="8" name="Table 7"/>
          <p:cNvGraphicFramePr>
            <a:graphicFrameLocks noGrp="1"/>
          </p:cNvGraphicFramePr>
          <p:nvPr>
            <p:extLst>
              <p:ext uri="{D42A27DB-BD31-4B8C-83A1-F6EECF244321}">
                <p14:modId xmlns:p14="http://schemas.microsoft.com/office/powerpoint/2010/main" val="3100625044"/>
              </p:ext>
            </p:extLst>
          </p:nvPr>
        </p:nvGraphicFramePr>
        <p:xfrm>
          <a:off x="323528" y="2348880"/>
          <a:ext cx="8496946" cy="787544"/>
        </p:xfrm>
        <a:graphic>
          <a:graphicData uri="http://schemas.openxmlformats.org/drawingml/2006/table">
            <a:tbl>
              <a:tblPr firstRow="1" bandRow="1">
                <a:tableStyleId>{5940675A-B579-460E-94D1-54222C63F5DA}</a:tableStyleId>
              </a:tblPr>
              <a:tblGrid>
                <a:gridCol w="1958920"/>
                <a:gridCol w="888173"/>
                <a:gridCol w="773487"/>
                <a:gridCol w="905720"/>
                <a:gridCol w="758976"/>
                <a:gridCol w="758976"/>
                <a:gridCol w="905720"/>
                <a:gridCol w="773487"/>
                <a:gridCol w="773487"/>
              </a:tblGrid>
              <a:tr h="421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dirty="0" smtClean="0">
                          <a:latin typeface="Arial" panose="020B0604020202020204" pitchFamily="34" charset="0"/>
                          <a:cs typeface="Arial" panose="020B0604020202020204" pitchFamily="34" charset="0"/>
                        </a:rPr>
                        <a:t>Car age (years)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800" dirty="0" smtClean="0">
                          <a:latin typeface="Arial" panose="020B0604020202020204" pitchFamily="34" charset="0"/>
                          <a:cs typeface="Arial" panose="020B0604020202020204" pitchFamily="34" charset="0"/>
                        </a:rPr>
                        <a:t>1.1</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3</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3</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5</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4.2</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1.7</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5.5</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2.5</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4232">
                <a:tc>
                  <a:txBody>
                    <a:bodyPr/>
                    <a:lstStyle/>
                    <a:p>
                      <a:r>
                        <a:rPr lang="en-US" sz="1800" b="1" i="1" dirty="0" smtClean="0">
                          <a:latin typeface="Arial" panose="020B0604020202020204" pitchFamily="34" charset="0"/>
                          <a:cs typeface="Arial" panose="020B0604020202020204" pitchFamily="34" charset="0"/>
                        </a:rPr>
                        <a:t>K</a:t>
                      </a:r>
                      <a:r>
                        <a:rPr lang="en-US" sz="1800" b="1" i="0" dirty="0" smtClean="0">
                          <a:latin typeface="Arial" panose="020B0604020202020204" pitchFamily="34" charset="0"/>
                          <a:cs typeface="Arial" panose="020B0604020202020204" pitchFamily="34" charset="0"/>
                        </a:rPr>
                        <a:t> (grams)</a:t>
                      </a:r>
                      <a:endParaRPr lang="en-US" sz="1800" b="1" i="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800" dirty="0" smtClean="0">
                          <a:latin typeface="Arial" panose="020B0604020202020204" pitchFamily="34" charset="0"/>
                          <a:cs typeface="Arial" panose="020B0604020202020204" pitchFamily="34" charset="0"/>
                        </a:rPr>
                        <a:t>11800</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9000</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10250</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4900</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6000</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10700</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4500</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9800</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43840" y="1196752"/>
            <a:ext cx="548640" cy="548640"/>
          </a:xfrm>
          <a:prstGeom prst="rect">
            <a:avLst/>
          </a:prstGeom>
        </p:spPr>
      </p:pic>
    </p:spTree>
    <p:extLst>
      <p:ext uri="{BB962C8B-B14F-4D97-AF65-F5344CB8AC3E}">
        <p14:creationId xmlns:p14="http://schemas.microsoft.com/office/powerpoint/2010/main" val="235991624"/>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 </a:t>
            </a:r>
            <a:r>
              <a:rPr lang="en-GB" sz="4000" dirty="0"/>
              <a:t>– </a:t>
            </a:r>
            <a:r>
              <a:rPr lang="en-GB" sz="4000" dirty="0" smtClean="0"/>
              <a:t>Prior Knowledge Check</a:t>
            </a:r>
            <a:endParaRPr lang="en-GB" sz="4000" b="1"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159</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5256584" cy="5260864"/>
              </a:xfrm>
              <a:prstGeom prst="rect">
                <a:avLst/>
              </a:prstGeom>
            </p:spPr>
            <p:txBody>
              <a:bodyPr wrap="square">
                <a:spAutoFit/>
              </a:bodyPr>
              <a:lstStyle/>
              <a:p>
                <a:pPr>
                  <a:buClr>
                    <a:srgbClr val="C00000"/>
                  </a:buClr>
                  <a:tabLst>
                    <a:tab pos="1079500" algn="l"/>
                    <a:tab pos="2743200" algn="l"/>
                  </a:tabLst>
                </a:pPr>
                <a:r>
                  <a:rPr lang="en-US" sz="3800" b="1" dirty="0" smtClean="0">
                    <a:solidFill>
                      <a:srgbClr val="FF0000"/>
                    </a:solidFill>
                  </a:rPr>
                  <a:t>Numerical </a:t>
                </a:r>
                <a:r>
                  <a:rPr lang="en-US" sz="3800" b="1" dirty="0">
                    <a:solidFill>
                      <a:srgbClr val="FF0000"/>
                    </a:solidFill>
                  </a:rPr>
                  <a:t>fluency</a:t>
                </a:r>
              </a:p>
              <a:p>
                <a:pPr marL="628650" indent="-628650">
                  <a:buClr>
                    <a:srgbClr val="C00000"/>
                  </a:buClr>
                  <a:buFont typeface="+mj-lt"/>
                  <a:buAutoNum type="arabicPeriod"/>
                  <a:tabLst>
                    <a:tab pos="1079500" algn="l"/>
                    <a:tab pos="2743200" algn="l"/>
                  </a:tabLst>
                </a:pPr>
                <a:r>
                  <a:rPr lang="en-US" sz="3800" dirty="0" smtClean="0"/>
                  <a:t>Work out</a:t>
                </a:r>
              </a:p>
              <a:p>
                <a:pPr marL="1200150" lvl="1" indent="-571500">
                  <a:buClr>
                    <a:srgbClr val="C00000"/>
                  </a:buClr>
                  <a:buFont typeface="+mj-lt"/>
                  <a:buAutoNum type="alphaLcPeriod"/>
                  <a:tabLst>
                    <a:tab pos="1079500" algn="l"/>
                    <a:tab pos="2743200" algn="l"/>
                  </a:tabLst>
                </a:pPr>
                <a:r>
                  <a:rPr lang="en-US" sz="3800" dirty="0" smtClean="0"/>
                  <a:t>4</a:t>
                </a:r>
                <a:r>
                  <a:rPr lang="en-US" sz="3800" baseline="30000" dirty="0" smtClean="0"/>
                  <a:t>2</a:t>
                </a:r>
                <a:r>
                  <a:rPr lang="en-US" sz="3800" dirty="0" smtClean="0"/>
                  <a:t> </a:t>
                </a:r>
                <a:r>
                  <a:rPr lang="en-US" sz="3800" dirty="0"/>
                  <a:t>+ </a:t>
                </a:r>
                <a:r>
                  <a:rPr lang="en-US" sz="3800" dirty="0" smtClean="0"/>
                  <a:t>2 x 4 - 3 </a:t>
                </a:r>
              </a:p>
              <a:p>
                <a:pPr marL="1200150" lvl="1" indent="-571500">
                  <a:buClr>
                    <a:srgbClr val="C00000"/>
                  </a:buClr>
                  <a:buFont typeface="+mj-lt"/>
                  <a:buAutoNum type="alphaLcPeriod"/>
                  <a:tabLst>
                    <a:tab pos="1079500" algn="l"/>
                    <a:tab pos="2743200" algn="l"/>
                  </a:tabLst>
                </a:pPr>
                <a:r>
                  <a:rPr lang="en-US" sz="3800" dirty="0" smtClean="0"/>
                  <a:t>(-</a:t>
                </a:r>
                <a:r>
                  <a:rPr lang="en-US" sz="3800" dirty="0"/>
                  <a:t>2)</a:t>
                </a:r>
                <a:r>
                  <a:rPr lang="en-US" sz="3800" baseline="30000" dirty="0"/>
                  <a:t>3 </a:t>
                </a:r>
                <a:r>
                  <a:rPr lang="en-US" sz="3800" dirty="0"/>
                  <a:t>+ 7 x -2</a:t>
                </a:r>
              </a:p>
              <a:p>
                <a:pPr marL="628650" indent="-628650">
                  <a:buClr>
                    <a:srgbClr val="C00000"/>
                  </a:buClr>
                  <a:buFont typeface="+mj-lt"/>
                  <a:buAutoNum type="arabicPeriod"/>
                  <a:tabLst>
                    <a:tab pos="1079500" algn="l"/>
                    <a:tab pos="2743200" algn="l"/>
                  </a:tabLst>
                </a:pPr>
                <a:r>
                  <a:rPr lang="en-US" sz="3800" dirty="0" smtClean="0"/>
                  <a:t>Write </a:t>
                </a:r>
                <a:r>
                  <a:rPr lang="en-US" sz="3800" dirty="0"/>
                  <a:t>down the reciprocal of</a:t>
                </a:r>
              </a:p>
              <a:p>
                <a:pPr marL="1200150" lvl="1" indent="-571500">
                  <a:buClr>
                    <a:srgbClr val="C00000"/>
                  </a:buClr>
                  <a:buFont typeface="+mj-lt"/>
                  <a:buAutoNum type="alphaLcPeriod"/>
                  <a:tabLst>
                    <a:tab pos="1079500" algn="l"/>
                    <a:tab pos="2743200" algn="l"/>
                  </a:tabLst>
                </a:pPr>
                <a:r>
                  <a:rPr lang="en-US" sz="3800" dirty="0" smtClean="0"/>
                  <a:t>7 	</a:t>
                </a:r>
                <a:r>
                  <a:rPr lang="en-US" sz="3800" dirty="0" smtClean="0">
                    <a:solidFill>
                      <a:srgbClr val="C00000"/>
                    </a:solidFill>
                  </a:rPr>
                  <a:t>b.</a:t>
                </a:r>
                <a:r>
                  <a:rPr lang="en-US" sz="3800" dirty="0" smtClean="0"/>
                  <a:t> </a:t>
                </a:r>
                <a14:m>
                  <m:oMath xmlns:m="http://schemas.openxmlformats.org/officeDocument/2006/math">
                    <m:r>
                      <a:rPr lang="en-US" sz="3800" b="0" i="0" smtClean="0">
                        <a:latin typeface="Cambria Math" panose="02040503050406030204" pitchFamily="18" charset="0"/>
                        <a:cs typeface="Arial" panose="020B0604020202020204" pitchFamily="34" charset="0"/>
                      </a:rPr>
                      <m:t> </m:t>
                    </m:r>
                    <m:f>
                      <m:fPr>
                        <m:ctrlPr>
                          <a:rPr lang="en-US" sz="3800" i="1">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1</m:t>
                        </m:r>
                      </m:num>
                      <m:den>
                        <m:r>
                          <a:rPr lang="en-US" sz="3800" b="0" i="1" smtClean="0">
                            <a:latin typeface="Cambria Math" panose="02040503050406030204" pitchFamily="18" charset="0"/>
                            <a:cs typeface="Arial" panose="020B0604020202020204" pitchFamily="34" charset="0"/>
                          </a:rPr>
                          <m:t>10</m:t>
                        </m:r>
                      </m:den>
                    </m:f>
                  </m:oMath>
                </a14:m>
                <a:endParaRPr lang="en-US" sz="3800" dirty="0"/>
              </a:p>
              <a:p>
                <a:pPr marL="1200150" lvl="1" indent="-571500">
                  <a:buClr>
                    <a:srgbClr val="C00000"/>
                  </a:buClr>
                  <a:buFont typeface="+mj-lt"/>
                  <a:buAutoNum type="alphaLcPeriod" startAt="3"/>
                  <a:tabLst>
                    <a:tab pos="1079500" algn="l"/>
                    <a:tab pos="2743200" algn="l"/>
                  </a:tabLst>
                </a:pPr>
                <a:r>
                  <a:rPr lang="en-US" sz="3800" dirty="0" smtClean="0"/>
                  <a:t>-</a:t>
                </a:r>
                <a:r>
                  <a:rPr lang="en-US" sz="3800" dirty="0"/>
                  <a:t>3 </a:t>
                </a:r>
                <a:r>
                  <a:rPr lang="en-US" sz="3800" dirty="0" smtClean="0"/>
                  <a:t>	</a:t>
                </a:r>
                <a:r>
                  <a:rPr lang="en-US" sz="3800" dirty="0" smtClean="0">
                    <a:solidFill>
                      <a:srgbClr val="C00000"/>
                    </a:solidFill>
                  </a:rPr>
                  <a:t>d.</a:t>
                </a:r>
                <a:r>
                  <a:rPr lang="en-US" sz="3800" dirty="0" smtClean="0"/>
                  <a:t>  -</a:t>
                </a:r>
                <a14:m>
                  <m:oMath xmlns:m="http://schemas.openxmlformats.org/officeDocument/2006/math">
                    <m:f>
                      <m:fPr>
                        <m:ctrlPr>
                          <a:rPr lang="en-US" sz="3800" i="1">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2</m:t>
                        </m:r>
                      </m:num>
                      <m:den>
                        <m:r>
                          <a:rPr lang="en-US" sz="3800" b="0" i="1" smtClean="0">
                            <a:latin typeface="Cambria Math" panose="02040503050406030204" pitchFamily="18" charset="0"/>
                            <a:cs typeface="Arial" panose="020B0604020202020204" pitchFamily="34" charset="0"/>
                          </a:rPr>
                          <m:t>5</m:t>
                        </m:r>
                      </m:den>
                    </m:f>
                  </m:oMath>
                </a14:m>
                <a:endParaRPr lang="en-US" sz="3800" dirty="0"/>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5256584" cy="5260864"/>
              </a:xfrm>
              <a:prstGeom prst="rect">
                <a:avLst/>
              </a:prstGeom>
              <a:blipFill rotWithShape="0">
                <a:blip r:embed="rId4"/>
                <a:stretch>
                  <a:fillRect l="-3824" t="-1854" b="-1159"/>
                </a:stretch>
              </a:blipFill>
            </p:spPr>
            <p:txBody>
              <a:bodyPr/>
              <a:lstStyle/>
              <a:p>
                <a:r>
                  <a:rPr lang="en-US">
                    <a:noFill/>
                  </a:rPr>
                  <a:t> </a:t>
                </a:r>
              </a:p>
            </p:txBody>
          </p:sp>
        </mc:Fallback>
      </mc:AlternateContent>
    </p:spTree>
    <p:extLst>
      <p:ext uri="{BB962C8B-B14F-4D97-AF65-F5344CB8AC3E}">
        <p14:creationId xmlns:p14="http://schemas.microsoft.com/office/powerpoint/2010/main" val="3400461976"/>
      </p:ext>
    </p:extLst>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173</a:t>
            </a:r>
            <a:endParaRPr lang="en-GB" sz="1400" b="1" dirty="0">
              <a:latin typeface="Calibri" panose="020F0502020204030204" pitchFamily="34" charset="0"/>
            </a:endParaRPr>
          </a:p>
        </p:txBody>
      </p:sp>
      <p:sp>
        <p:nvSpPr>
          <p:cNvPr id="11" name="Title 1"/>
          <p:cNvSpPr>
            <a:spLocks noGrp="1"/>
          </p:cNvSpPr>
          <p:nvPr>
            <p:ph type="title"/>
          </p:nvPr>
        </p:nvSpPr>
        <p:spPr/>
        <p:txBody>
          <a:bodyPr>
            <a:noAutofit/>
          </a:bodyPr>
          <a:lstStyle/>
          <a:p>
            <a:r>
              <a:rPr lang="en-GB" sz="3600" dirty="0"/>
              <a:t>6.4 – Real-life Graphs</a:t>
            </a:r>
            <a:endParaRPr lang="en-GB" sz="3200" b="1" dirty="0" smtClean="0"/>
          </a:p>
        </p:txBody>
      </p:sp>
      <p:grpSp>
        <p:nvGrpSpPr>
          <p:cNvPr id="10" name="Group 9"/>
          <p:cNvGrpSpPr/>
          <p:nvPr/>
        </p:nvGrpSpPr>
        <p:grpSpPr>
          <a:xfrm>
            <a:off x="263692" y="1268759"/>
            <a:ext cx="8526985" cy="5376793"/>
            <a:chOff x="3483872" y="1089030"/>
            <a:chExt cx="5264592" cy="5376793"/>
          </a:xfrm>
        </p:grpSpPr>
        <p:sp>
          <p:nvSpPr>
            <p:cNvPr id="12" name="Round Diagonal Corner Rectangle 11"/>
            <p:cNvSpPr/>
            <p:nvPr/>
          </p:nvSpPr>
          <p:spPr>
            <a:xfrm>
              <a:off x="3491880" y="1089030"/>
              <a:ext cx="5256584" cy="5376793"/>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12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4" name="Rectangle 13"/>
            <p:cNvSpPr/>
            <p:nvPr/>
          </p:nvSpPr>
          <p:spPr>
            <a:xfrm>
              <a:off x="3563889" y="1666250"/>
              <a:ext cx="3113445" cy="3416320"/>
            </a:xfrm>
            <a:prstGeom prst="rect">
              <a:avLst/>
            </a:prstGeom>
          </p:spPr>
          <p:txBody>
            <a:bodyPr wrap="square">
              <a:spAutoFit/>
            </a:bodyPr>
            <a:lstStyle/>
            <a:p>
              <a:pPr>
                <a:spcAft>
                  <a:spcPts val="0"/>
                </a:spcAft>
                <a:tabLst>
                  <a:tab pos="4972050" algn="r"/>
                </a:tabLst>
              </a:pPr>
              <a:r>
                <a:rPr lang="en-US" sz="2400" dirty="0"/>
                <a:t>The table shows life expectancy (in years) for females </a:t>
              </a:r>
              <a:r>
                <a:rPr lang="en-US" sz="2400" dirty="0" smtClean="0"/>
                <a:t>born </a:t>
              </a:r>
              <a:r>
                <a:rPr lang="en-US" sz="2400" dirty="0"/>
                <a:t>in the UK from 2000 to 2013.</a:t>
              </a:r>
            </a:p>
            <a:p>
              <a:pPr marL="457200" indent="-457200">
                <a:spcAft>
                  <a:spcPts val="0"/>
                </a:spcAft>
                <a:buClr>
                  <a:srgbClr val="C00000"/>
                </a:buClr>
                <a:buFont typeface="+mj-lt"/>
                <a:buAutoNum type="alphaLcPeriod"/>
                <a:tabLst>
                  <a:tab pos="4972050" algn="r"/>
                </a:tabLst>
              </a:pPr>
              <a:r>
                <a:rPr lang="en-US" sz="2400" dirty="0" smtClean="0"/>
                <a:t>From </a:t>
              </a:r>
              <a:r>
                <a:rPr lang="en-US" sz="2400" dirty="0"/>
                <a:t>this data, work out the life expectancy of a girl born </a:t>
              </a:r>
              <a:r>
                <a:rPr lang="en-US" sz="2400" dirty="0" smtClean="0"/>
                <a:t>in</a:t>
              </a:r>
            </a:p>
            <a:p>
              <a:pPr marL="914400" lvl="1" indent="-457200">
                <a:spcAft>
                  <a:spcPts val="0"/>
                </a:spcAft>
                <a:buClr>
                  <a:srgbClr val="C00000"/>
                </a:buClr>
                <a:buFont typeface="+mj-lt"/>
                <a:buAutoNum type="alphaLcPeriod"/>
                <a:tabLst>
                  <a:tab pos="4972050" algn="r"/>
                </a:tabLst>
              </a:pPr>
              <a:r>
                <a:rPr lang="en-US" sz="2400" dirty="0" err="1" smtClean="0"/>
                <a:t>i</a:t>
              </a:r>
              <a:r>
                <a:rPr lang="en-US" sz="2400" dirty="0" smtClean="0"/>
                <a:t> 2020</a:t>
              </a:r>
            </a:p>
            <a:p>
              <a:pPr marL="914400" lvl="1" indent="-457200">
                <a:spcAft>
                  <a:spcPts val="0"/>
                </a:spcAft>
                <a:buClr>
                  <a:srgbClr val="C00000"/>
                </a:buClr>
                <a:buFont typeface="+mj-lt"/>
                <a:buAutoNum type="alphaLcPeriod"/>
                <a:tabLst>
                  <a:tab pos="5429250" algn="r"/>
                </a:tabLst>
              </a:pPr>
              <a:r>
                <a:rPr lang="en-US" sz="2400" dirty="0" smtClean="0"/>
                <a:t>ii </a:t>
              </a:r>
              <a:r>
                <a:rPr lang="en-US" sz="2400" dirty="0"/>
                <a:t>2050. </a:t>
              </a:r>
              <a:r>
                <a:rPr lang="en-US" sz="2400" dirty="0" smtClean="0"/>
                <a:t>	</a:t>
              </a:r>
              <a:r>
                <a:rPr lang="en-US" sz="2400" b="1" dirty="0" smtClean="0"/>
                <a:t>(</a:t>
              </a:r>
              <a:r>
                <a:rPr lang="en-US" sz="2400" b="1" dirty="0"/>
                <a:t>4 marks) </a:t>
              </a:r>
              <a:endParaRPr lang="en-US" sz="2400" b="1" dirty="0" smtClean="0"/>
            </a:p>
            <a:p>
              <a:pPr marL="457200" indent="-457200">
                <a:spcAft>
                  <a:spcPts val="0"/>
                </a:spcAft>
                <a:buClr>
                  <a:srgbClr val="C00000"/>
                </a:buClr>
                <a:buFont typeface="+mj-lt"/>
                <a:buAutoNum type="alphaLcPeriod"/>
                <a:tabLst>
                  <a:tab pos="5429250" algn="r"/>
                </a:tabLst>
              </a:pPr>
              <a:r>
                <a:rPr lang="en-US" sz="2400" dirty="0" smtClean="0"/>
                <a:t>Which </a:t>
              </a:r>
              <a:r>
                <a:rPr lang="en-US" sz="2400" dirty="0"/>
                <a:t>answer is more </a:t>
              </a:r>
              <a:r>
                <a:rPr lang="en-US" sz="2400" dirty="0" smtClean="0"/>
                <a:t>reliable? </a:t>
              </a:r>
              <a:br>
                <a:rPr lang="en-US" sz="2400" dirty="0" smtClean="0"/>
              </a:br>
              <a:r>
                <a:rPr lang="en-US" sz="2400" dirty="0" smtClean="0"/>
                <a:t>Why</a:t>
              </a:r>
              <a:r>
                <a:rPr lang="en-US" sz="2400" dirty="0"/>
                <a:t>? </a:t>
              </a:r>
              <a:r>
                <a:rPr lang="en-US" sz="2400" dirty="0" smtClean="0"/>
                <a:t>	</a:t>
              </a:r>
              <a:r>
                <a:rPr lang="en-US" sz="2400" b="1" dirty="0" smtClean="0"/>
                <a:t>(</a:t>
              </a:r>
              <a:r>
                <a:rPr lang="en-US" sz="2400" b="1" dirty="0"/>
                <a:t>2 marks)</a:t>
              </a:r>
            </a:p>
          </p:txBody>
        </p:sp>
      </p:grpSp>
      <p:sp>
        <p:nvSpPr>
          <p:cNvPr id="15" name="Rectangle 14"/>
          <p:cNvSpPr/>
          <p:nvPr/>
        </p:nvSpPr>
        <p:spPr>
          <a:xfrm flipH="1">
            <a:off x="264139" y="5445224"/>
            <a:ext cx="5171957" cy="1200329"/>
          </a:xfrm>
          <a:prstGeom prst="rect">
            <a:avLst/>
          </a:prstGeom>
          <a:solidFill>
            <a:schemeClr val="accent3">
              <a:lumMod val="40000"/>
              <a:lumOff val="60000"/>
            </a:schemeClr>
          </a:solidFill>
          <a:ln>
            <a:solidFill>
              <a:schemeClr val="accent3">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chemeClr val="accent3">
                    <a:lumMod val="50000"/>
                  </a:schemeClr>
                </a:solidFill>
                <a:latin typeface="Arial" panose="020B0604020202020204" pitchFamily="34" charset="0"/>
                <a:cs typeface="Arial" panose="020B0604020202020204" pitchFamily="34" charset="0"/>
              </a:rPr>
              <a:t>Q12 strategy hint</a:t>
            </a:r>
            <a:r>
              <a:rPr lang="en-US" sz="2400" dirty="0" smtClean="0">
                <a:solidFill>
                  <a:schemeClr val="accent3">
                    <a:lumMod val="50000"/>
                  </a:schemeClr>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 You could draw a graph to show this information and extend it</a:t>
            </a: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43840" y="1196752"/>
            <a:ext cx="548640" cy="548640"/>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134540050"/>
              </p:ext>
            </p:extLst>
          </p:nvPr>
        </p:nvGraphicFramePr>
        <p:xfrm>
          <a:off x="5580112" y="1844824"/>
          <a:ext cx="3197595" cy="4695592"/>
        </p:xfrm>
        <a:graphic>
          <a:graphicData uri="http://schemas.openxmlformats.org/drawingml/2006/table">
            <a:tbl>
              <a:tblPr firstRow="1" bandRow="1">
                <a:tableStyleId>{5940675A-B579-460E-94D1-54222C63F5DA}</a:tableStyleId>
              </a:tblPr>
              <a:tblGrid>
                <a:gridCol w="1418217"/>
                <a:gridCol w="1779378"/>
              </a:tblGrid>
              <a:tr h="313628">
                <a:tc>
                  <a:txBody>
                    <a:bodyPr/>
                    <a:lstStyle/>
                    <a:p>
                      <a:pPr algn="ctr"/>
                      <a:r>
                        <a:rPr lang="en-US" sz="1400" b="1" i="0" dirty="0" smtClean="0">
                          <a:latin typeface="Arial" panose="020B0604020202020204" pitchFamily="34" charset="0"/>
                          <a:cs typeface="Arial" panose="020B0604020202020204" pitchFamily="34" charset="0"/>
                        </a:rPr>
                        <a:t>Year of Birth</a:t>
                      </a:r>
                      <a:endParaRPr lang="en-US" sz="14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1400" b="1" dirty="0" smtClean="0">
                          <a:latin typeface="Arial" panose="020B0604020202020204" pitchFamily="34" charset="0"/>
                          <a:cs typeface="Arial" panose="020B0604020202020204" pitchFamily="34" charset="0"/>
                        </a:rPr>
                        <a:t>Life </a:t>
                      </a:r>
                      <a:r>
                        <a:rPr lang="en-US" sz="1400" b="1" baseline="0" dirty="0" smtClean="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Expectancy</a:t>
                      </a:r>
                      <a:endParaRPr lang="en-US" sz="1400" b="1"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r>
              <a:tr h="313628">
                <a:tc>
                  <a:txBody>
                    <a:bodyPr/>
                    <a:lstStyle/>
                    <a:p>
                      <a:pPr algn="ctr"/>
                      <a:r>
                        <a:rPr kumimoji="0" lang="en-US" sz="1400" kern="1200" dirty="0" smtClean="0">
                          <a:solidFill>
                            <a:schemeClr val="tx1"/>
                          </a:solidFill>
                          <a:latin typeface="Arial" panose="020B0604020202020204" pitchFamily="34" charset="0"/>
                          <a:ea typeface="+mn-ea"/>
                          <a:cs typeface="Arial" panose="020B0604020202020204" pitchFamily="34" charset="0"/>
                        </a:rPr>
                        <a:t>2000</a:t>
                      </a:r>
                      <a:endParaRPr kumimoji="0" lang="en-US" sz="1400" kern="1200" dirty="0">
                        <a:solidFill>
                          <a:schemeClr val="tx1"/>
                        </a:solidFill>
                        <a:latin typeface="Arial" panose="020B0604020202020204" pitchFamily="34" charset="0"/>
                        <a:ea typeface="+mn-ea"/>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kern="1200" dirty="0" smtClean="0">
                          <a:solidFill>
                            <a:schemeClr val="tx1"/>
                          </a:solidFill>
                          <a:latin typeface="Arial" panose="020B0604020202020204" pitchFamily="34" charset="0"/>
                          <a:ea typeface="+mn-ea"/>
                          <a:cs typeface="Arial" panose="020B0604020202020204" pitchFamily="34" charset="0"/>
                        </a:rPr>
                        <a:t>80.2</a:t>
                      </a:r>
                      <a:endParaRPr kumimoji="0" lang="en-US" sz="1400" kern="1200" dirty="0">
                        <a:solidFill>
                          <a:schemeClr val="tx1"/>
                        </a:solidFill>
                        <a:latin typeface="Arial" panose="020B0604020202020204" pitchFamily="34" charset="0"/>
                        <a:ea typeface="+mn-ea"/>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ctr"/>
                      <a:r>
                        <a:rPr kumimoji="0" lang="en-US" sz="1400" kern="1200" dirty="0" smtClean="0">
                          <a:solidFill>
                            <a:schemeClr val="tx1"/>
                          </a:solidFill>
                          <a:latin typeface="Arial" panose="020B0604020202020204" pitchFamily="34" charset="0"/>
                          <a:ea typeface="+mn-ea"/>
                          <a:cs typeface="Arial" panose="020B0604020202020204" pitchFamily="34" charset="0"/>
                        </a:rPr>
                        <a:t>2001</a:t>
                      </a:r>
                      <a:endParaRPr kumimoji="0" lang="en-US" sz="1400" kern="1200" dirty="0">
                        <a:solidFill>
                          <a:schemeClr val="tx1"/>
                        </a:solidFill>
                        <a:latin typeface="Arial" panose="020B0604020202020204" pitchFamily="34" charset="0"/>
                        <a:ea typeface="+mn-ea"/>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kern="1200" dirty="0" smtClean="0">
                          <a:solidFill>
                            <a:schemeClr val="tx1"/>
                          </a:solidFill>
                          <a:latin typeface="Arial" panose="020B0604020202020204" pitchFamily="34" charset="0"/>
                          <a:ea typeface="+mn-ea"/>
                          <a:cs typeface="Arial" panose="020B0604020202020204" pitchFamily="34" charset="0"/>
                        </a:rPr>
                        <a:t>80.4</a:t>
                      </a:r>
                      <a:endParaRPr kumimoji="0" lang="en-US" sz="1400" kern="1200" dirty="0">
                        <a:solidFill>
                          <a:schemeClr val="tx1"/>
                        </a:solidFill>
                        <a:latin typeface="Arial" panose="020B0604020202020204" pitchFamily="34" charset="0"/>
                        <a:ea typeface="+mn-ea"/>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ctr"/>
                      <a:r>
                        <a:rPr kumimoji="0" lang="en-US" sz="1400" kern="1200" dirty="0" smtClean="0">
                          <a:solidFill>
                            <a:schemeClr val="tx1"/>
                          </a:solidFill>
                          <a:latin typeface="Arial" panose="020B0604020202020204" pitchFamily="34" charset="0"/>
                          <a:ea typeface="+mn-ea"/>
                          <a:cs typeface="Arial" panose="020B0604020202020204" pitchFamily="34" charset="0"/>
                        </a:rPr>
                        <a:t>2002</a:t>
                      </a:r>
                      <a:endParaRPr kumimoji="0" lang="en-US" sz="1400" kern="1200" dirty="0">
                        <a:solidFill>
                          <a:schemeClr val="tx1"/>
                        </a:solidFill>
                        <a:latin typeface="Arial" panose="020B0604020202020204" pitchFamily="34" charset="0"/>
                        <a:ea typeface="+mn-ea"/>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kern="1200" dirty="0" smtClean="0">
                          <a:solidFill>
                            <a:schemeClr val="tx1"/>
                          </a:solidFill>
                          <a:latin typeface="Arial" panose="020B0604020202020204" pitchFamily="34" charset="0"/>
                          <a:ea typeface="+mn-ea"/>
                          <a:cs typeface="Arial" panose="020B0604020202020204" pitchFamily="34" charset="0"/>
                        </a:rPr>
                        <a:t>80.5</a:t>
                      </a:r>
                      <a:endParaRPr kumimoji="0" lang="en-US" sz="1400" kern="1200" dirty="0">
                        <a:solidFill>
                          <a:schemeClr val="tx1"/>
                        </a:solidFill>
                        <a:latin typeface="Arial" panose="020B0604020202020204" pitchFamily="34" charset="0"/>
                        <a:ea typeface="+mn-ea"/>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57656">
                <a:tc>
                  <a:txBody>
                    <a:bodyPr/>
                    <a:lstStyle/>
                    <a:p>
                      <a:pPr algn="ctr"/>
                      <a:r>
                        <a:rPr kumimoji="0" lang="en-US" sz="1400" kern="1200" dirty="0" smtClean="0">
                          <a:solidFill>
                            <a:schemeClr val="tx1"/>
                          </a:solidFill>
                          <a:latin typeface="Arial" panose="020B0604020202020204" pitchFamily="34" charset="0"/>
                          <a:ea typeface="+mn-ea"/>
                          <a:cs typeface="Arial" panose="020B0604020202020204" pitchFamily="34" charset="0"/>
                        </a:rPr>
                        <a:t>2003</a:t>
                      </a:r>
                      <a:endParaRPr kumimoji="0" lang="en-US" sz="1400" kern="1200" dirty="0">
                        <a:solidFill>
                          <a:schemeClr val="tx1"/>
                        </a:solidFill>
                        <a:latin typeface="Arial" panose="020B0604020202020204" pitchFamily="34" charset="0"/>
                        <a:ea typeface="+mn-ea"/>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kern="1200" dirty="0" smtClean="0">
                          <a:solidFill>
                            <a:schemeClr val="tx1"/>
                          </a:solidFill>
                          <a:latin typeface="Arial" panose="020B0604020202020204" pitchFamily="34" charset="0"/>
                          <a:ea typeface="+mn-ea"/>
                          <a:cs typeface="Arial" panose="020B0604020202020204" pitchFamily="34" charset="0"/>
                        </a:rPr>
                        <a:t>80.5</a:t>
                      </a:r>
                      <a:endParaRPr kumimoji="0" lang="en-US" sz="1400" kern="1200" dirty="0">
                        <a:solidFill>
                          <a:schemeClr val="tx1"/>
                        </a:solidFill>
                        <a:latin typeface="Arial" panose="020B0604020202020204" pitchFamily="34" charset="0"/>
                        <a:ea typeface="+mn-ea"/>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ctr"/>
                      <a:r>
                        <a:rPr kumimoji="0" lang="en-US" sz="1400" kern="1200" dirty="0" smtClean="0">
                          <a:solidFill>
                            <a:schemeClr val="tx1"/>
                          </a:solidFill>
                          <a:latin typeface="Arial" panose="020B0604020202020204" pitchFamily="34" charset="0"/>
                          <a:ea typeface="+mn-ea"/>
                          <a:cs typeface="Arial" panose="020B0604020202020204" pitchFamily="34" charset="0"/>
                        </a:rPr>
                        <a:t>2004</a:t>
                      </a:r>
                      <a:endParaRPr kumimoji="0" lang="en-US" sz="1400" kern="1200" dirty="0">
                        <a:solidFill>
                          <a:schemeClr val="tx1"/>
                        </a:solidFill>
                        <a:latin typeface="Arial" panose="020B0604020202020204" pitchFamily="34" charset="0"/>
                        <a:ea typeface="+mn-ea"/>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kern="1200" dirty="0" smtClean="0">
                          <a:solidFill>
                            <a:schemeClr val="tx1"/>
                          </a:solidFill>
                          <a:latin typeface="Arial" panose="020B0604020202020204" pitchFamily="34" charset="0"/>
                          <a:ea typeface="+mn-ea"/>
                          <a:cs typeface="Arial" panose="020B0604020202020204" pitchFamily="34" charset="0"/>
                        </a:rPr>
                        <a:t>81.1</a:t>
                      </a:r>
                      <a:endParaRPr kumimoji="0" lang="en-US" sz="1400" kern="1200" dirty="0">
                        <a:solidFill>
                          <a:schemeClr val="tx1"/>
                        </a:solidFill>
                        <a:latin typeface="Arial" panose="020B0604020202020204" pitchFamily="34" charset="0"/>
                        <a:ea typeface="+mn-ea"/>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ctr"/>
                      <a:r>
                        <a:rPr kumimoji="0" lang="en-US" sz="1400" kern="1200" dirty="0" smtClean="0">
                          <a:solidFill>
                            <a:schemeClr val="tx1"/>
                          </a:solidFill>
                          <a:latin typeface="Arial" panose="020B0604020202020204" pitchFamily="34" charset="0"/>
                          <a:ea typeface="+mn-ea"/>
                          <a:cs typeface="Arial" panose="020B0604020202020204" pitchFamily="34" charset="0"/>
                        </a:rPr>
                        <a:t>2005</a:t>
                      </a:r>
                      <a:endParaRPr kumimoji="0" lang="en-US" sz="1400" kern="1200" dirty="0">
                        <a:solidFill>
                          <a:schemeClr val="tx1"/>
                        </a:solidFill>
                        <a:latin typeface="Arial" panose="020B0604020202020204" pitchFamily="34" charset="0"/>
                        <a:ea typeface="+mn-ea"/>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kern="1200" dirty="0" smtClean="0">
                          <a:solidFill>
                            <a:schemeClr val="tx1"/>
                          </a:solidFill>
                          <a:latin typeface="Arial" panose="020B0604020202020204" pitchFamily="34" charset="0"/>
                          <a:ea typeface="+mn-ea"/>
                          <a:cs typeface="Arial" panose="020B0604020202020204" pitchFamily="34" charset="0"/>
                        </a:rPr>
                        <a:t>81.2</a:t>
                      </a:r>
                      <a:endParaRPr kumimoji="0" lang="en-US" sz="1400" kern="1200" dirty="0">
                        <a:solidFill>
                          <a:schemeClr val="tx1"/>
                        </a:solidFill>
                        <a:latin typeface="Arial" panose="020B0604020202020204" pitchFamily="34" charset="0"/>
                        <a:ea typeface="+mn-ea"/>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ctr"/>
                      <a:r>
                        <a:rPr kumimoji="0" lang="en-US" sz="1400" kern="1200" dirty="0" smtClean="0">
                          <a:solidFill>
                            <a:schemeClr val="tx1"/>
                          </a:solidFill>
                          <a:latin typeface="Arial" panose="020B0604020202020204" pitchFamily="34" charset="0"/>
                          <a:ea typeface="+mn-ea"/>
                          <a:cs typeface="Arial" panose="020B0604020202020204" pitchFamily="34" charset="0"/>
                        </a:rPr>
                        <a:t>2006</a:t>
                      </a:r>
                      <a:endParaRPr kumimoji="0" lang="en-US" sz="1400" kern="1200" dirty="0">
                        <a:solidFill>
                          <a:schemeClr val="tx1"/>
                        </a:solidFill>
                        <a:latin typeface="Arial" panose="020B0604020202020204" pitchFamily="34" charset="0"/>
                        <a:ea typeface="+mn-ea"/>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kern="1200" dirty="0" smtClean="0">
                          <a:solidFill>
                            <a:schemeClr val="tx1"/>
                          </a:solidFill>
                          <a:latin typeface="Arial" panose="020B0604020202020204" pitchFamily="34" charset="0"/>
                          <a:ea typeface="+mn-ea"/>
                          <a:cs typeface="Arial" panose="020B0604020202020204" pitchFamily="34" charset="0"/>
                        </a:rPr>
                        <a:t>81.5</a:t>
                      </a:r>
                      <a:endParaRPr kumimoji="0" lang="en-US" sz="1400" kern="1200" dirty="0">
                        <a:solidFill>
                          <a:schemeClr val="tx1"/>
                        </a:solidFill>
                        <a:latin typeface="Arial" panose="020B0604020202020204" pitchFamily="34" charset="0"/>
                        <a:ea typeface="+mn-ea"/>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ctr"/>
                      <a:r>
                        <a:rPr kumimoji="0" lang="en-US" sz="1400" kern="1200" dirty="0" smtClean="0">
                          <a:solidFill>
                            <a:schemeClr val="tx1"/>
                          </a:solidFill>
                          <a:latin typeface="Arial" panose="020B0604020202020204" pitchFamily="34" charset="0"/>
                          <a:ea typeface="+mn-ea"/>
                          <a:cs typeface="Arial" panose="020B0604020202020204" pitchFamily="34" charset="0"/>
                        </a:rPr>
                        <a:t>2007</a:t>
                      </a:r>
                      <a:endParaRPr kumimoji="0" lang="en-US" sz="1400" kern="1200" dirty="0">
                        <a:solidFill>
                          <a:schemeClr val="tx1"/>
                        </a:solidFill>
                        <a:latin typeface="Arial" panose="020B0604020202020204" pitchFamily="34" charset="0"/>
                        <a:ea typeface="+mn-ea"/>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kern="1200" dirty="0" smtClean="0">
                          <a:solidFill>
                            <a:schemeClr val="tx1"/>
                          </a:solidFill>
                          <a:latin typeface="Arial" panose="020B0604020202020204" pitchFamily="34" charset="0"/>
                          <a:ea typeface="+mn-ea"/>
                          <a:cs typeface="Arial" panose="020B0604020202020204" pitchFamily="34" charset="0"/>
                        </a:rPr>
                        <a:t>81.7</a:t>
                      </a:r>
                      <a:endParaRPr kumimoji="0" lang="en-US" sz="1400" kern="1200" dirty="0">
                        <a:solidFill>
                          <a:schemeClr val="tx1"/>
                        </a:solidFill>
                        <a:latin typeface="Arial" panose="020B0604020202020204" pitchFamily="34" charset="0"/>
                        <a:ea typeface="+mn-ea"/>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ctr"/>
                      <a:r>
                        <a:rPr kumimoji="0" lang="en-US" sz="1400" kern="1200" dirty="0" smtClean="0">
                          <a:solidFill>
                            <a:schemeClr val="tx1"/>
                          </a:solidFill>
                          <a:latin typeface="Arial" panose="020B0604020202020204" pitchFamily="34" charset="0"/>
                          <a:ea typeface="+mn-ea"/>
                          <a:cs typeface="Arial" panose="020B0604020202020204" pitchFamily="34" charset="0"/>
                        </a:rPr>
                        <a:t>2008</a:t>
                      </a:r>
                      <a:endParaRPr kumimoji="0" lang="en-US" sz="1400" kern="1200" dirty="0">
                        <a:solidFill>
                          <a:schemeClr val="tx1"/>
                        </a:solidFill>
                        <a:latin typeface="Arial" panose="020B0604020202020204" pitchFamily="34" charset="0"/>
                        <a:ea typeface="+mn-ea"/>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kern="1200" dirty="0" smtClean="0">
                          <a:solidFill>
                            <a:schemeClr val="tx1"/>
                          </a:solidFill>
                          <a:latin typeface="Arial" panose="020B0604020202020204" pitchFamily="34" charset="0"/>
                          <a:ea typeface="+mn-ea"/>
                          <a:cs typeface="Arial" panose="020B0604020202020204" pitchFamily="34" charset="0"/>
                        </a:rPr>
                        <a:t>81.7</a:t>
                      </a:r>
                      <a:endParaRPr kumimoji="0" lang="en-US" sz="1400" kern="1200" dirty="0">
                        <a:solidFill>
                          <a:schemeClr val="tx1"/>
                        </a:solidFill>
                        <a:latin typeface="Arial" panose="020B0604020202020204" pitchFamily="34" charset="0"/>
                        <a:ea typeface="+mn-ea"/>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ctr"/>
                      <a:r>
                        <a:rPr kumimoji="0" lang="en-US" sz="1400" kern="1200" dirty="0" smtClean="0">
                          <a:solidFill>
                            <a:schemeClr val="tx1"/>
                          </a:solidFill>
                          <a:latin typeface="Arial" panose="020B0604020202020204" pitchFamily="34" charset="0"/>
                          <a:ea typeface="+mn-ea"/>
                          <a:cs typeface="Arial" panose="020B0604020202020204" pitchFamily="34" charset="0"/>
                        </a:rPr>
                        <a:t>2009</a:t>
                      </a:r>
                      <a:endParaRPr kumimoji="0" lang="en-US" sz="1400" kern="1200" dirty="0">
                        <a:solidFill>
                          <a:schemeClr val="tx1"/>
                        </a:solidFill>
                        <a:latin typeface="Arial" panose="020B0604020202020204" pitchFamily="34" charset="0"/>
                        <a:ea typeface="+mn-ea"/>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kern="1200" dirty="0" smtClean="0">
                          <a:solidFill>
                            <a:schemeClr val="tx1"/>
                          </a:solidFill>
                          <a:latin typeface="Arial" panose="020B0604020202020204" pitchFamily="34" charset="0"/>
                          <a:ea typeface="+mn-ea"/>
                          <a:cs typeface="Arial" panose="020B0604020202020204" pitchFamily="34" charset="0"/>
                        </a:rPr>
                        <a:t>81.7</a:t>
                      </a:r>
                      <a:endParaRPr kumimoji="0" lang="en-US" sz="1400" kern="1200" dirty="0">
                        <a:solidFill>
                          <a:schemeClr val="tx1"/>
                        </a:solidFill>
                        <a:latin typeface="Arial" panose="020B0604020202020204" pitchFamily="34" charset="0"/>
                        <a:ea typeface="+mn-ea"/>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ctr"/>
                      <a:r>
                        <a:rPr kumimoji="0" lang="en-US" sz="1400" kern="1200" dirty="0" smtClean="0">
                          <a:solidFill>
                            <a:schemeClr val="tx1"/>
                          </a:solidFill>
                          <a:latin typeface="Arial" panose="020B0604020202020204" pitchFamily="34" charset="0"/>
                          <a:ea typeface="+mn-ea"/>
                          <a:cs typeface="Arial" panose="020B0604020202020204" pitchFamily="34" charset="0"/>
                        </a:rPr>
                        <a:t>2010</a:t>
                      </a:r>
                      <a:endParaRPr kumimoji="0" lang="en-US" sz="1400" kern="1200" dirty="0">
                        <a:solidFill>
                          <a:schemeClr val="tx1"/>
                        </a:solidFill>
                        <a:latin typeface="Arial" panose="020B0604020202020204" pitchFamily="34" charset="0"/>
                        <a:ea typeface="+mn-ea"/>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kern="1200" dirty="0" smtClean="0">
                          <a:solidFill>
                            <a:schemeClr val="tx1"/>
                          </a:solidFill>
                          <a:latin typeface="Arial" panose="020B0604020202020204" pitchFamily="34" charset="0"/>
                          <a:ea typeface="+mn-ea"/>
                          <a:cs typeface="Arial" panose="020B0604020202020204" pitchFamily="34" charset="0"/>
                        </a:rPr>
                        <a:t>82.3</a:t>
                      </a:r>
                      <a:endParaRPr kumimoji="0" lang="en-US" sz="1400" kern="1200" dirty="0">
                        <a:solidFill>
                          <a:schemeClr val="tx1"/>
                        </a:solidFill>
                        <a:latin typeface="Arial" panose="020B0604020202020204" pitchFamily="34" charset="0"/>
                        <a:ea typeface="+mn-ea"/>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ctr"/>
                      <a:r>
                        <a:rPr kumimoji="0" lang="en-US" sz="1400" kern="1200" dirty="0" smtClean="0">
                          <a:solidFill>
                            <a:schemeClr val="tx1"/>
                          </a:solidFill>
                          <a:latin typeface="Arial" panose="020B0604020202020204" pitchFamily="34" charset="0"/>
                          <a:ea typeface="+mn-ea"/>
                          <a:cs typeface="Arial" panose="020B0604020202020204" pitchFamily="34" charset="0"/>
                        </a:rPr>
                        <a:t>2011</a:t>
                      </a:r>
                      <a:endParaRPr kumimoji="0" lang="en-US" sz="1400" kern="1200" dirty="0">
                        <a:solidFill>
                          <a:schemeClr val="tx1"/>
                        </a:solidFill>
                        <a:latin typeface="Arial" panose="020B0604020202020204" pitchFamily="34" charset="0"/>
                        <a:ea typeface="+mn-ea"/>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kern="1200" dirty="0" smtClean="0">
                          <a:solidFill>
                            <a:schemeClr val="tx1"/>
                          </a:solidFill>
                          <a:latin typeface="Arial" panose="020B0604020202020204" pitchFamily="34" charset="0"/>
                          <a:ea typeface="+mn-ea"/>
                          <a:cs typeface="Arial" panose="020B0604020202020204" pitchFamily="34" charset="0"/>
                        </a:rPr>
                        <a:t>82.6</a:t>
                      </a:r>
                      <a:endParaRPr kumimoji="0" lang="en-US" sz="1400" kern="1200" dirty="0">
                        <a:solidFill>
                          <a:schemeClr val="tx1"/>
                        </a:solidFill>
                        <a:latin typeface="Arial" panose="020B0604020202020204" pitchFamily="34" charset="0"/>
                        <a:ea typeface="+mn-ea"/>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ctr"/>
                      <a:r>
                        <a:rPr kumimoji="0" lang="en-US" sz="1400" kern="1200" dirty="0" smtClean="0">
                          <a:solidFill>
                            <a:schemeClr val="tx1"/>
                          </a:solidFill>
                          <a:latin typeface="Arial" panose="020B0604020202020204" pitchFamily="34" charset="0"/>
                          <a:ea typeface="+mn-ea"/>
                          <a:cs typeface="Arial" panose="020B0604020202020204" pitchFamily="34" charset="0"/>
                        </a:rPr>
                        <a:t>2012</a:t>
                      </a:r>
                      <a:endParaRPr kumimoji="0" lang="en-US" sz="1400" kern="1200" dirty="0">
                        <a:solidFill>
                          <a:schemeClr val="tx1"/>
                        </a:solidFill>
                        <a:latin typeface="Arial" panose="020B0604020202020204" pitchFamily="34" charset="0"/>
                        <a:ea typeface="+mn-ea"/>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kern="1200" dirty="0" smtClean="0">
                          <a:solidFill>
                            <a:schemeClr val="tx1"/>
                          </a:solidFill>
                          <a:latin typeface="Arial" panose="020B0604020202020204" pitchFamily="34" charset="0"/>
                          <a:ea typeface="+mn-ea"/>
                          <a:cs typeface="Arial" panose="020B0604020202020204" pitchFamily="34" charset="0"/>
                        </a:rPr>
                        <a:t>82.8</a:t>
                      </a:r>
                      <a:endParaRPr kumimoji="0" lang="en-US" sz="1400" kern="1200" dirty="0">
                        <a:solidFill>
                          <a:schemeClr val="tx1"/>
                        </a:solidFill>
                        <a:latin typeface="Arial" panose="020B0604020202020204" pitchFamily="34" charset="0"/>
                        <a:ea typeface="+mn-ea"/>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ctr"/>
                      <a:r>
                        <a:rPr kumimoji="0" lang="en-US" sz="1400" kern="1200" dirty="0" smtClean="0">
                          <a:solidFill>
                            <a:schemeClr val="tx1"/>
                          </a:solidFill>
                          <a:latin typeface="Arial" panose="020B0604020202020204" pitchFamily="34" charset="0"/>
                          <a:ea typeface="+mn-ea"/>
                          <a:cs typeface="Arial" panose="020B0604020202020204" pitchFamily="34" charset="0"/>
                        </a:rPr>
                        <a:t>2013</a:t>
                      </a:r>
                      <a:endParaRPr kumimoji="0" lang="en-US" sz="1400" kern="1200" dirty="0">
                        <a:solidFill>
                          <a:schemeClr val="tx1"/>
                        </a:solidFill>
                        <a:latin typeface="Arial" panose="020B0604020202020204" pitchFamily="34" charset="0"/>
                        <a:ea typeface="+mn-ea"/>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kern="1200" dirty="0" smtClean="0">
                          <a:solidFill>
                            <a:schemeClr val="tx1"/>
                          </a:solidFill>
                          <a:latin typeface="Arial" panose="020B0604020202020204" pitchFamily="34" charset="0"/>
                          <a:ea typeface="+mn-ea"/>
                          <a:cs typeface="Arial" panose="020B0604020202020204" pitchFamily="34" charset="0"/>
                        </a:rPr>
                        <a:t>83.0</a:t>
                      </a:r>
                      <a:endParaRPr kumimoji="0" lang="en-US" sz="1400" kern="1200" dirty="0">
                        <a:solidFill>
                          <a:schemeClr val="tx1"/>
                        </a:solidFill>
                        <a:latin typeface="Arial" panose="020B0604020202020204" pitchFamily="34" charset="0"/>
                        <a:ea typeface="+mn-ea"/>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2758041816"/>
      </p:ext>
    </p:extLst>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500" dirty="0" smtClean="0"/>
              <a:t>6.5 – Line Segments</a:t>
            </a:r>
            <a:endParaRPr lang="en-GB" sz="35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166</a:t>
            </a:r>
            <a:endParaRPr lang="en-GB" sz="1300" b="1" dirty="0">
              <a:latin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735068921"/>
              </p:ext>
            </p:extLst>
          </p:nvPr>
        </p:nvGraphicFramePr>
        <p:xfrm>
          <a:off x="251518" y="1268760"/>
          <a:ext cx="8568952" cy="4772451"/>
        </p:xfrm>
        <a:graphic>
          <a:graphicData uri="http://schemas.openxmlformats.org/drawingml/2006/table">
            <a:tbl>
              <a:tblPr firstRow="1" bandRow="1">
                <a:effectLst/>
                <a:tableStyleId>{5940675A-B579-460E-94D1-54222C63F5DA}</a:tableStyleId>
              </a:tblPr>
              <a:tblGrid>
                <a:gridCol w="2142238"/>
                <a:gridCol w="3186356"/>
                <a:gridCol w="3240358"/>
              </a:tblGrid>
              <a:tr h="566211">
                <a:tc>
                  <a:txBody>
                    <a:bodyPr/>
                    <a:lstStyle/>
                    <a:p>
                      <a:r>
                        <a:rPr lang="en-US" sz="2800" b="1" dirty="0" smtClean="0">
                          <a:latin typeface="Arial" panose="020B0604020202020204" pitchFamily="34" charset="0"/>
                          <a:cs typeface="Arial" panose="020B0604020202020204" pitchFamily="34" charset="0"/>
                        </a:rPr>
                        <a:t>Objectives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c>
                  <a:txBody>
                    <a:bodyPr/>
                    <a:lstStyle/>
                    <a:p>
                      <a:endParaRPr lang="en-US" sz="28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a:txBody>
                    <a:bodyPr/>
                    <a:lstStyle/>
                    <a:p>
                      <a:r>
                        <a:rPr lang="en-US" sz="2800" b="1" dirty="0" smtClean="0">
                          <a:latin typeface="Arial" panose="020B0604020202020204" pitchFamily="34" charset="0"/>
                          <a:cs typeface="Arial" panose="020B0604020202020204" pitchFamily="34" charset="0"/>
                        </a:rPr>
                        <a:t>Why Learn This?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FFC000"/>
                    </a:solidFill>
                  </a:tcPr>
                </a:tc>
              </a:tr>
              <a:tr h="1882061">
                <a:tc gridSpan="2">
                  <a:txBody>
                    <a:bodyPr/>
                    <a:lstStyle/>
                    <a:p>
                      <a:pPr marL="342900" indent="-342900">
                        <a:buFont typeface="Arial" panose="020B0604020202020204" pitchFamily="34" charset="0"/>
                        <a:buChar char="•"/>
                      </a:pPr>
                      <a:r>
                        <a:rPr lang="en-US" sz="2300" dirty="0" smtClean="0">
                          <a:latin typeface="Arial" panose="020B0604020202020204" pitchFamily="34" charset="0"/>
                          <a:cs typeface="Arial" panose="020B0604020202020204" pitchFamily="34" charset="0"/>
                        </a:rPr>
                        <a:t>Find the coordinates of the midpoint of a line segment.</a:t>
                      </a:r>
                    </a:p>
                    <a:p>
                      <a:pPr marL="342900" indent="-342900">
                        <a:buFont typeface="Arial" panose="020B0604020202020204" pitchFamily="34" charset="0"/>
                        <a:buChar char="•"/>
                      </a:pPr>
                      <a:r>
                        <a:rPr lang="en-US" sz="2300" dirty="0" smtClean="0">
                          <a:latin typeface="Arial" panose="020B0604020202020204" pitchFamily="34" charset="0"/>
                          <a:cs typeface="Arial" panose="020B0604020202020204" pitchFamily="34" charset="0"/>
                        </a:rPr>
                        <a:t>Find the gradient and length of a line segment.</a:t>
                      </a:r>
                    </a:p>
                    <a:p>
                      <a:pPr marL="342900" indent="-342900">
                        <a:buFont typeface="Arial" panose="020B0604020202020204" pitchFamily="34" charset="0"/>
                        <a:buChar char="•"/>
                      </a:pPr>
                      <a:r>
                        <a:rPr lang="en-US" sz="2300" dirty="0" smtClean="0">
                          <a:latin typeface="Arial" panose="020B0604020202020204" pitchFamily="34" charset="0"/>
                          <a:cs typeface="Arial" panose="020B0604020202020204" pitchFamily="34" charset="0"/>
                        </a:rPr>
                        <a:t>Find the equations of lines parallel or perpendicular to a given line.</a:t>
                      </a:r>
                      <a:endParaRPr lang="en-US" sz="2300" i="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a:txBody>
                    <a:bodyPr/>
                    <a:lstStyle/>
                    <a:p>
                      <a:r>
                        <a:rPr lang="en-US" sz="2300" dirty="0" smtClean="0">
                          <a:latin typeface="Arial" panose="020B0604020202020204" pitchFamily="34" charset="0"/>
                          <a:cs typeface="Arial" panose="020B0604020202020204" pitchFamily="34" charset="0"/>
                        </a:rPr>
                        <a:t>Parallel and perpendicular lines are useful for drawing constructions and working out angle question.</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r>
              <a:tr h="432048">
                <a:tc>
                  <a:txBody>
                    <a:bodyPr/>
                    <a:lstStyle/>
                    <a:p>
                      <a:r>
                        <a:rPr kumimoji="0" lang="en-US" sz="2800" b="1" kern="1200" dirty="0" smtClean="0">
                          <a:solidFill>
                            <a:schemeClr val="tx1"/>
                          </a:solidFill>
                          <a:latin typeface="Arial" panose="020B0604020202020204" pitchFamily="34" charset="0"/>
                          <a:ea typeface="+mn-ea"/>
                          <a:cs typeface="Arial" panose="020B0604020202020204" pitchFamily="34" charset="0"/>
                        </a:rPr>
                        <a:t>Fluency</a:t>
                      </a:r>
                      <a:endParaRPr kumimoji="0" lang="en-US" sz="2800" b="1" kern="1200" dirty="0">
                        <a:solidFill>
                          <a:schemeClr val="tx1"/>
                        </a:solidFill>
                        <a:latin typeface="Arial" panose="020B0604020202020204" pitchFamily="34" charset="0"/>
                        <a:ea typeface="+mn-ea"/>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5">
                        <a:lumMod val="20000"/>
                        <a:lumOff val="80000"/>
                      </a:schemeClr>
                    </a:solidFill>
                  </a:tcPr>
                </a:tc>
                <a:tc gridSpan="2">
                  <a:txBody>
                    <a:bodyPr/>
                    <a:lstStyle/>
                    <a:p>
                      <a:endParaRPr lang="en-US" sz="2000" dirty="0"/>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r h="1017558">
                <a:tc gridSpan="3">
                  <a:txBody>
                    <a:bodyPr/>
                    <a:lstStyle/>
                    <a:p>
                      <a:pPr marL="285750" indent="-285750">
                        <a:buFont typeface="Arial" panose="020B0604020202020204" pitchFamily="34" charset="0"/>
                        <a:buChar char="•"/>
                      </a:pPr>
                      <a:r>
                        <a:rPr kumimoji="0" lang="en-US" sz="2300" kern="1200" baseline="0" dirty="0" smtClean="0">
                          <a:solidFill>
                            <a:schemeClr val="tx1"/>
                          </a:solidFill>
                          <a:latin typeface="Arial" panose="020B0604020202020204" pitchFamily="34" charset="0"/>
                          <a:ea typeface="+mn-ea"/>
                          <a:cs typeface="Arial" panose="020B0604020202020204" pitchFamily="34" charset="0"/>
                        </a:rPr>
                        <a:t>Which pairs of lines are parallel </a:t>
                      </a:r>
                      <a:br>
                        <a:rPr kumimoji="0" lang="en-US" sz="2300" kern="1200" baseline="0" dirty="0" smtClean="0">
                          <a:solidFill>
                            <a:schemeClr val="tx1"/>
                          </a:solidFill>
                          <a:latin typeface="Arial" panose="020B0604020202020204" pitchFamily="34" charset="0"/>
                          <a:ea typeface="+mn-ea"/>
                          <a:cs typeface="Arial" panose="020B0604020202020204" pitchFamily="34" charset="0"/>
                        </a:rPr>
                      </a:br>
                      <a:r>
                        <a:rPr kumimoji="0" lang="en-US" sz="2300" kern="1200" baseline="0" dirty="0" smtClean="0">
                          <a:solidFill>
                            <a:schemeClr val="tx1"/>
                          </a:solidFill>
                          <a:latin typeface="Arial" panose="020B0604020202020204" pitchFamily="34" charset="0"/>
                          <a:ea typeface="+mn-ea"/>
                          <a:cs typeface="Arial" panose="020B0604020202020204" pitchFamily="34" charset="0"/>
                        </a:rPr>
                        <a:t>and which are perpendicular?</a:t>
                      </a:r>
                    </a:p>
                    <a:p>
                      <a:pPr marL="285750" indent="-285750">
                        <a:buFont typeface="Arial" panose="020B0604020202020204" pitchFamily="34" charset="0"/>
                        <a:buChar char="•"/>
                      </a:pPr>
                      <a:r>
                        <a:rPr kumimoji="0" lang="en-US" sz="2300" kern="1200" baseline="0" dirty="0" smtClean="0">
                          <a:solidFill>
                            <a:schemeClr val="tx1"/>
                          </a:solidFill>
                          <a:latin typeface="Arial" panose="020B0604020202020204" pitchFamily="34" charset="0"/>
                          <a:ea typeface="+mn-ea"/>
                          <a:cs typeface="Arial" panose="020B0604020202020204" pitchFamily="34" charset="0"/>
                        </a:rPr>
                        <a:t>What can you say about graphs </a:t>
                      </a:r>
                      <a:br>
                        <a:rPr kumimoji="0" lang="en-US" sz="2300" kern="1200" baseline="0" dirty="0" smtClean="0">
                          <a:solidFill>
                            <a:schemeClr val="tx1"/>
                          </a:solidFill>
                          <a:latin typeface="Arial" panose="020B0604020202020204" pitchFamily="34" charset="0"/>
                          <a:ea typeface="+mn-ea"/>
                          <a:cs typeface="Arial" panose="020B0604020202020204" pitchFamily="34" charset="0"/>
                        </a:rPr>
                      </a:br>
                      <a:r>
                        <a:rPr kumimoji="0" lang="en-US" sz="2300" kern="1200" baseline="0" dirty="0" smtClean="0">
                          <a:solidFill>
                            <a:schemeClr val="tx1"/>
                          </a:solidFill>
                          <a:latin typeface="Arial" panose="020B0604020202020204" pitchFamily="34" charset="0"/>
                          <a:ea typeface="+mn-ea"/>
                          <a:cs typeface="Arial" panose="020B0604020202020204" pitchFamily="34" charset="0"/>
                        </a:rPr>
                        <a:t>of parallel lines?</a:t>
                      </a:r>
                    </a:p>
                  </a:txBody>
                  <a:tcP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bl>
          </a:graphicData>
        </a:graphic>
      </p:graphicFrame>
      <p:sp>
        <p:nvSpPr>
          <p:cNvPr id="5" name="Rectangle 4"/>
          <p:cNvSpPr/>
          <p:nvPr/>
        </p:nvSpPr>
        <p:spPr>
          <a:xfrm flipH="1">
            <a:off x="239283" y="6127993"/>
            <a:ext cx="8581188" cy="477054"/>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500" b="1" i="1" dirty="0" err="1" smtClean="0">
                <a:solidFill>
                  <a:srgbClr val="C00000"/>
                </a:solidFill>
                <a:latin typeface="Arial" panose="020B0604020202020204" pitchFamily="34" charset="0"/>
                <a:cs typeface="Arial" panose="020B0604020202020204" pitchFamily="34" charset="0"/>
              </a:rPr>
              <a:t>Active</a:t>
            </a:r>
            <a:r>
              <a:rPr lang="en-US" sz="2500" b="1" dirty="0" err="1" smtClean="0">
                <a:solidFill>
                  <a:srgbClr val="C00000"/>
                </a:solidFill>
                <a:latin typeface="Arial" panose="020B0604020202020204" pitchFamily="34" charset="0"/>
                <a:cs typeface="Arial" panose="020B0604020202020204" pitchFamily="34" charset="0"/>
              </a:rPr>
              <a:t>Learn</a:t>
            </a:r>
            <a:r>
              <a:rPr lang="en-US" sz="2500" b="1" dirty="0" smtClean="0">
                <a:solidFill>
                  <a:srgbClr val="C00000"/>
                </a:solidFill>
                <a:latin typeface="Arial" panose="020B0604020202020204" pitchFamily="34" charset="0"/>
                <a:cs typeface="Arial" panose="020B0604020202020204" pitchFamily="34" charset="0"/>
              </a:rPr>
              <a:t> </a:t>
            </a:r>
            <a:r>
              <a:rPr lang="en-US" sz="2500" dirty="0">
                <a:solidFill>
                  <a:schemeClr val="tx1"/>
                </a:solidFill>
                <a:latin typeface="Arial" panose="020B0604020202020204" pitchFamily="34" charset="0"/>
                <a:cs typeface="Arial" panose="020B0604020202020204" pitchFamily="34" charset="0"/>
              </a:rPr>
              <a:t>- Homework, practice and support: Higher </a:t>
            </a:r>
            <a:r>
              <a:rPr lang="en-US" sz="2500" dirty="0" smtClean="0">
                <a:solidFill>
                  <a:schemeClr val="tx1"/>
                </a:solidFill>
                <a:latin typeface="Arial" panose="020B0604020202020204" pitchFamily="34" charset="0"/>
                <a:cs typeface="Arial" panose="020B0604020202020204" pitchFamily="34" charset="0"/>
              </a:rPr>
              <a:t>6.5</a:t>
            </a:r>
            <a:endParaRPr lang="en-US" sz="2500" dirty="0">
              <a:solidFill>
                <a:schemeClr val="tx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15116" y="4668494"/>
            <a:ext cx="3933348" cy="1280786"/>
          </a:xfrm>
          <a:prstGeom prst="rect">
            <a:avLst/>
          </a:prstGeom>
        </p:spPr>
      </p:pic>
    </p:spTree>
    <p:extLst>
      <p:ext uri="{BB962C8B-B14F-4D97-AF65-F5344CB8AC3E}">
        <p14:creationId xmlns:p14="http://schemas.microsoft.com/office/powerpoint/2010/main" val="2823853549"/>
      </p:ext>
    </p:extLst>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174</a:t>
            </a:r>
            <a:endParaRPr lang="en-GB" sz="1400" b="1" dirty="0">
              <a:latin typeface="Calibri" panose="020F0502020204030204" pitchFamily="34" charset="0"/>
            </a:endParaRPr>
          </a:p>
        </p:txBody>
      </p:sp>
      <p:sp>
        <p:nvSpPr>
          <p:cNvPr id="3" name="Rectangle 2"/>
          <p:cNvSpPr/>
          <p:nvPr/>
        </p:nvSpPr>
        <p:spPr>
          <a:xfrm>
            <a:off x="251519" y="1232173"/>
            <a:ext cx="4963499" cy="5509200"/>
          </a:xfrm>
          <a:prstGeom prst="rect">
            <a:avLst/>
          </a:prstGeom>
        </p:spPr>
        <p:txBody>
          <a:bodyPr wrap="square">
            <a:spAutoFit/>
          </a:bodyPr>
          <a:lstStyle/>
          <a:p>
            <a:pPr marL="400050" indent="-400050">
              <a:buClr>
                <a:srgbClr val="C00000"/>
              </a:buClr>
              <a:buFont typeface="+mj-lt"/>
              <a:buAutoNum type="arabicPeriod"/>
              <a:tabLst>
                <a:tab pos="2743200" algn="l"/>
              </a:tabLst>
            </a:pPr>
            <a:r>
              <a:rPr lang="en-US" sz="2200" dirty="0">
                <a:latin typeface="Arial" panose="020B0604020202020204" pitchFamily="34" charset="0"/>
                <a:cs typeface="Arial" panose="020B0604020202020204" pitchFamily="34" charset="0"/>
              </a:rPr>
              <a:t>What is the value halfway between</a:t>
            </a:r>
          </a:p>
          <a:p>
            <a:pPr marL="857250" lvl="1" indent="-400050">
              <a:buClr>
                <a:srgbClr val="C00000"/>
              </a:buClr>
              <a:buFont typeface="+mj-lt"/>
              <a:buAutoNum type="alphaLcPeriod"/>
              <a:tabLst>
                <a:tab pos="2743200" algn="l"/>
              </a:tabLst>
            </a:pPr>
            <a:r>
              <a:rPr lang="en-US" sz="2200" dirty="0" smtClean="0">
                <a:latin typeface="Arial" panose="020B0604020202020204" pitchFamily="34" charset="0"/>
                <a:cs typeface="Arial" panose="020B0604020202020204" pitchFamily="34" charset="0"/>
              </a:rPr>
              <a:t>5 </a:t>
            </a:r>
            <a:r>
              <a:rPr lang="en-US" sz="2200" dirty="0">
                <a:latin typeface="Arial" panose="020B0604020202020204" pitchFamily="34" charset="0"/>
                <a:cs typeface="Arial" panose="020B0604020202020204" pitchFamily="34" charset="0"/>
              </a:rPr>
              <a:t>and 9 </a:t>
            </a:r>
            <a:r>
              <a:rPr lang="en-US" sz="2200" dirty="0" smtClean="0">
                <a:latin typeface="Arial" panose="020B0604020202020204" pitchFamily="34" charset="0"/>
                <a:cs typeface="Arial" panose="020B0604020202020204" pitchFamily="34" charset="0"/>
              </a:rPr>
              <a:t>	</a:t>
            </a:r>
            <a:r>
              <a:rPr lang="en-US" sz="2200" dirty="0" smtClean="0">
                <a:solidFill>
                  <a:srgbClr val="C00000"/>
                </a:solidFill>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-2 and 4 </a:t>
            </a:r>
            <a:endParaRPr lang="en-US" sz="22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startAt="3"/>
              <a:tabLst>
                <a:tab pos="2743200" algn="l"/>
              </a:tabLst>
            </a:pPr>
            <a:r>
              <a:rPr lang="en-US" sz="2200" dirty="0" smtClean="0">
                <a:latin typeface="Arial" panose="020B0604020202020204" pitchFamily="34" charset="0"/>
                <a:cs typeface="Arial" panose="020B0604020202020204" pitchFamily="34" charset="0"/>
              </a:rPr>
              <a:t>3 </a:t>
            </a:r>
            <a:r>
              <a:rPr lang="en-US" sz="2200" dirty="0">
                <a:latin typeface="Arial" panose="020B0604020202020204" pitchFamily="34" charset="0"/>
                <a:cs typeface="Arial" panose="020B0604020202020204" pitchFamily="34" charset="0"/>
              </a:rPr>
              <a:t>and 8 </a:t>
            </a:r>
            <a:r>
              <a:rPr lang="en-US" sz="2200" dirty="0" smtClean="0">
                <a:latin typeface="Arial" panose="020B0604020202020204" pitchFamily="34" charset="0"/>
                <a:cs typeface="Arial" panose="020B0604020202020204" pitchFamily="34" charset="0"/>
              </a:rPr>
              <a:t>	</a:t>
            </a:r>
            <a:r>
              <a:rPr lang="en-US" sz="2200" dirty="0" smtClean="0">
                <a:solidFill>
                  <a:srgbClr val="C00000"/>
                </a:solidFill>
                <a:latin typeface="Arial" panose="020B0604020202020204" pitchFamily="34" charset="0"/>
                <a:cs typeface="Arial" panose="020B0604020202020204" pitchFamily="34" charset="0"/>
              </a:rPr>
              <a:t>d.</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-5 and -2?</a:t>
            </a:r>
          </a:p>
          <a:p>
            <a:pPr marL="400050" indent="-400050">
              <a:buClr>
                <a:srgbClr val="C00000"/>
              </a:buClr>
              <a:buFont typeface="+mj-lt"/>
              <a:buAutoNum type="arabicPeriod"/>
              <a:tabLst>
                <a:tab pos="2743200" algn="l"/>
              </a:tabLst>
            </a:pPr>
            <a:r>
              <a:rPr lang="en-US" sz="2200" dirty="0" smtClean="0">
                <a:latin typeface="Arial" panose="020B0604020202020204" pitchFamily="34" charset="0"/>
                <a:cs typeface="Arial" panose="020B0604020202020204" pitchFamily="34" charset="0"/>
              </a:rPr>
              <a:t>Here </a:t>
            </a:r>
            <a:r>
              <a:rPr lang="en-US" sz="2200" dirty="0">
                <a:latin typeface="Arial" panose="020B0604020202020204" pitchFamily="34" charset="0"/>
                <a:cs typeface="Arial" panose="020B0604020202020204" pitchFamily="34" charset="0"/>
              </a:rPr>
              <a:t>is a right-angled triangle. What is the length of side AB</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endParaRPr lang="en-US" sz="1050" dirty="0" smtClean="0">
              <a:latin typeface="Arial" panose="020B0604020202020204" pitchFamily="34" charset="0"/>
              <a:cs typeface="Arial" panose="020B0604020202020204" pitchFamily="34" charset="0"/>
            </a:endParaRPr>
          </a:p>
          <a:p>
            <a:pPr marL="400050" indent="-400050">
              <a:buClr>
                <a:srgbClr val="C00000"/>
              </a:buClr>
              <a:buFont typeface="+mj-lt"/>
              <a:buAutoNum type="arabicPeriod"/>
              <a:tabLst>
                <a:tab pos="2743200" algn="l"/>
              </a:tabLst>
            </a:pPr>
            <a:r>
              <a:rPr lang="en-US" sz="2200" dirty="0">
                <a:latin typeface="Arial" panose="020B0604020202020204" pitchFamily="34" charset="0"/>
                <a:cs typeface="Arial" panose="020B0604020202020204" pitchFamily="34" charset="0"/>
              </a:rPr>
              <a:t>Write down the gradient and </a:t>
            </a:r>
            <a:r>
              <a:rPr lang="en-US" sz="2200" i="1" dirty="0" smtClean="0">
                <a:latin typeface="Arial" panose="020B0604020202020204" pitchFamily="34" charset="0"/>
                <a:cs typeface="Arial" panose="020B0604020202020204" pitchFamily="34" charset="0"/>
              </a:rPr>
              <a:t>y</a:t>
            </a:r>
            <a:r>
              <a:rPr lang="en-US" sz="2200" dirty="0" smtClean="0">
                <a:latin typeface="Arial" panose="020B0604020202020204" pitchFamily="34" charset="0"/>
                <a:cs typeface="Arial" panose="020B0604020202020204" pitchFamily="34" charset="0"/>
              </a:rPr>
              <a:t>-intercept </a:t>
            </a:r>
            <a:r>
              <a:rPr lang="en-US" sz="2200" dirty="0">
                <a:latin typeface="Arial" panose="020B0604020202020204" pitchFamily="34" charset="0"/>
                <a:cs typeface="Arial" panose="020B0604020202020204" pitchFamily="34" charset="0"/>
              </a:rPr>
              <a:t>of the line y = </a:t>
            </a:r>
            <a:r>
              <a:rPr lang="en-US" sz="2200" dirty="0" smtClean="0">
                <a:latin typeface="Arial" panose="020B0604020202020204" pitchFamily="34" charset="0"/>
                <a:cs typeface="Arial" panose="020B0604020202020204" pitchFamily="34" charset="0"/>
              </a:rPr>
              <a:t>2x - 3</a:t>
            </a:r>
          </a:p>
        </p:txBody>
      </p:sp>
      <p:sp>
        <p:nvSpPr>
          <p:cNvPr id="11" name="Title 1"/>
          <p:cNvSpPr>
            <a:spLocks noGrp="1"/>
          </p:cNvSpPr>
          <p:nvPr>
            <p:ph type="title"/>
          </p:nvPr>
        </p:nvSpPr>
        <p:spPr/>
        <p:txBody>
          <a:bodyPr>
            <a:noAutofit/>
          </a:bodyPr>
          <a:lstStyle/>
          <a:p>
            <a:r>
              <a:rPr lang="en-GB" sz="3600" dirty="0"/>
              <a:t>6.5 – Line Segments</a:t>
            </a:r>
            <a:endParaRPr lang="en-GB" sz="3200" b="1" dirty="0" smtClean="0"/>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49158" y="2996952"/>
            <a:ext cx="2918786" cy="1368184"/>
          </a:xfrm>
          <a:prstGeom prst="rect">
            <a:avLst/>
          </a:prstGeom>
        </p:spPr>
      </p:pic>
      <p:sp>
        <p:nvSpPr>
          <p:cNvPr id="10" name="Rectangle 9"/>
          <p:cNvSpPr/>
          <p:nvPr/>
        </p:nvSpPr>
        <p:spPr>
          <a:xfrm flipH="1">
            <a:off x="251520" y="4553252"/>
            <a:ext cx="5212345" cy="1015663"/>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Q2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Use </a:t>
            </a:r>
            <a:r>
              <a:rPr lang="en-US" sz="2000" dirty="0" smtClean="0">
                <a:solidFill>
                  <a:schemeClr val="tx1"/>
                </a:solidFill>
                <a:latin typeface="Arial" panose="020B0604020202020204" pitchFamily="34" charset="0"/>
                <a:cs typeface="Arial" panose="020B0604020202020204" pitchFamily="34" charset="0"/>
              </a:rPr>
              <a:t>Pythagoras</a:t>
            </a:r>
            <a:r>
              <a:rPr lang="en-US" sz="2000" dirty="0">
                <a:solidFill>
                  <a:schemeClr val="tx1"/>
                </a:solidFill>
                <a:latin typeface="Arial" panose="020B0604020202020204" pitchFamily="34" charset="0"/>
                <a:cs typeface="Arial" panose="020B0604020202020204" pitchFamily="34" charset="0"/>
              </a:rPr>
              <a:t>' </a:t>
            </a:r>
            <a:r>
              <a:rPr lang="en-US" sz="2000" dirty="0" smtClean="0">
                <a:solidFill>
                  <a:schemeClr val="tx1"/>
                </a:solidFill>
                <a:latin typeface="Arial" panose="020B0604020202020204" pitchFamily="34" charset="0"/>
                <a:cs typeface="Arial" panose="020B0604020202020204" pitchFamily="34" charset="0"/>
              </a:rPr>
              <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theorem.</a:t>
            </a:r>
            <a:br>
              <a:rPr lang="en-US" sz="2000" dirty="0" smtClean="0">
                <a:solidFill>
                  <a:schemeClr val="tx1"/>
                </a:solidFill>
                <a:latin typeface="Arial" panose="020B0604020202020204" pitchFamily="34" charset="0"/>
                <a:cs typeface="Arial" panose="020B0604020202020204" pitchFamily="34" charset="0"/>
              </a:rPr>
            </a:br>
            <a:endParaRPr lang="en-US" sz="2000" dirty="0">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495374" y="4653136"/>
            <a:ext cx="1436666" cy="810428"/>
          </a:xfrm>
          <a:prstGeom prst="rect">
            <a:avLst/>
          </a:prstGeom>
        </p:spPr>
      </p:pic>
      <p:sp>
        <p:nvSpPr>
          <p:cNvPr id="12" name="Flowchart: Delay 11"/>
          <p:cNvSpPr/>
          <p:nvPr/>
        </p:nvSpPr>
        <p:spPr>
          <a:xfrm flipH="1">
            <a:off x="5215019" y="1196752"/>
            <a:ext cx="365093" cy="5369378"/>
          </a:xfrm>
          <a:prstGeom prst="flowChartDelay">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smtClean="0">
                <a:latin typeface="Arial" panose="020B0604020202020204" pitchFamily="34" charset="0"/>
                <a:cs typeface="Arial" panose="020B0604020202020204" pitchFamily="34" charset="0"/>
              </a:rPr>
              <a:t>Warm Up</a:t>
            </a:r>
            <a:endParaRPr lang="en-US" sz="2800" dirty="0">
              <a:latin typeface="Arial" panose="020B0604020202020204" pitchFamily="34" charset="0"/>
              <a:cs typeface="Arial" panose="020B0604020202020204" pitchFamily="34" charset="0"/>
            </a:endParaRPr>
          </a:p>
        </p:txBody>
      </p:sp>
      <p:sp>
        <p:nvSpPr>
          <p:cNvPr id="13" name="Rectangle 12"/>
          <p:cNvSpPr/>
          <p:nvPr/>
        </p:nvSpPr>
        <p:spPr>
          <a:xfrm flipH="1">
            <a:off x="5602527" y="5951021"/>
            <a:ext cx="3145937" cy="646331"/>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b="1" dirty="0" smtClean="0">
                <a:solidFill>
                  <a:srgbClr val="C00000"/>
                </a:solidFill>
                <a:latin typeface="Arial" panose="020B0604020202020204" pitchFamily="34" charset="0"/>
                <a:cs typeface="Arial" panose="020B0604020202020204" pitchFamily="34" charset="0"/>
              </a:rPr>
              <a:t>Q3 </a:t>
            </a:r>
            <a:r>
              <a:rPr lang="en-US" b="1" dirty="0">
                <a:solidFill>
                  <a:srgbClr val="C00000"/>
                </a:solidFill>
                <a:latin typeface="Arial" panose="020B0604020202020204" pitchFamily="34" charset="0"/>
                <a:cs typeface="Arial" panose="020B0604020202020204" pitchFamily="34" charset="0"/>
              </a:rPr>
              <a:t>hint</a:t>
            </a:r>
            <a:r>
              <a:rPr lang="en-US" dirty="0">
                <a:solidFill>
                  <a:schemeClr val="tx1"/>
                </a:solidFill>
                <a:latin typeface="Arial" panose="020B0604020202020204" pitchFamily="34" charset="0"/>
                <a:cs typeface="Arial" panose="020B0604020202020204" pitchFamily="34" charset="0"/>
              </a:rPr>
              <a:t> - Look back at </a:t>
            </a:r>
            <a:r>
              <a:rPr lang="en-US" dirty="0" smtClean="0">
                <a:solidFill>
                  <a:schemeClr val="tx1"/>
                </a:solidFill>
                <a:latin typeface="Arial" panose="020B0604020202020204" pitchFamily="34" charset="0"/>
                <a:cs typeface="Arial" panose="020B0604020202020204" pitchFamily="34" charset="0"/>
              </a:rPr>
              <a:t>lesson </a:t>
            </a:r>
            <a:r>
              <a:rPr lang="en-US" b="1" dirty="0">
                <a:solidFill>
                  <a:schemeClr val="tx1"/>
                </a:solidFill>
                <a:latin typeface="Arial" panose="020B0604020202020204" pitchFamily="34" charset="0"/>
                <a:cs typeface="Arial" panose="020B0604020202020204" pitchFamily="34" charset="0"/>
              </a:rPr>
              <a:t>6.1</a:t>
            </a:r>
            <a:r>
              <a:rPr lang="en-US" dirty="0">
                <a:solidFill>
                  <a:schemeClr val="tx1"/>
                </a:solidFill>
                <a:latin typeface="Arial" panose="020B0604020202020204" pitchFamily="34" charset="0"/>
                <a:cs typeface="Arial" panose="020B0604020202020204" pitchFamily="34" charset="0"/>
              </a:rPr>
              <a:t> if you are stuck.</a:t>
            </a:r>
          </a:p>
        </p:txBody>
      </p:sp>
    </p:spTree>
    <p:extLst>
      <p:ext uri="{BB962C8B-B14F-4D97-AF65-F5344CB8AC3E}">
        <p14:creationId xmlns:p14="http://schemas.microsoft.com/office/powerpoint/2010/main" val="3810933394"/>
      </p:ext>
    </p:extLst>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175</a:t>
            </a:r>
            <a:endParaRPr lang="en-GB" sz="1400" b="1" dirty="0">
              <a:latin typeface="Calibri" panose="020F0502020204030204" pitchFamily="34" charset="0"/>
            </a:endParaRPr>
          </a:p>
        </p:txBody>
      </p:sp>
      <p:sp>
        <p:nvSpPr>
          <p:cNvPr id="3" name="Rectangle 2"/>
          <p:cNvSpPr/>
          <p:nvPr/>
        </p:nvSpPr>
        <p:spPr>
          <a:xfrm>
            <a:off x="251519" y="1232173"/>
            <a:ext cx="5256585" cy="3416320"/>
          </a:xfrm>
          <a:prstGeom prst="rect">
            <a:avLst/>
          </a:prstGeom>
        </p:spPr>
        <p:txBody>
          <a:bodyPr wrap="square">
            <a:spAutoFit/>
          </a:bodyPr>
          <a:lstStyle/>
          <a:p>
            <a:pPr marL="457200" indent="-457200">
              <a:buClr>
                <a:srgbClr val="C00000"/>
              </a:buClr>
              <a:buFont typeface="+mj-lt"/>
              <a:buAutoNum type="arabicPeriod" startAt="4"/>
              <a:tabLst>
                <a:tab pos="2743200" algn="l"/>
              </a:tabLst>
            </a:pPr>
            <a:r>
              <a:rPr lang="en-US" sz="2400" dirty="0">
                <a:latin typeface="Arial" panose="020B0604020202020204" pitchFamily="34" charset="0"/>
                <a:cs typeface="Arial" panose="020B0604020202020204" pitchFamily="34" charset="0"/>
              </a:rPr>
              <a:t>Work out the midpoint of a line segment AB, where </a:t>
            </a:r>
            <a:endParaRPr lang="en-US" sz="24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400" dirty="0" smtClean="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is (0,3) and B is (4,7) </a:t>
            </a:r>
            <a:endParaRPr lang="en-US" sz="24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400" dirty="0" smtClean="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is (2,9) and </a:t>
            </a:r>
            <a:r>
              <a:rPr lang="en-US" sz="2400" dirty="0" smtClean="0">
                <a:latin typeface="Arial" panose="020B0604020202020204" pitchFamily="34" charset="0"/>
                <a:cs typeface="Arial" panose="020B0604020202020204" pitchFamily="34" charset="0"/>
              </a:rPr>
              <a:t>B is </a:t>
            </a:r>
            <a:r>
              <a:rPr lang="en-US" sz="2400" dirty="0">
                <a:latin typeface="Arial" panose="020B0604020202020204" pitchFamily="34" charset="0"/>
                <a:cs typeface="Arial" panose="020B0604020202020204" pitchFamily="34" charset="0"/>
              </a:rPr>
              <a:t>(9,2) </a:t>
            </a:r>
            <a:endParaRPr lang="en-US" sz="24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400" dirty="0" smtClean="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is (3,8) and </a:t>
            </a:r>
            <a:r>
              <a:rPr lang="en-US" sz="2400" dirty="0" smtClean="0">
                <a:latin typeface="Arial" panose="020B0604020202020204" pitchFamily="34" charset="0"/>
                <a:cs typeface="Arial" panose="020B0604020202020204" pitchFamily="34" charset="0"/>
              </a:rPr>
              <a:t>B is </a:t>
            </a:r>
            <a:r>
              <a:rPr lang="en-US" sz="2400" dirty="0">
                <a:latin typeface="Arial" panose="020B0604020202020204" pitchFamily="34" charset="0"/>
                <a:cs typeface="Arial" panose="020B0604020202020204" pitchFamily="34" charset="0"/>
              </a:rPr>
              <a:t>(-1,6) </a:t>
            </a:r>
            <a:endParaRPr lang="en-US" sz="24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400" dirty="0" smtClean="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is (-4,-1) and </a:t>
            </a:r>
            <a:r>
              <a:rPr lang="en-US" sz="2400" dirty="0" smtClean="0">
                <a:latin typeface="Arial" panose="020B0604020202020204" pitchFamily="34" charset="0"/>
                <a:cs typeface="Arial" panose="020B0604020202020204" pitchFamily="34" charset="0"/>
              </a:rPr>
              <a:t>B is </a:t>
            </a:r>
            <a:r>
              <a:rPr lang="en-US" sz="2400" dirty="0">
                <a:latin typeface="Arial" panose="020B0604020202020204" pitchFamily="34" charset="0"/>
                <a:cs typeface="Arial" panose="020B0604020202020204" pitchFamily="34" charset="0"/>
              </a:rPr>
              <a:t>(0,0).</a:t>
            </a:r>
          </a:p>
          <a:p>
            <a:pPr>
              <a:buClr>
                <a:srgbClr val="C00000"/>
              </a:buClr>
              <a:tabLst>
                <a:tab pos="2743200" algn="l"/>
              </a:tabLst>
            </a:pPr>
            <a:r>
              <a:rPr lang="en-US" sz="2400" b="1" dirty="0">
                <a:solidFill>
                  <a:srgbClr val="C00000"/>
                </a:solidFill>
                <a:latin typeface="Arial" panose="020B0604020202020204" pitchFamily="34" charset="0"/>
                <a:cs typeface="Arial" panose="020B0604020202020204" pitchFamily="34" charset="0"/>
              </a:rPr>
              <a:t>Discussion </a:t>
            </a:r>
            <a:r>
              <a:rPr lang="en-US" sz="2400" dirty="0">
                <a:latin typeface="Arial" panose="020B0604020202020204" pitchFamily="34" charset="0"/>
                <a:cs typeface="Arial" panose="020B0604020202020204" pitchFamily="34" charset="0"/>
              </a:rPr>
              <a:t>How can you find the midpoints of line segments without drawing?</a:t>
            </a:r>
            <a:endParaRPr lang="en-US" sz="2400" dirty="0" smtClean="0">
              <a:latin typeface="Arial" panose="020B0604020202020204" pitchFamily="34" charset="0"/>
              <a:cs typeface="Arial" panose="020B0604020202020204" pitchFamily="34" charset="0"/>
            </a:endParaRPr>
          </a:p>
        </p:txBody>
      </p:sp>
      <p:sp>
        <p:nvSpPr>
          <p:cNvPr id="11" name="Title 1"/>
          <p:cNvSpPr>
            <a:spLocks noGrp="1"/>
          </p:cNvSpPr>
          <p:nvPr>
            <p:ph type="title"/>
          </p:nvPr>
        </p:nvSpPr>
        <p:spPr/>
        <p:txBody>
          <a:bodyPr>
            <a:noAutofit/>
          </a:bodyPr>
          <a:lstStyle/>
          <a:p>
            <a:r>
              <a:rPr lang="en-GB" sz="3600" dirty="0"/>
              <a:t>6.5 – Line Segments</a:t>
            </a:r>
            <a:endParaRPr lang="en-GB" sz="3200" b="1" dirty="0" smtClean="0"/>
          </a:p>
        </p:txBody>
      </p:sp>
      <p:grpSp>
        <p:nvGrpSpPr>
          <p:cNvPr id="14" name="Group 13"/>
          <p:cNvGrpSpPr/>
          <p:nvPr/>
        </p:nvGrpSpPr>
        <p:grpSpPr>
          <a:xfrm>
            <a:off x="275085" y="4653136"/>
            <a:ext cx="5213924" cy="1917794"/>
            <a:chOff x="150164" y="6427127"/>
            <a:chExt cx="5213924" cy="1917794"/>
          </a:xfrm>
        </p:grpSpPr>
        <p:sp>
          <p:nvSpPr>
            <p:cNvPr id="15" name="Rectangle 14"/>
            <p:cNvSpPr/>
            <p:nvPr/>
          </p:nvSpPr>
          <p:spPr>
            <a:xfrm flipH="1">
              <a:off x="150164" y="6605983"/>
              <a:ext cx="5213924" cy="1738938"/>
            </a:xfrm>
            <a:prstGeom prst="rect">
              <a:avLst/>
            </a:prstGeom>
            <a:solidFill>
              <a:srgbClr val="EBF4F9"/>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200" dirty="0">
                  <a:solidFill>
                    <a:schemeClr val="tx1"/>
                  </a:solidFill>
                  <a:latin typeface="Arial" panose="020B0604020202020204" pitchFamily="34" charset="0"/>
                  <a:cs typeface="Arial" panose="020B0604020202020204" pitchFamily="34" charset="0"/>
                </a:rPr>
                <a:t>The coordinates of the </a:t>
              </a: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midpoint of a </a:t>
              </a:r>
              <a:r>
                <a:rPr lang="en-US" sz="2200" dirty="0">
                  <a:solidFill>
                    <a:schemeClr val="tx1"/>
                  </a:solidFill>
                  <a:latin typeface="Arial" panose="020B0604020202020204" pitchFamily="34" charset="0"/>
                  <a:cs typeface="Arial" panose="020B0604020202020204" pitchFamily="34" charset="0"/>
                </a:rPr>
                <a:t>line segment </a:t>
              </a: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are: </a:t>
              </a:r>
              <a:br>
                <a:rPr lang="en-US" sz="2200" dirty="0" smtClean="0">
                  <a:solidFill>
                    <a:schemeClr val="tx1"/>
                  </a:solidFill>
                  <a:latin typeface="Arial" panose="020B0604020202020204" pitchFamily="34" charset="0"/>
                  <a:cs typeface="Arial" panose="020B0604020202020204" pitchFamily="34" charset="0"/>
                </a:rPr>
              </a:br>
              <a:endParaRPr lang="en-US" sz="2200" dirty="0">
                <a:solidFill>
                  <a:schemeClr val="tx1"/>
                </a:solidFill>
                <a:latin typeface="Arial" panose="020B0604020202020204" pitchFamily="34" charset="0"/>
                <a:cs typeface="Arial" panose="020B0604020202020204" pitchFamily="34" charset="0"/>
              </a:endParaRPr>
            </a:p>
          </p:txBody>
        </p:sp>
        <p:sp>
          <p:nvSpPr>
            <p:cNvPr id="16" name="Pentagon 15"/>
            <p:cNvSpPr/>
            <p:nvPr/>
          </p:nvSpPr>
          <p:spPr>
            <a:xfrm>
              <a:off x="150164" y="6427127"/>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Arial" panose="020B0604020202020204" pitchFamily="34" charset="0"/>
                  <a:cs typeface="Arial" panose="020B0604020202020204" pitchFamily="34" charset="0"/>
                </a:rPr>
                <a:t>Key Point 12</a:t>
              </a:r>
              <a:endParaRPr lang="en-US" b="1" dirty="0">
                <a:latin typeface="Arial" panose="020B0604020202020204" pitchFamily="34" charset="0"/>
                <a:cs typeface="Arial" panose="020B0604020202020204" pitchFamily="34" charset="0"/>
              </a:endParaRPr>
            </a:p>
          </p:txBody>
        </p:sp>
      </p:grpSp>
      <p:grpSp>
        <p:nvGrpSpPr>
          <p:cNvPr id="7" name="Group 6"/>
          <p:cNvGrpSpPr/>
          <p:nvPr/>
        </p:nvGrpSpPr>
        <p:grpSpPr>
          <a:xfrm>
            <a:off x="971600" y="5784498"/>
            <a:ext cx="2024913" cy="596830"/>
            <a:chOff x="827584" y="6144538"/>
            <a:chExt cx="2024913" cy="596830"/>
          </a:xfrm>
        </p:grpSpPr>
        <mc:AlternateContent xmlns:mc="http://schemas.openxmlformats.org/markup-compatibility/2006" xmlns:a14="http://schemas.microsoft.com/office/drawing/2010/main">
          <mc:Choice Requires="a14">
            <p:sp>
              <p:nvSpPr>
                <p:cNvPr id="18" name="Rectangle 17"/>
                <p:cNvSpPr/>
                <p:nvPr/>
              </p:nvSpPr>
              <p:spPr>
                <a:xfrm>
                  <a:off x="827584" y="6144538"/>
                  <a:ext cx="2024913" cy="596830"/>
                </a:xfrm>
                <a:prstGeom prst="rect">
                  <a:avLst/>
                </a:prstGeom>
              </p:spPr>
              <p:txBody>
                <a:bodyPr wrap="none">
                  <a:spAutoFit/>
                </a:bodyPr>
                <a:lstStyle/>
                <a:p>
                  <a:r>
                    <a:rPr lang="en-US" sz="2800" dirty="0" smtClean="0">
                      <a:latin typeface="Arial" panose="020B0604020202020204" pitchFamily="34" charset="0"/>
                      <a:cs typeface="Arial" panose="020B0604020202020204" pitchFamily="34" charset="0"/>
                    </a:rPr>
                    <a:t>(</a:t>
                  </a:r>
                  <a14:m>
                    <m:oMath xmlns:m="http://schemas.openxmlformats.org/officeDocument/2006/math">
                      <m:f>
                        <m:fPr>
                          <m:type m:val="noBar"/>
                          <m:ctrlPr>
                            <a:rPr lang="en-US" sz="2800" i="1">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𝑥</m:t>
                          </m:r>
                          <m:r>
                            <a:rPr lang="en-US" sz="2800" b="0" i="1" baseline="-25000" smtClean="0">
                              <a:latin typeface="Cambria Math" panose="02040503050406030204" pitchFamily="18" charset="0"/>
                              <a:cs typeface="Arial" panose="020B0604020202020204" pitchFamily="34" charset="0"/>
                            </a:rPr>
                            <m:t>1</m:t>
                          </m:r>
                          <m:r>
                            <a:rPr lang="en-US" sz="2800" b="0" i="1" smtClean="0">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𝑥</m:t>
                          </m:r>
                          <m:r>
                            <a:rPr lang="en-US" sz="2800" b="0" i="1" baseline="-25000" smtClean="0">
                              <a:latin typeface="Cambria Math" panose="02040503050406030204" pitchFamily="18" charset="0"/>
                              <a:cs typeface="Arial" panose="020B0604020202020204" pitchFamily="34" charset="0"/>
                            </a:rPr>
                            <m:t>2</m:t>
                          </m:r>
                          <m:r>
                            <a:rPr lang="en-US" sz="2800" b="0" i="1" smtClean="0">
                              <a:latin typeface="Cambria Math" panose="02040503050406030204" pitchFamily="18" charset="0"/>
                              <a:cs typeface="Arial" panose="020B0604020202020204" pitchFamily="34" charset="0"/>
                            </a:rPr>
                            <m:t>,    </m:t>
                          </m:r>
                          <m:r>
                            <a:rPr lang="en-US" sz="2800" b="0" i="1" smtClean="0">
                              <a:latin typeface="Cambria Math" panose="02040503050406030204" pitchFamily="18" charset="0"/>
                              <a:cs typeface="Arial" panose="020B0604020202020204" pitchFamily="34" charset="0"/>
                            </a:rPr>
                            <m:t>𝑦</m:t>
                          </m:r>
                          <m:r>
                            <a:rPr lang="en-US" sz="2800" b="0" i="1" baseline="-25000" smtClean="0">
                              <a:latin typeface="Cambria Math" panose="02040503050406030204" pitchFamily="18" charset="0"/>
                              <a:cs typeface="Arial" panose="020B0604020202020204" pitchFamily="34" charset="0"/>
                            </a:rPr>
                            <m:t>1</m:t>
                          </m:r>
                          <m:r>
                            <a:rPr lang="en-US" sz="2800" b="0" i="1" smtClean="0">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𝑦</m:t>
                          </m:r>
                          <m:r>
                            <a:rPr lang="en-US" sz="2800" b="0" i="1" baseline="-25000" smtClean="0">
                              <a:latin typeface="Cambria Math" panose="02040503050406030204" pitchFamily="18" charset="0"/>
                              <a:cs typeface="Arial" panose="020B0604020202020204" pitchFamily="34" charset="0"/>
                            </a:rPr>
                            <m:t>2</m:t>
                          </m:r>
                        </m:num>
                        <m:den>
                          <m:r>
                            <a:rPr lang="en-US" sz="2800" b="0" i="1" smtClean="0">
                              <a:latin typeface="Cambria Math" panose="02040503050406030204" pitchFamily="18" charset="0"/>
                              <a:cs typeface="Arial" panose="020B0604020202020204" pitchFamily="34" charset="0"/>
                            </a:rPr>
                            <m:t>2              2</m:t>
                          </m:r>
                        </m:den>
                      </m:f>
                    </m:oMath>
                  </a14:m>
                  <a:r>
                    <a:rPr lang="en-US" sz="2800" dirty="0" smtClean="0">
                      <a:latin typeface="Arial" panose="020B0604020202020204" pitchFamily="34" charset="0"/>
                      <a:cs typeface="Arial" panose="020B0604020202020204" pitchFamily="34" charset="0"/>
                    </a:rPr>
                    <a:t>)</a:t>
                  </a:r>
                  <a:endParaRPr lang="en-US" sz="2800" dirty="0"/>
                </a:p>
              </p:txBody>
            </p:sp>
          </mc:Choice>
          <mc:Fallback xmlns="">
            <p:sp>
              <p:nvSpPr>
                <p:cNvPr id="18" name="Rectangle 17"/>
                <p:cNvSpPr>
                  <a:spLocks noRot="1" noChangeAspect="1" noMove="1" noResize="1" noEditPoints="1" noAdjustHandles="1" noChangeArrowheads="1" noChangeShapeType="1" noTextEdit="1"/>
                </p:cNvSpPr>
                <p:nvPr/>
              </p:nvSpPr>
              <p:spPr>
                <a:xfrm>
                  <a:off x="827584" y="6144538"/>
                  <a:ext cx="2024913" cy="596830"/>
                </a:xfrm>
                <a:prstGeom prst="rect">
                  <a:avLst/>
                </a:prstGeom>
                <a:blipFill rotWithShape="0">
                  <a:blip r:embed="rId4"/>
                  <a:stretch>
                    <a:fillRect l="-6006" t="-8163" r="-4805" b="-18367"/>
                  </a:stretch>
                </a:blipFill>
              </p:spPr>
              <p:txBody>
                <a:bodyPr/>
                <a:lstStyle/>
                <a:p>
                  <a:r>
                    <a:rPr lang="en-US">
                      <a:noFill/>
                    </a:rPr>
                    <a:t> </a:t>
                  </a:r>
                </a:p>
              </p:txBody>
            </p:sp>
          </mc:Fallback>
        </mc:AlternateContent>
        <p:cxnSp>
          <p:nvCxnSpPr>
            <p:cNvPr id="6" name="Straight Connector 5"/>
            <p:cNvCxnSpPr/>
            <p:nvPr/>
          </p:nvCxnSpPr>
          <p:spPr>
            <a:xfrm>
              <a:off x="1017520" y="6453336"/>
              <a:ext cx="16450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693028" y="4986728"/>
            <a:ext cx="1713238" cy="1355590"/>
          </a:xfrm>
          <a:prstGeom prst="rect">
            <a:avLst/>
          </a:prstGeom>
        </p:spPr>
      </p:pic>
      <p:sp>
        <p:nvSpPr>
          <p:cNvPr id="19" name="Rectangle 18"/>
          <p:cNvSpPr/>
          <p:nvPr/>
        </p:nvSpPr>
        <p:spPr>
          <a:xfrm flipH="1">
            <a:off x="5565074" y="1628800"/>
            <a:ext cx="3224074" cy="110799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Q4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Draw the </a:t>
            </a: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lines </a:t>
            </a:r>
            <a:r>
              <a:rPr lang="en-US" sz="2200" dirty="0">
                <a:solidFill>
                  <a:schemeClr val="tx1"/>
                </a:solidFill>
                <a:latin typeface="Arial" panose="020B0604020202020204" pitchFamily="34" charset="0"/>
                <a:cs typeface="Arial" panose="020B0604020202020204" pitchFamily="34" charset="0"/>
              </a:rPr>
              <a:t>on a grid with axes from -10 to 10.</a:t>
            </a:r>
          </a:p>
        </p:txBody>
      </p:sp>
      <p:sp>
        <p:nvSpPr>
          <p:cNvPr id="20" name="Rectangle 19"/>
          <p:cNvSpPr/>
          <p:nvPr/>
        </p:nvSpPr>
        <p:spPr>
          <a:xfrm flipH="1">
            <a:off x="5601184" y="2852936"/>
            <a:ext cx="3219288" cy="1446550"/>
          </a:xfrm>
          <a:prstGeom prst="rect">
            <a:avLst/>
          </a:prstGeom>
          <a:solidFill>
            <a:schemeClr val="accent5">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Q4 communication hint </a:t>
            </a:r>
            <a:r>
              <a:rPr lang="en-US" sz="2200" dirty="0" smtClean="0">
                <a:solidFill>
                  <a:schemeClr val="tx1"/>
                </a:solidFill>
                <a:latin typeface="Arial" panose="020B0604020202020204" pitchFamily="34" charset="0"/>
                <a:cs typeface="Arial" panose="020B0604020202020204" pitchFamily="34" charset="0"/>
              </a:rPr>
              <a:t>– A </a:t>
            </a:r>
            <a:r>
              <a:rPr lang="en-US" sz="2200" b="1" dirty="0" smtClean="0">
                <a:solidFill>
                  <a:schemeClr val="tx1"/>
                </a:solidFill>
                <a:latin typeface="Arial" panose="020B0604020202020204" pitchFamily="34" charset="0"/>
                <a:cs typeface="Arial" panose="020B0604020202020204" pitchFamily="34" charset="0"/>
              </a:rPr>
              <a:t>line segment</a:t>
            </a:r>
            <a:r>
              <a:rPr lang="en-US" sz="2200" dirty="0" smtClean="0">
                <a:solidFill>
                  <a:schemeClr val="tx1"/>
                </a:solidFill>
                <a:latin typeface="Arial" panose="020B0604020202020204" pitchFamily="34" charset="0"/>
                <a:cs typeface="Arial" panose="020B0604020202020204" pitchFamily="34" charset="0"/>
              </a:rPr>
              <a:t> is a part of a straight line.</a:t>
            </a:r>
            <a:endParaRPr lang="en-US" sz="2200" dirty="0">
              <a:solidFill>
                <a:schemeClr val="tx1"/>
              </a:solidFill>
              <a:latin typeface="Arial" panose="020B0604020202020204" pitchFamily="34" charset="0"/>
              <a:cs typeface="Arial" panose="020B0604020202020204" pitchFamily="34" charset="0"/>
            </a:endParaRPr>
          </a:p>
        </p:txBody>
      </p:sp>
      <p:sp>
        <p:nvSpPr>
          <p:cNvPr id="22" name="Rectangle 21"/>
          <p:cNvSpPr/>
          <p:nvPr/>
        </p:nvSpPr>
        <p:spPr>
          <a:xfrm flipH="1">
            <a:off x="5601184" y="4431883"/>
            <a:ext cx="3219288" cy="2123658"/>
          </a:xfrm>
          <a:prstGeom prst="rect">
            <a:avLst/>
          </a:prstGeom>
          <a:solidFill>
            <a:srgbClr val="F2AE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b="1" dirty="0" smtClean="0">
                <a:solidFill>
                  <a:srgbClr val="002060"/>
                </a:solidFill>
                <a:latin typeface="Arial" panose="020B0604020202020204" pitchFamily="34" charset="0"/>
                <a:cs typeface="Arial" panose="020B0604020202020204" pitchFamily="34" charset="0"/>
              </a:rPr>
              <a:t>Q4 discussion hint </a:t>
            </a:r>
            <a:r>
              <a:rPr lang="en-US" sz="2200" dirty="0" smtClean="0">
                <a:solidFill>
                  <a:schemeClr val="tx1"/>
                </a:solidFill>
                <a:latin typeface="Arial" panose="020B0604020202020204" pitchFamily="34" charset="0"/>
                <a:cs typeface="Arial" panose="020B0604020202020204" pitchFamily="34" charset="0"/>
              </a:rPr>
              <a:t>– What value is half way between the two </a:t>
            </a:r>
            <a:r>
              <a:rPr lang="en-US" sz="2200" i="1" dirty="0" smtClean="0">
                <a:solidFill>
                  <a:schemeClr val="tx1"/>
                </a:solidFill>
                <a:latin typeface="Arial" panose="020B0604020202020204" pitchFamily="34" charset="0"/>
                <a:cs typeface="Arial" panose="020B0604020202020204" pitchFamily="34" charset="0"/>
              </a:rPr>
              <a:t>x</a:t>
            </a:r>
            <a:r>
              <a:rPr lang="en-US" sz="2200" dirty="0" smtClean="0">
                <a:solidFill>
                  <a:schemeClr val="tx1"/>
                </a:solidFill>
                <a:latin typeface="Arial" panose="020B0604020202020204" pitchFamily="34" charset="0"/>
                <a:cs typeface="Arial" panose="020B0604020202020204" pitchFamily="34" charset="0"/>
              </a:rPr>
              <a:t>-coordinates? And between the two </a:t>
            </a:r>
            <a:r>
              <a:rPr lang="en-US" sz="2200" i="1" dirty="0" smtClean="0">
                <a:solidFill>
                  <a:schemeClr val="tx1"/>
                </a:solidFill>
                <a:latin typeface="Arial" panose="020B0604020202020204" pitchFamily="34" charset="0"/>
                <a:cs typeface="Arial" panose="020B0604020202020204" pitchFamily="34" charset="0"/>
              </a:rPr>
              <a:t>y-</a:t>
            </a:r>
            <a:r>
              <a:rPr lang="en-US" sz="2200" dirty="0" smtClean="0">
                <a:solidFill>
                  <a:schemeClr val="tx1"/>
                </a:solidFill>
                <a:latin typeface="Arial" panose="020B0604020202020204" pitchFamily="34" charset="0"/>
                <a:cs typeface="Arial" panose="020B0604020202020204" pitchFamily="34" charset="0"/>
              </a:rPr>
              <a:t>coordinates.</a:t>
            </a:r>
            <a:endParaRPr lang="en-US" sz="2200" dirty="0">
              <a:solidFill>
                <a:schemeClr val="tx1"/>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05478" y="1196752"/>
            <a:ext cx="548640" cy="548640"/>
          </a:xfrm>
          <a:prstGeom prst="rect">
            <a:avLst/>
          </a:prstGeom>
        </p:spPr>
      </p:pic>
    </p:spTree>
    <p:extLst>
      <p:ext uri="{BB962C8B-B14F-4D97-AF65-F5344CB8AC3E}">
        <p14:creationId xmlns:p14="http://schemas.microsoft.com/office/powerpoint/2010/main" val="3764370707"/>
      </p:ext>
    </p:extLst>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175</a:t>
            </a:r>
            <a:endParaRPr lang="en-GB" sz="1400" b="1" dirty="0">
              <a:latin typeface="Calibri" panose="020F0502020204030204" pitchFamily="34" charset="0"/>
            </a:endParaRPr>
          </a:p>
        </p:txBody>
      </p:sp>
      <p:sp>
        <p:nvSpPr>
          <p:cNvPr id="3" name="Rectangle 2"/>
          <p:cNvSpPr/>
          <p:nvPr/>
        </p:nvSpPr>
        <p:spPr>
          <a:xfrm>
            <a:off x="251519" y="1232173"/>
            <a:ext cx="5256585" cy="4308872"/>
          </a:xfrm>
          <a:prstGeom prst="rect">
            <a:avLst/>
          </a:prstGeom>
        </p:spPr>
        <p:txBody>
          <a:bodyPr wrap="square">
            <a:spAutoFit/>
          </a:bodyPr>
          <a:lstStyle/>
          <a:p>
            <a:pPr marL="457200" indent="-457200">
              <a:buClr>
                <a:srgbClr val="C00000"/>
              </a:buClr>
              <a:buFont typeface="+mj-lt"/>
              <a:buAutoNum type="arabicPeriod" startAt="5"/>
              <a:tabLst>
                <a:tab pos="2743200" algn="l"/>
              </a:tabLst>
            </a:pPr>
            <a:r>
              <a:rPr lang="en-US" sz="2200" dirty="0">
                <a:latin typeface="Arial" panose="020B0604020202020204" pitchFamily="34" charset="0"/>
                <a:cs typeface="Arial" panose="020B0604020202020204" pitchFamily="34" charset="0"/>
              </a:rPr>
              <a:t>Work out the midpoint of a line segment PQ, where </a:t>
            </a:r>
            <a:endParaRPr lang="en-US" sz="22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tabLst>
                <a:tab pos="2743200" algn="l"/>
              </a:tabLst>
            </a:pPr>
            <a:r>
              <a:rPr lang="en-US" sz="2200" dirty="0" smtClean="0">
                <a:latin typeface="Arial" panose="020B0604020202020204" pitchFamily="34" charset="0"/>
                <a:cs typeface="Arial" panose="020B0604020202020204" pitchFamily="34" charset="0"/>
              </a:rPr>
              <a:t>P </a:t>
            </a:r>
            <a:r>
              <a:rPr lang="en-US" sz="2200" dirty="0">
                <a:latin typeface="Arial" panose="020B0604020202020204" pitchFamily="34" charset="0"/>
                <a:cs typeface="Arial" panose="020B0604020202020204" pitchFamily="34" charset="0"/>
              </a:rPr>
              <a:t>is (0,1) and Q is (3,10) </a:t>
            </a:r>
            <a:endParaRPr lang="en-US" sz="22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tabLst>
                <a:tab pos="2743200" algn="l"/>
              </a:tabLst>
            </a:pPr>
            <a:r>
              <a:rPr lang="en-US" sz="2200" dirty="0" smtClean="0">
                <a:latin typeface="Arial" panose="020B0604020202020204" pitchFamily="34" charset="0"/>
                <a:cs typeface="Arial" panose="020B0604020202020204" pitchFamily="34" charset="0"/>
              </a:rPr>
              <a:t>P </a:t>
            </a:r>
            <a:r>
              <a:rPr lang="en-US" sz="2200" dirty="0">
                <a:latin typeface="Arial" panose="020B0604020202020204" pitchFamily="34" charset="0"/>
                <a:cs typeface="Arial" panose="020B0604020202020204" pitchFamily="34" charset="0"/>
              </a:rPr>
              <a:t>is (2,3) and Q is (6, -5) </a:t>
            </a:r>
            <a:endParaRPr lang="en-US" sz="22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tabLst>
                <a:tab pos="2743200" algn="l"/>
              </a:tabLst>
            </a:pPr>
            <a:r>
              <a:rPr lang="en-US" sz="2200" dirty="0" smtClean="0">
                <a:latin typeface="Arial" panose="020B0604020202020204" pitchFamily="34" charset="0"/>
                <a:cs typeface="Arial" panose="020B0604020202020204" pitchFamily="34" charset="0"/>
              </a:rPr>
              <a:t>P </a:t>
            </a:r>
            <a:r>
              <a:rPr lang="en-US" sz="2200" dirty="0">
                <a:latin typeface="Arial" panose="020B0604020202020204" pitchFamily="34" charset="0"/>
                <a:cs typeface="Arial" panose="020B0604020202020204" pitchFamily="34" charset="0"/>
              </a:rPr>
              <a:t>is (-3,3) and Q is (7,-2) </a:t>
            </a:r>
            <a:endParaRPr lang="en-US" sz="22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tabLst>
                <a:tab pos="2743200" algn="l"/>
              </a:tabLst>
            </a:pPr>
            <a:r>
              <a:rPr lang="en-US" sz="2200" dirty="0" smtClean="0">
                <a:latin typeface="Arial" panose="020B0604020202020204" pitchFamily="34" charset="0"/>
                <a:cs typeface="Arial" panose="020B0604020202020204" pitchFamily="34" charset="0"/>
              </a:rPr>
              <a:t>P </a:t>
            </a:r>
            <a:r>
              <a:rPr lang="en-US" sz="2200" dirty="0">
                <a:latin typeface="Arial" panose="020B0604020202020204" pitchFamily="34" charset="0"/>
                <a:cs typeface="Arial" panose="020B0604020202020204" pitchFamily="34" charset="0"/>
              </a:rPr>
              <a:t>is (-7, -4) and Q is (5,0</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
            </a:r>
            <a:br>
              <a:rPr lang="en-US" sz="1400" dirty="0" smtClean="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marL="457200" indent="-457200">
              <a:buClr>
                <a:srgbClr val="C00000"/>
              </a:buClr>
              <a:buFont typeface="+mj-lt"/>
              <a:buAutoNum type="arabicPeriod" startAt="5"/>
              <a:tabLst>
                <a:tab pos="2743200" algn="l"/>
              </a:tabLst>
            </a:pPr>
            <a:r>
              <a:rPr lang="en-US" sz="2200" dirty="0">
                <a:latin typeface="Arial" panose="020B0604020202020204" pitchFamily="34" charset="0"/>
                <a:cs typeface="Arial" panose="020B0604020202020204" pitchFamily="34" charset="0"/>
              </a:rPr>
              <a:t>Work out the gradient of each line segment in </a:t>
            </a:r>
            <a:r>
              <a:rPr lang="en-US" sz="2200" b="1" dirty="0">
                <a:latin typeface="Arial" panose="020B0604020202020204" pitchFamily="34" charset="0"/>
                <a:cs typeface="Arial" panose="020B0604020202020204" pitchFamily="34" charset="0"/>
              </a:rPr>
              <a:t>Q5.</a:t>
            </a:r>
            <a:endParaRPr lang="en-US" sz="2200" b="1" dirty="0" smtClean="0">
              <a:latin typeface="Arial" panose="020B0604020202020204" pitchFamily="34" charset="0"/>
              <a:cs typeface="Arial" panose="020B0604020202020204" pitchFamily="34" charset="0"/>
            </a:endParaRPr>
          </a:p>
        </p:txBody>
      </p:sp>
      <p:sp>
        <p:nvSpPr>
          <p:cNvPr id="11" name="Title 1"/>
          <p:cNvSpPr>
            <a:spLocks noGrp="1"/>
          </p:cNvSpPr>
          <p:nvPr>
            <p:ph type="title"/>
          </p:nvPr>
        </p:nvSpPr>
        <p:spPr/>
        <p:txBody>
          <a:bodyPr>
            <a:noAutofit/>
          </a:bodyPr>
          <a:lstStyle/>
          <a:p>
            <a:r>
              <a:rPr lang="en-GB" sz="3600" dirty="0"/>
              <a:t>6.5 – Line Segments</a:t>
            </a:r>
            <a:endParaRPr lang="en-GB" sz="3200" b="1" dirty="0" smtClean="0"/>
          </a:p>
        </p:txBody>
      </p:sp>
      <p:sp>
        <p:nvSpPr>
          <p:cNvPr id="17" name="Rectangle 16"/>
          <p:cNvSpPr/>
          <p:nvPr/>
        </p:nvSpPr>
        <p:spPr>
          <a:xfrm flipH="1">
            <a:off x="251518" y="3401705"/>
            <a:ext cx="5256585" cy="132343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Q5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Work out these midpoints without drawing the graphs.</a:t>
            </a:r>
          </a:p>
          <a:p>
            <a:r>
              <a:rPr lang="en-US" sz="2000" dirty="0">
                <a:solidFill>
                  <a:schemeClr val="tx1"/>
                </a:solidFill>
                <a:latin typeface="Arial" panose="020B0604020202020204" pitchFamily="34" charset="0"/>
                <a:cs typeface="Arial" panose="020B0604020202020204" pitchFamily="34" charset="0"/>
              </a:rPr>
              <a:t>You can use a </a:t>
            </a:r>
            <a:r>
              <a:rPr lang="en-US" sz="2000" dirty="0" smtClean="0">
                <a:solidFill>
                  <a:schemeClr val="tx1"/>
                </a:solidFill>
                <a:latin typeface="Arial" panose="020B0604020202020204" pitchFamily="34" charset="0"/>
                <a:cs typeface="Arial" panose="020B0604020202020204" pitchFamily="34" charset="0"/>
              </a:rPr>
              <a:t>quick </a:t>
            </a:r>
            <a:r>
              <a:rPr lang="en-US" sz="2000" dirty="0">
                <a:solidFill>
                  <a:schemeClr val="tx1"/>
                </a:solidFill>
                <a:latin typeface="Arial" panose="020B0604020202020204" pitchFamily="34" charset="0"/>
                <a:cs typeface="Arial" panose="020B0604020202020204" pitchFamily="34" charset="0"/>
              </a:rPr>
              <a:t>sketch to check your answer after you have worked it out.</a:t>
            </a:r>
          </a:p>
        </p:txBody>
      </p:sp>
      <mc:AlternateContent xmlns:mc="http://schemas.openxmlformats.org/markup-compatibility/2006" xmlns:a14="http://schemas.microsoft.com/office/drawing/2010/main">
        <mc:Choice Requires="a14">
          <p:sp>
            <p:nvSpPr>
              <p:cNvPr id="24" name="Rectangle 23"/>
              <p:cNvSpPr/>
              <p:nvPr/>
            </p:nvSpPr>
            <p:spPr>
              <a:xfrm flipH="1">
                <a:off x="251518" y="5517232"/>
                <a:ext cx="5256585" cy="108339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Q6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Use the </a:t>
                </a:r>
                <a:r>
                  <a:rPr lang="en-US" sz="2400" dirty="0" smtClean="0">
                    <a:solidFill>
                      <a:schemeClr val="tx1"/>
                    </a:solidFill>
                    <a:latin typeface="Arial" panose="020B0604020202020204" pitchFamily="34" charset="0"/>
                    <a:cs typeface="Arial" panose="020B0604020202020204" pitchFamily="34" charset="0"/>
                  </a:rPr>
                  <a:t>formula:</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gradient = </a:t>
                </a:r>
                <a14:m>
                  <m:oMath xmlns:m="http://schemas.openxmlformats.org/officeDocument/2006/math">
                    <m:f>
                      <m:fPr>
                        <m:ctrlPr>
                          <a:rPr lang="en-US" sz="2400" i="1" smtClean="0">
                            <a:solidFill>
                              <a:schemeClr val="tx1"/>
                            </a:solidFill>
                            <a:latin typeface="Cambria Math" panose="02040503050406030204" pitchFamily="18" charset="0"/>
                            <a:cs typeface="Arial" panose="020B0604020202020204" pitchFamily="34" charset="0"/>
                          </a:rPr>
                        </m:ctrlPr>
                      </m:fPr>
                      <m:num>
                        <m:r>
                          <a:rPr lang="en-US" sz="2400" b="0" i="1" smtClean="0">
                            <a:solidFill>
                              <a:schemeClr val="tx1"/>
                            </a:solidFill>
                            <a:latin typeface="Cambria Math" panose="02040503050406030204" pitchFamily="18" charset="0"/>
                            <a:cs typeface="Arial" panose="020B0604020202020204" pitchFamily="34" charset="0"/>
                          </a:rPr>
                          <m:t>𝑐h𝑎𝑛𝑔𝑒</m:t>
                        </m:r>
                        <m:r>
                          <a:rPr lang="en-US" sz="2400" b="0" i="1" smtClean="0">
                            <a:solidFill>
                              <a:schemeClr val="tx1"/>
                            </a:solidFill>
                            <a:latin typeface="Cambria Math" panose="02040503050406030204" pitchFamily="18" charset="0"/>
                            <a:cs typeface="Arial" panose="020B0604020202020204" pitchFamily="34" charset="0"/>
                          </a:rPr>
                          <m:t> </m:t>
                        </m:r>
                        <m:r>
                          <a:rPr lang="en-US" sz="2400" b="0" i="1" smtClean="0">
                            <a:solidFill>
                              <a:schemeClr val="tx1"/>
                            </a:solidFill>
                            <a:latin typeface="Cambria Math" panose="02040503050406030204" pitchFamily="18" charset="0"/>
                            <a:cs typeface="Arial" panose="020B0604020202020204" pitchFamily="34" charset="0"/>
                          </a:rPr>
                          <m:t>𝑖𝑛</m:t>
                        </m:r>
                        <m:r>
                          <a:rPr lang="en-US" sz="2400" b="0" i="1" smtClean="0">
                            <a:solidFill>
                              <a:schemeClr val="tx1"/>
                            </a:solidFill>
                            <a:latin typeface="Cambria Math" panose="02040503050406030204" pitchFamily="18" charset="0"/>
                            <a:cs typeface="Arial" panose="020B0604020202020204" pitchFamily="34" charset="0"/>
                          </a:rPr>
                          <m:t> </m:t>
                        </m:r>
                        <m:r>
                          <a:rPr lang="en-US" sz="2400" b="0" i="1" smtClean="0">
                            <a:solidFill>
                              <a:schemeClr val="tx1"/>
                            </a:solidFill>
                            <a:latin typeface="Cambria Math" panose="02040503050406030204" pitchFamily="18" charset="0"/>
                            <a:cs typeface="Arial" panose="020B0604020202020204" pitchFamily="34" charset="0"/>
                          </a:rPr>
                          <m:t>𝑦</m:t>
                        </m:r>
                      </m:num>
                      <m:den>
                        <m:r>
                          <a:rPr lang="en-US" sz="2400" b="0" i="1" smtClean="0">
                            <a:solidFill>
                              <a:schemeClr val="tx1"/>
                            </a:solidFill>
                            <a:latin typeface="Cambria Math" panose="02040503050406030204" pitchFamily="18" charset="0"/>
                            <a:cs typeface="Arial" panose="020B0604020202020204" pitchFamily="34" charset="0"/>
                          </a:rPr>
                          <m:t>𝑐h𝑎𝑛𝑔𝑒</m:t>
                        </m:r>
                        <m:r>
                          <a:rPr lang="en-US" sz="2400" b="0" i="1" smtClean="0">
                            <a:solidFill>
                              <a:schemeClr val="tx1"/>
                            </a:solidFill>
                            <a:latin typeface="Cambria Math" panose="02040503050406030204" pitchFamily="18" charset="0"/>
                            <a:cs typeface="Arial" panose="020B0604020202020204" pitchFamily="34" charset="0"/>
                          </a:rPr>
                          <m:t> </m:t>
                        </m:r>
                        <m:r>
                          <a:rPr lang="en-US" sz="2400" b="0" i="1" smtClean="0">
                            <a:solidFill>
                              <a:schemeClr val="tx1"/>
                            </a:solidFill>
                            <a:latin typeface="Cambria Math" panose="02040503050406030204" pitchFamily="18" charset="0"/>
                            <a:cs typeface="Arial" panose="020B0604020202020204" pitchFamily="34" charset="0"/>
                          </a:rPr>
                          <m:t>𝑖𝑛</m:t>
                        </m:r>
                        <m:r>
                          <a:rPr lang="en-US" sz="2400" b="0" i="1" smtClean="0">
                            <a:solidFill>
                              <a:schemeClr val="tx1"/>
                            </a:solidFill>
                            <a:latin typeface="Cambria Math" panose="02040503050406030204" pitchFamily="18" charset="0"/>
                            <a:cs typeface="Arial" panose="020B0604020202020204" pitchFamily="34" charset="0"/>
                          </a:rPr>
                          <m:t> </m:t>
                        </m:r>
                        <m:r>
                          <a:rPr lang="en-US" sz="2400" b="0" i="1" smtClean="0">
                            <a:solidFill>
                              <a:schemeClr val="tx1"/>
                            </a:solidFill>
                            <a:latin typeface="Cambria Math" panose="02040503050406030204" pitchFamily="18" charset="0"/>
                            <a:cs typeface="Arial" panose="020B0604020202020204" pitchFamily="34" charset="0"/>
                          </a:rPr>
                          <m:t>𝑥</m:t>
                        </m:r>
                      </m:den>
                    </m:f>
                  </m:oMath>
                </a14:m>
                <a:r>
                  <a:rPr lang="en-US" sz="2400" dirty="0" smtClean="0">
                    <a:solidFill>
                      <a:schemeClr val="tx1"/>
                    </a:solidFill>
                    <a:latin typeface="Arial" panose="020B0604020202020204" pitchFamily="34" charset="0"/>
                    <a:cs typeface="Arial" panose="020B0604020202020204" pitchFamily="34" charset="0"/>
                  </a:rPr>
                  <a:t> or </a:t>
                </a:r>
                <a:r>
                  <a:rPr lang="en-US" sz="2400" i="1" dirty="0" smtClean="0">
                    <a:solidFill>
                      <a:schemeClr val="tx1"/>
                    </a:solidFill>
                    <a:latin typeface="Arial" panose="020B0604020202020204" pitchFamily="34" charset="0"/>
                    <a:cs typeface="Arial" panose="020B0604020202020204" pitchFamily="34" charset="0"/>
                  </a:rPr>
                  <a:t>m = </a:t>
                </a:r>
                <a14:m>
                  <m:oMath xmlns:m="http://schemas.openxmlformats.org/officeDocument/2006/math">
                    <m:f>
                      <m:fPr>
                        <m:ctrlPr>
                          <a:rPr lang="en-US" sz="2400" i="1">
                            <a:solidFill>
                              <a:schemeClr val="tx1"/>
                            </a:solidFill>
                            <a:latin typeface="Cambria Math" panose="02040503050406030204" pitchFamily="18" charset="0"/>
                            <a:cs typeface="Arial" panose="020B0604020202020204" pitchFamily="34" charset="0"/>
                          </a:rPr>
                        </m:ctrlPr>
                      </m:fPr>
                      <m:num>
                        <m:r>
                          <a:rPr lang="en-US" sz="2400" i="1">
                            <a:solidFill>
                              <a:schemeClr val="tx1"/>
                            </a:solidFill>
                            <a:latin typeface="Cambria Math" panose="02040503050406030204" pitchFamily="18" charset="0"/>
                            <a:cs typeface="Arial" panose="020B0604020202020204" pitchFamily="34" charset="0"/>
                          </a:rPr>
                          <m:t>𝑦</m:t>
                        </m:r>
                        <m:r>
                          <a:rPr lang="en-US" sz="2400" b="0" i="1" baseline="-25000" smtClean="0">
                            <a:solidFill>
                              <a:schemeClr val="tx1"/>
                            </a:solidFill>
                            <a:latin typeface="Cambria Math" panose="02040503050406030204" pitchFamily="18" charset="0"/>
                            <a:cs typeface="Arial" panose="020B0604020202020204" pitchFamily="34" charset="0"/>
                          </a:rPr>
                          <m:t>2</m:t>
                        </m:r>
                        <m:r>
                          <a:rPr lang="en-US" sz="2400" b="0" i="1" smtClean="0">
                            <a:solidFill>
                              <a:schemeClr val="tx1"/>
                            </a:solidFill>
                            <a:latin typeface="Cambria Math" panose="02040503050406030204" pitchFamily="18" charset="0"/>
                            <a:cs typeface="Arial" panose="020B0604020202020204" pitchFamily="34" charset="0"/>
                          </a:rPr>
                          <m:t> −</m:t>
                        </m:r>
                        <m:r>
                          <a:rPr lang="en-US" sz="2400" b="0" i="1" smtClean="0">
                            <a:solidFill>
                              <a:schemeClr val="tx1"/>
                            </a:solidFill>
                            <a:latin typeface="Cambria Math" panose="02040503050406030204" pitchFamily="18" charset="0"/>
                            <a:cs typeface="Arial" panose="020B0604020202020204" pitchFamily="34" charset="0"/>
                          </a:rPr>
                          <m:t>𝑦</m:t>
                        </m:r>
                        <m:r>
                          <a:rPr lang="en-US" sz="2400" b="0" i="1" baseline="-25000" smtClean="0">
                            <a:solidFill>
                              <a:schemeClr val="tx1"/>
                            </a:solidFill>
                            <a:latin typeface="Cambria Math" panose="02040503050406030204" pitchFamily="18" charset="0"/>
                            <a:cs typeface="Arial" panose="020B0604020202020204" pitchFamily="34" charset="0"/>
                          </a:rPr>
                          <m:t>1</m:t>
                        </m:r>
                      </m:num>
                      <m:den>
                        <m:r>
                          <a:rPr lang="en-US" sz="2400" i="1">
                            <a:solidFill>
                              <a:schemeClr val="tx1"/>
                            </a:solidFill>
                            <a:latin typeface="Cambria Math" panose="02040503050406030204" pitchFamily="18" charset="0"/>
                            <a:cs typeface="Arial" panose="020B0604020202020204" pitchFamily="34" charset="0"/>
                          </a:rPr>
                          <m:t>𝑥</m:t>
                        </m:r>
                        <m:r>
                          <a:rPr lang="en-US" sz="2400" b="0" i="1" baseline="-25000" smtClean="0">
                            <a:solidFill>
                              <a:schemeClr val="tx1"/>
                            </a:solidFill>
                            <a:latin typeface="Cambria Math" panose="02040503050406030204" pitchFamily="18" charset="0"/>
                            <a:cs typeface="Arial" panose="020B0604020202020204" pitchFamily="34" charset="0"/>
                          </a:rPr>
                          <m:t>2</m:t>
                        </m:r>
                        <m:r>
                          <a:rPr lang="en-US" sz="2400" b="0" i="1" smtClean="0">
                            <a:solidFill>
                              <a:schemeClr val="tx1"/>
                            </a:solidFill>
                            <a:latin typeface="Cambria Math" panose="02040503050406030204" pitchFamily="18" charset="0"/>
                            <a:cs typeface="Arial" panose="020B0604020202020204" pitchFamily="34" charset="0"/>
                          </a:rPr>
                          <m:t> −</m:t>
                        </m:r>
                        <m:r>
                          <a:rPr lang="en-US" sz="2400" b="0" i="1" smtClean="0">
                            <a:solidFill>
                              <a:schemeClr val="tx1"/>
                            </a:solidFill>
                            <a:latin typeface="Cambria Math" panose="02040503050406030204" pitchFamily="18" charset="0"/>
                            <a:cs typeface="Arial" panose="020B0604020202020204" pitchFamily="34" charset="0"/>
                          </a:rPr>
                          <m:t>𝑥</m:t>
                        </m:r>
                        <m:r>
                          <a:rPr lang="en-US" sz="2400" b="0" i="1" baseline="-25000" smtClean="0">
                            <a:solidFill>
                              <a:schemeClr val="tx1"/>
                            </a:solidFill>
                            <a:latin typeface="Cambria Math" panose="02040503050406030204" pitchFamily="18" charset="0"/>
                            <a:cs typeface="Arial" panose="020B0604020202020204" pitchFamily="34" charset="0"/>
                          </a:rPr>
                          <m:t>1</m:t>
                        </m:r>
                      </m:den>
                    </m:f>
                  </m:oMath>
                </a14:m>
                <a:endParaRPr lang="en-US" sz="2400" dirty="0">
                  <a:solidFill>
                    <a:schemeClr val="tx1"/>
                  </a:solidFill>
                  <a:latin typeface="Arial" panose="020B060402020202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flipH="1">
                <a:off x="251518" y="5517232"/>
                <a:ext cx="5256585" cy="1083392"/>
              </a:xfrm>
              <a:prstGeom prst="rect">
                <a:avLst/>
              </a:prstGeom>
              <a:blipFill rotWithShape="0">
                <a:blip r:embed="rId4"/>
                <a:stretch>
                  <a:fillRect/>
                </a:stretch>
              </a:blipFill>
              <a:ln>
                <a:solidFill>
                  <a:schemeClr val="accent6">
                    <a:lumMod val="50000"/>
                  </a:schemeClr>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pic>
        <p:nvPicPr>
          <p:cNvPr id="25" name="Picture 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4275422177"/>
      </p:ext>
    </p:extLst>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175</a:t>
            </a:r>
            <a:endParaRPr lang="en-GB" sz="1400" b="1" dirty="0">
              <a:latin typeface="Calibri" panose="020F0502020204030204" pitchFamily="34" charset="0"/>
            </a:endParaRPr>
          </a:p>
        </p:txBody>
      </p:sp>
      <p:sp>
        <p:nvSpPr>
          <p:cNvPr id="3" name="Rectangle 2"/>
          <p:cNvSpPr/>
          <p:nvPr/>
        </p:nvSpPr>
        <p:spPr>
          <a:xfrm>
            <a:off x="251519" y="1232173"/>
            <a:ext cx="5256585" cy="2092881"/>
          </a:xfrm>
          <a:prstGeom prst="rect">
            <a:avLst/>
          </a:prstGeom>
        </p:spPr>
        <p:txBody>
          <a:bodyPr wrap="square">
            <a:spAutoFit/>
          </a:bodyPr>
          <a:lstStyle/>
          <a:p>
            <a:pPr marL="457200" indent="-457200">
              <a:buClr>
                <a:srgbClr val="C00000"/>
              </a:buClr>
              <a:buFont typeface="+mj-lt"/>
              <a:buAutoNum type="arabicPeriod" startAt="7"/>
              <a:tabLst>
                <a:tab pos="2743200" algn="l"/>
              </a:tabLst>
            </a:pPr>
            <a:r>
              <a:rPr lang="en-US" sz="2600" dirty="0" smtClean="0">
                <a:latin typeface="Arial" panose="020B0604020202020204" pitchFamily="34" charset="0"/>
                <a:cs typeface="Arial" panose="020B0604020202020204" pitchFamily="34" charset="0"/>
              </a:rPr>
              <a:t>What is the length of the line segment with end points </a:t>
            </a:r>
          </a:p>
          <a:p>
            <a:pPr marL="914400" lvl="1" indent="-457200">
              <a:buClr>
                <a:srgbClr val="C00000"/>
              </a:buClr>
              <a:buFont typeface="+mj-lt"/>
              <a:buAutoNum type="alphaLcPeriod"/>
              <a:tabLst>
                <a:tab pos="2743200" algn="l"/>
              </a:tabLst>
            </a:pPr>
            <a:r>
              <a:rPr lang="en-US" sz="2600" dirty="0" smtClean="0">
                <a:latin typeface="Arial" panose="020B0604020202020204" pitchFamily="34" charset="0"/>
                <a:cs typeface="Arial" panose="020B0604020202020204" pitchFamily="34" charset="0"/>
              </a:rPr>
              <a:t>E (-3, 2) and F (0, -2) </a:t>
            </a:r>
          </a:p>
          <a:p>
            <a:pPr marL="914400" lvl="1" indent="-457200">
              <a:buClr>
                <a:srgbClr val="C00000"/>
              </a:buClr>
              <a:buFont typeface="+mj-lt"/>
              <a:buAutoNum type="alphaLcPeriod"/>
              <a:tabLst>
                <a:tab pos="2743200" algn="l"/>
              </a:tabLst>
            </a:pPr>
            <a:r>
              <a:rPr lang="en-US" sz="2600" dirty="0" smtClean="0">
                <a:latin typeface="Arial" panose="020B0604020202020204" pitchFamily="34" charset="0"/>
                <a:cs typeface="Arial" panose="020B0604020202020204" pitchFamily="34" charset="0"/>
              </a:rPr>
              <a:t>G (-4, -1) and H (2, 7) </a:t>
            </a:r>
          </a:p>
          <a:p>
            <a:pPr marL="914400" lvl="1" indent="-457200">
              <a:buClr>
                <a:srgbClr val="C00000"/>
              </a:buClr>
              <a:buFont typeface="+mj-lt"/>
              <a:buAutoNum type="alphaLcPeriod"/>
              <a:tabLst>
                <a:tab pos="2743200" algn="l"/>
              </a:tabLst>
            </a:pPr>
            <a:r>
              <a:rPr lang="en-US" sz="2600" dirty="0" smtClean="0">
                <a:latin typeface="Arial" panose="020B0604020202020204" pitchFamily="34" charset="0"/>
                <a:cs typeface="Arial" panose="020B0604020202020204" pitchFamily="34" charset="0"/>
              </a:rPr>
              <a:t>J (-5,3) and K (8, -1)?</a:t>
            </a:r>
            <a:endParaRPr lang="en-US" sz="2600" b="1" dirty="0" smtClean="0">
              <a:latin typeface="Arial" panose="020B0604020202020204" pitchFamily="34" charset="0"/>
              <a:cs typeface="Arial" panose="020B0604020202020204" pitchFamily="34" charset="0"/>
            </a:endParaRPr>
          </a:p>
        </p:txBody>
      </p:sp>
      <p:sp>
        <p:nvSpPr>
          <p:cNvPr id="11" name="Title 1"/>
          <p:cNvSpPr>
            <a:spLocks noGrp="1"/>
          </p:cNvSpPr>
          <p:nvPr>
            <p:ph type="title"/>
          </p:nvPr>
        </p:nvSpPr>
        <p:spPr/>
        <p:txBody>
          <a:bodyPr>
            <a:noAutofit/>
          </a:bodyPr>
          <a:lstStyle/>
          <a:p>
            <a:r>
              <a:rPr lang="en-GB" sz="3600" dirty="0"/>
              <a:t>6.5 – Line Segments</a:t>
            </a:r>
            <a:endParaRPr lang="en-GB" sz="3200" b="1" dirty="0" smtClean="0"/>
          </a:p>
        </p:txBody>
      </p:sp>
      <p:sp>
        <p:nvSpPr>
          <p:cNvPr id="17" name="Rectangle 16"/>
          <p:cNvSpPr/>
          <p:nvPr/>
        </p:nvSpPr>
        <p:spPr>
          <a:xfrm flipH="1">
            <a:off x="251519" y="3386023"/>
            <a:ext cx="5256585" cy="3139321"/>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Q7a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Sketch </a:t>
            </a: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a right-angled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triangle and </a:t>
            </a:r>
            <a:r>
              <a:rPr lang="en-US" sz="2200" dirty="0">
                <a:solidFill>
                  <a:schemeClr val="tx1"/>
                </a:solidFill>
                <a:latin typeface="Arial" panose="020B0604020202020204" pitchFamily="34" charset="0"/>
                <a:cs typeface="Arial" panose="020B0604020202020204" pitchFamily="34" charset="0"/>
              </a:rPr>
              <a:t>use </a:t>
            </a: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Pythagoras‘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theorem </a:t>
            </a:r>
            <a:r>
              <a:rPr lang="en-US" sz="2200" dirty="0">
                <a:solidFill>
                  <a:schemeClr val="tx1"/>
                </a:solidFill>
                <a:latin typeface="Arial" panose="020B0604020202020204" pitchFamily="34" charset="0"/>
                <a:cs typeface="Arial" panose="020B0604020202020204" pitchFamily="34" charset="0"/>
              </a:rPr>
              <a:t>to work </a:t>
            </a: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out the </a:t>
            </a:r>
            <a:r>
              <a:rPr lang="en-US" sz="2200" dirty="0">
                <a:solidFill>
                  <a:schemeClr val="tx1"/>
                </a:solidFill>
                <a:latin typeface="Arial" panose="020B0604020202020204" pitchFamily="34" charset="0"/>
                <a:cs typeface="Arial" panose="020B0604020202020204" pitchFamily="34" charset="0"/>
              </a:rPr>
              <a:t>length of </a:t>
            </a: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the hypotenuse.</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endParaRPr lang="en-US" sz="22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51766" y="3474503"/>
            <a:ext cx="2684330" cy="2928360"/>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2999724560"/>
      </p:ext>
    </p:extLst>
  </p:cSld>
  <p:clrMapOvr>
    <a:masterClrMapping/>
  </p:clrMapOvr>
  <p:transition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175</a:t>
            </a:r>
            <a:endParaRPr lang="en-GB" sz="1400" b="1" dirty="0">
              <a:latin typeface="Calibri" panose="020F0502020204030204" pitchFamily="34" charset="0"/>
            </a:endParaRPr>
          </a:p>
        </p:txBody>
      </p:sp>
      <p:sp>
        <p:nvSpPr>
          <p:cNvPr id="3" name="Rectangle 2"/>
          <p:cNvSpPr/>
          <p:nvPr/>
        </p:nvSpPr>
        <p:spPr>
          <a:xfrm>
            <a:off x="251519" y="1232173"/>
            <a:ext cx="5256585" cy="3785652"/>
          </a:xfrm>
          <a:prstGeom prst="rect">
            <a:avLst/>
          </a:prstGeom>
        </p:spPr>
        <p:txBody>
          <a:bodyPr wrap="square">
            <a:spAutoFit/>
          </a:bodyPr>
          <a:lstStyle/>
          <a:p>
            <a:pPr marL="400050" indent="-400050">
              <a:buClr>
                <a:srgbClr val="C00000"/>
              </a:buClr>
              <a:buFont typeface="+mj-lt"/>
              <a:buAutoNum type="arabicPeriod" startAt="8"/>
              <a:tabLst>
                <a:tab pos="2743200" algn="l"/>
              </a:tabLst>
            </a:pPr>
            <a:r>
              <a:rPr lang="en-US" sz="2000" b="1" dirty="0">
                <a:solidFill>
                  <a:srgbClr val="C00000"/>
                </a:solidFill>
                <a:latin typeface="Arial" panose="020B0604020202020204" pitchFamily="34" charset="0"/>
                <a:cs typeface="Arial" panose="020B0604020202020204" pitchFamily="34" charset="0"/>
              </a:rPr>
              <a:t>Reasoning</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 line is parallel to the line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i="1" dirty="0" smtClean="0">
                <a:latin typeface="Arial" panose="020B0604020202020204" pitchFamily="34" charset="0"/>
                <a:cs typeface="Arial" panose="020B0604020202020204" pitchFamily="34" charset="0"/>
              </a:rPr>
              <a:t>y</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2</a:t>
            </a:r>
            <a:r>
              <a:rPr lang="en-US" sz="2000" i="1" dirty="0" smtClean="0">
                <a:latin typeface="Arial" panose="020B0604020202020204" pitchFamily="34" charset="0"/>
                <a:cs typeface="Arial" panose="020B0604020202020204" pitchFamily="34" charset="0"/>
              </a:rPr>
              <a:t>x</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- 7 and passes through the point (2, -5). </a:t>
            </a:r>
            <a:endParaRPr lang="en-US" sz="20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000" dirty="0" smtClean="0">
                <a:latin typeface="Arial" panose="020B0604020202020204" pitchFamily="34" charset="0"/>
                <a:cs typeface="Arial" panose="020B0604020202020204" pitchFamily="34" charset="0"/>
              </a:rPr>
              <a:t>Substitute </a:t>
            </a:r>
            <a:r>
              <a:rPr lang="en-US" sz="2000" dirty="0">
                <a:latin typeface="Arial" panose="020B0604020202020204" pitchFamily="34" charset="0"/>
                <a:cs typeface="Arial" panose="020B0604020202020204" pitchFamily="34" charset="0"/>
              </a:rPr>
              <a:t>the value of m for this line into </a:t>
            </a:r>
            <a:r>
              <a:rPr lang="en-US" sz="2000" i="1" dirty="0">
                <a:latin typeface="Arial" panose="020B0604020202020204" pitchFamily="34" charset="0"/>
                <a:cs typeface="Arial" panose="020B0604020202020204" pitchFamily="34" charset="0"/>
              </a:rPr>
              <a:t>y = mx + </a:t>
            </a:r>
            <a:r>
              <a:rPr lang="en-US" sz="2000" i="1" dirty="0" smtClean="0">
                <a:latin typeface="Arial" panose="020B0604020202020204" pitchFamily="34" charset="0"/>
                <a:cs typeface="Arial" panose="020B0604020202020204" pitchFamily="34" charset="0"/>
              </a:rPr>
              <a:t>c</a:t>
            </a:r>
            <a:r>
              <a:rPr lang="en-US" sz="2000" dirty="0" smtClean="0">
                <a:latin typeface="Arial" panose="020B0604020202020204" pitchFamily="34" charset="0"/>
                <a:cs typeface="Arial" panose="020B0604020202020204" pitchFamily="34" charset="0"/>
              </a:rPr>
              <a:t>.</a:t>
            </a:r>
          </a:p>
          <a:p>
            <a:pPr marL="857250" lvl="1" indent="-400050">
              <a:buClr>
                <a:srgbClr val="C00000"/>
              </a:buClr>
              <a:buFont typeface="+mj-lt"/>
              <a:buAutoNum type="alphaLcPeriod"/>
              <a:tabLst>
                <a:tab pos="2743200" algn="l"/>
              </a:tabLst>
            </a:pPr>
            <a:r>
              <a:rPr lang="en-US" sz="2000" dirty="0" smtClean="0">
                <a:latin typeface="Arial" panose="020B0604020202020204" pitchFamily="34" charset="0"/>
                <a:cs typeface="Arial" panose="020B0604020202020204" pitchFamily="34" charset="0"/>
              </a:rPr>
              <a:t>Substitute </a:t>
            </a:r>
            <a:r>
              <a:rPr lang="en-US" sz="2000" dirty="0">
                <a:latin typeface="Arial" panose="020B0604020202020204" pitchFamily="34" charset="0"/>
                <a:cs typeface="Arial" panose="020B0604020202020204" pitchFamily="34" charset="0"/>
              </a:rPr>
              <a:t>the coordinates of the known point to work out the equation of the line.</a:t>
            </a:r>
          </a:p>
          <a:p>
            <a:pPr marL="400050" indent="-400050">
              <a:buClr>
                <a:srgbClr val="C00000"/>
              </a:buClr>
              <a:buFont typeface="+mj-lt"/>
              <a:buAutoNum type="arabicPeriod" startAt="8"/>
              <a:tabLst>
                <a:tab pos="2743200" algn="l"/>
              </a:tabLst>
            </a:pPr>
            <a:r>
              <a:rPr lang="en-US" sz="2000" b="1" dirty="0" smtClean="0">
                <a:solidFill>
                  <a:srgbClr val="C00000"/>
                </a:solidFill>
                <a:latin typeface="Arial" panose="020B0604020202020204" pitchFamily="34" charset="0"/>
                <a:cs typeface="Arial" panose="020B0604020202020204" pitchFamily="34" charset="0"/>
              </a:rPr>
              <a:t>Reasoning </a:t>
            </a:r>
            <a:r>
              <a:rPr lang="en-US" sz="2000" b="1" dirty="0">
                <a:solidFill>
                  <a:srgbClr val="C00000"/>
                </a:solidFill>
                <a:latin typeface="Arial" panose="020B0604020202020204" pitchFamily="34" charset="0"/>
                <a:cs typeface="Arial" panose="020B0604020202020204" pitchFamily="34" charset="0"/>
              </a:rPr>
              <a:t>/ Finance </a:t>
            </a:r>
            <a:r>
              <a:rPr lang="en-US" sz="2000" dirty="0">
                <a:latin typeface="Arial" panose="020B0604020202020204" pitchFamily="34" charset="0"/>
                <a:cs typeface="Arial" panose="020B0604020202020204" pitchFamily="34" charset="0"/>
              </a:rPr>
              <a:t>The graph shows the profits of two companies who sell garden </a:t>
            </a:r>
            <a:r>
              <a:rPr lang="en-US" sz="2000" dirty="0" smtClean="0">
                <a:latin typeface="Arial" panose="020B0604020202020204" pitchFamily="34" charset="0"/>
                <a:cs typeface="Arial" panose="020B0604020202020204" pitchFamily="34" charset="0"/>
              </a:rPr>
              <a:t>furniture. Write </a:t>
            </a:r>
            <a:r>
              <a:rPr lang="en-US" sz="2000" dirty="0">
                <a:latin typeface="Arial" panose="020B0604020202020204" pitchFamily="34" charset="0"/>
                <a:cs typeface="Arial" panose="020B0604020202020204" pitchFamily="34" charset="0"/>
              </a:rPr>
              <a:t>the equation for the profit of company B.</a:t>
            </a:r>
            <a:endParaRPr lang="en-US" sz="2000" b="1" dirty="0" smtClean="0">
              <a:latin typeface="Arial" panose="020B0604020202020204" pitchFamily="34" charset="0"/>
              <a:cs typeface="Arial" panose="020B0604020202020204" pitchFamily="34" charset="0"/>
            </a:endParaRPr>
          </a:p>
        </p:txBody>
      </p:sp>
      <p:sp>
        <p:nvSpPr>
          <p:cNvPr id="11" name="Title 1"/>
          <p:cNvSpPr>
            <a:spLocks noGrp="1"/>
          </p:cNvSpPr>
          <p:nvPr>
            <p:ph type="title"/>
          </p:nvPr>
        </p:nvSpPr>
        <p:spPr/>
        <p:txBody>
          <a:bodyPr>
            <a:noAutofit/>
          </a:bodyPr>
          <a:lstStyle/>
          <a:p>
            <a:r>
              <a:rPr lang="en-GB" sz="3600" dirty="0"/>
              <a:t>6.5 – Line Segments</a:t>
            </a:r>
            <a:endParaRPr lang="en-GB" sz="3200" b="1" dirty="0" smtClean="0"/>
          </a:p>
        </p:txBody>
      </p:sp>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01718" y="4969317"/>
            <a:ext cx="3188236" cy="1628035"/>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2525684457"/>
      </p:ext>
    </p:extLst>
  </p:cSld>
  <p:clrMapOvr>
    <a:masterClrMapping/>
  </p:clrMapOvr>
  <p:transition advClick="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176</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19" y="1232173"/>
                <a:ext cx="5256585" cy="5461944"/>
              </a:xfrm>
              <a:prstGeom prst="rect">
                <a:avLst/>
              </a:prstGeom>
            </p:spPr>
            <p:txBody>
              <a:bodyPr wrap="square">
                <a:spAutoFit/>
              </a:bodyPr>
              <a:lstStyle/>
              <a:p>
                <a:pPr marL="571500" indent="-571500">
                  <a:buClr>
                    <a:srgbClr val="C00000"/>
                  </a:buClr>
                  <a:buFont typeface="+mj-lt"/>
                  <a:buAutoNum type="arabicPeriod" startAt="10"/>
                  <a:tabLst>
                    <a:tab pos="2743200" algn="l"/>
                  </a:tabLst>
                </a:pPr>
                <a:r>
                  <a:rPr lang="en-US" sz="2600" b="1" dirty="0" smtClean="0">
                    <a:solidFill>
                      <a:srgbClr val="C00000"/>
                    </a:solidFill>
                    <a:latin typeface="Arial" panose="020B0604020202020204" pitchFamily="34" charset="0"/>
                    <a:cs typeface="Arial" panose="020B0604020202020204" pitchFamily="34" charset="0"/>
                  </a:rPr>
                  <a:t>Problem-solving </a:t>
                </a:r>
                <a:r>
                  <a:rPr lang="en-US" sz="2600" dirty="0">
                    <a:latin typeface="Arial" panose="020B0604020202020204" pitchFamily="34" charset="0"/>
                    <a:cs typeface="Arial" panose="020B0604020202020204" pitchFamily="34" charset="0"/>
                  </a:rPr>
                  <a:t>Write the equation of a line parallel to </a:t>
                </a:r>
                <a:r>
                  <a:rPr lang="en-US" sz="2600" dirty="0" smtClean="0">
                    <a:latin typeface="Arial" panose="020B0604020202020204" pitchFamily="34" charset="0"/>
                    <a:cs typeface="Arial" panose="020B0604020202020204" pitchFamily="34" charset="0"/>
                  </a:rPr>
                  <a:t/>
                </a:r>
                <a:br>
                  <a:rPr lang="en-US" sz="2600" dirty="0" smtClean="0">
                    <a:latin typeface="Arial" panose="020B0604020202020204" pitchFamily="34" charset="0"/>
                    <a:cs typeface="Arial" panose="020B0604020202020204" pitchFamily="34" charset="0"/>
                  </a:rPr>
                </a:br>
                <a:r>
                  <a:rPr lang="en-US" sz="2600" i="1" dirty="0" smtClean="0">
                    <a:latin typeface="Arial" panose="020B0604020202020204" pitchFamily="34" charset="0"/>
                    <a:cs typeface="Arial" panose="020B0604020202020204" pitchFamily="34" charset="0"/>
                  </a:rPr>
                  <a:t>y</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a:t>
                </a:r>
                <a:r>
                  <a:rPr lang="en-US" sz="2600" i="1" dirty="0" smtClean="0">
                    <a:latin typeface="Arial" panose="020B0604020202020204" pitchFamily="34" charset="0"/>
                    <a:cs typeface="Arial" panose="020B0604020202020204" pitchFamily="34" charset="0"/>
                  </a:rPr>
                  <a:t>x</a:t>
                </a:r>
                <a:r>
                  <a:rPr lang="en-US" sz="2600" dirty="0" smtClean="0">
                    <a:latin typeface="Arial" panose="020B0604020202020204" pitchFamily="34" charset="0"/>
                    <a:cs typeface="Arial" panose="020B0604020202020204" pitchFamily="34" charset="0"/>
                  </a:rPr>
                  <a:t> + </a:t>
                </a:r>
                <a:r>
                  <a:rPr lang="en-US" sz="2600" dirty="0">
                    <a:latin typeface="Arial" panose="020B0604020202020204" pitchFamily="34" charset="0"/>
                    <a:cs typeface="Arial" panose="020B0604020202020204" pitchFamily="34" charset="0"/>
                  </a:rPr>
                  <a:t>2, which passes </a:t>
                </a:r>
                <a:r>
                  <a:rPr lang="en-US" sz="2600" dirty="0" smtClean="0">
                    <a:latin typeface="Arial" panose="020B0604020202020204" pitchFamily="34" charset="0"/>
                    <a:cs typeface="Arial" panose="020B0604020202020204" pitchFamily="34" charset="0"/>
                  </a:rPr>
                  <a:t>through the </a:t>
                </a:r>
                <a:r>
                  <a:rPr lang="en-US" sz="2600" dirty="0">
                    <a:latin typeface="Arial" panose="020B0604020202020204" pitchFamily="34" charset="0"/>
                    <a:cs typeface="Arial" panose="020B0604020202020204" pitchFamily="34" charset="0"/>
                  </a:rPr>
                  <a:t>point (9, -2).</a:t>
                </a:r>
              </a:p>
              <a:p>
                <a:pPr marL="571500" indent="-571500">
                  <a:buClr>
                    <a:srgbClr val="C00000"/>
                  </a:buClr>
                  <a:buFont typeface="+mj-lt"/>
                  <a:buAutoNum type="arabicPeriod" startAt="10"/>
                  <a:tabLst>
                    <a:tab pos="2743200" algn="l"/>
                  </a:tabLst>
                </a:pPr>
                <a:r>
                  <a:rPr lang="en-US" sz="2600" b="1" dirty="0" smtClean="0">
                    <a:solidFill>
                      <a:srgbClr val="C00000"/>
                    </a:solidFill>
                    <a:latin typeface="Arial" panose="020B0604020202020204" pitchFamily="34" charset="0"/>
                    <a:cs typeface="Arial" panose="020B0604020202020204" pitchFamily="34" charset="0"/>
                  </a:rPr>
                  <a:t>Problem-solving </a:t>
                </a:r>
                <a:r>
                  <a:rPr lang="en-US" sz="2600" dirty="0">
                    <a:latin typeface="Arial" panose="020B0604020202020204" pitchFamily="34" charset="0"/>
                    <a:cs typeface="Arial" panose="020B0604020202020204" pitchFamily="34" charset="0"/>
                  </a:rPr>
                  <a:t>Find the equation of a line that passes through the point (-2, -2) and is parallel to the line with equation </a:t>
                </a:r>
                <a:r>
                  <a:rPr lang="en-US" sz="2600" i="1" dirty="0" smtClean="0">
                    <a:latin typeface="Arial" panose="020B0604020202020204" pitchFamily="34" charset="0"/>
                    <a:cs typeface="Arial" panose="020B0604020202020204" pitchFamily="34" charset="0"/>
                  </a:rPr>
                  <a:t>y</a:t>
                </a:r>
                <a:r>
                  <a:rPr lang="en-US" sz="2600" dirty="0" smtClean="0">
                    <a:latin typeface="Arial" panose="020B0604020202020204" pitchFamily="34" charset="0"/>
                    <a:cs typeface="Arial" panose="020B0604020202020204" pitchFamily="34" charset="0"/>
                  </a:rPr>
                  <a:t> - 3</a:t>
                </a:r>
                <a:r>
                  <a:rPr lang="en-US" sz="2600" i="1" dirty="0" smtClean="0">
                    <a:latin typeface="Arial" panose="020B0604020202020204" pitchFamily="34" charset="0"/>
                    <a:cs typeface="Arial" panose="020B0604020202020204" pitchFamily="34" charset="0"/>
                  </a:rPr>
                  <a:t>x</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7</a:t>
                </a:r>
                <a:r>
                  <a:rPr lang="en-US" sz="2600" dirty="0" smtClean="0">
                    <a:latin typeface="Arial" panose="020B0604020202020204" pitchFamily="34" charset="0"/>
                    <a:cs typeface="Arial" panose="020B0604020202020204" pitchFamily="34" charset="0"/>
                  </a:rPr>
                  <a:t>.</a:t>
                </a:r>
              </a:p>
              <a:p>
                <a:pPr marL="571500" indent="-571500">
                  <a:buClr>
                    <a:srgbClr val="C00000"/>
                  </a:buClr>
                  <a:buFont typeface="+mj-lt"/>
                  <a:buAutoNum type="arabicPeriod" startAt="13"/>
                  <a:tabLst>
                    <a:tab pos="2743200" algn="l"/>
                  </a:tabLst>
                </a:pPr>
                <a:r>
                  <a:rPr lang="en-US" sz="2600" dirty="0">
                    <a:latin typeface="Arial" panose="020B0604020202020204" pitchFamily="34" charset="0"/>
                    <a:cs typeface="Arial" panose="020B0604020202020204" pitchFamily="34" charset="0"/>
                  </a:rPr>
                  <a:t>Write down the gradient of a line perpendicular to</a:t>
                </a:r>
              </a:p>
              <a:p>
                <a:pPr marL="971550" lvl="1" indent="-400050">
                  <a:buClr>
                    <a:srgbClr val="C00000"/>
                  </a:buClr>
                  <a:buFont typeface="+mj-lt"/>
                  <a:buAutoNum type="alphaLcPeriod"/>
                  <a:tabLst>
                    <a:tab pos="2743200" algn="l"/>
                  </a:tabLst>
                </a:pPr>
                <a:r>
                  <a:rPr lang="en-US" sz="2600" i="1" dirty="0" smtClean="0">
                    <a:latin typeface="Arial" panose="020B0604020202020204" pitchFamily="34" charset="0"/>
                    <a:cs typeface="Arial" panose="020B0604020202020204" pitchFamily="34" charset="0"/>
                  </a:rPr>
                  <a:t>y</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3</a:t>
                </a:r>
                <a:r>
                  <a:rPr lang="en-US" sz="2600" i="1" dirty="0" smtClean="0">
                    <a:latin typeface="Arial" panose="020B0604020202020204" pitchFamily="34" charset="0"/>
                    <a:cs typeface="Arial" panose="020B0604020202020204" pitchFamily="34" charset="0"/>
                  </a:rPr>
                  <a:t>x</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- 1 </a:t>
                </a:r>
                <a:r>
                  <a:rPr lang="en-US" sz="2600" dirty="0" smtClean="0">
                    <a:latin typeface="Arial" panose="020B0604020202020204" pitchFamily="34" charset="0"/>
                    <a:cs typeface="Arial" panose="020B0604020202020204" pitchFamily="34" charset="0"/>
                  </a:rPr>
                  <a:t>	</a:t>
                </a:r>
                <a:r>
                  <a:rPr lang="en-US" sz="2600" dirty="0" smtClean="0">
                    <a:solidFill>
                      <a:srgbClr val="C00000"/>
                    </a:solidFill>
                    <a:latin typeface="Arial" panose="020B0604020202020204" pitchFamily="34" charset="0"/>
                    <a:cs typeface="Arial" panose="020B0604020202020204" pitchFamily="34" charset="0"/>
                  </a:rPr>
                  <a:t>b.</a:t>
                </a:r>
                <a:r>
                  <a:rPr lang="en-US" sz="2600" dirty="0" smtClean="0">
                    <a:latin typeface="Arial" panose="020B0604020202020204" pitchFamily="34" charset="0"/>
                    <a:cs typeface="Arial" panose="020B0604020202020204" pitchFamily="34" charset="0"/>
                  </a:rPr>
                  <a:t>  </a:t>
                </a:r>
                <a:r>
                  <a:rPr lang="en-US" sz="2600" i="1" dirty="0" smtClean="0">
                    <a:latin typeface="Arial" panose="020B0604020202020204" pitchFamily="34" charset="0"/>
                    <a:cs typeface="Arial" panose="020B0604020202020204" pitchFamily="34" charset="0"/>
                  </a:rPr>
                  <a:t>y</a:t>
                </a:r>
                <a:r>
                  <a:rPr lang="en-US" sz="2600" dirty="0" smtClean="0">
                    <a:latin typeface="Arial" panose="020B0604020202020204" pitchFamily="34" charset="0"/>
                    <a:cs typeface="Arial" panose="020B0604020202020204" pitchFamily="34" charset="0"/>
                  </a:rPr>
                  <a:t>= ¼</a:t>
                </a:r>
                <a:r>
                  <a:rPr lang="en-US" sz="2600" i="1" dirty="0" smtClean="0">
                    <a:latin typeface="Arial" panose="020B0604020202020204" pitchFamily="34" charset="0"/>
                    <a:cs typeface="Arial" panose="020B0604020202020204" pitchFamily="34" charset="0"/>
                  </a:rPr>
                  <a:t>x</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+ 2. </a:t>
                </a:r>
                <a:endParaRPr lang="en-US" sz="2600" dirty="0" smtClean="0">
                  <a:latin typeface="Arial" panose="020B0604020202020204" pitchFamily="34" charset="0"/>
                  <a:cs typeface="Arial" panose="020B0604020202020204" pitchFamily="34" charset="0"/>
                </a:endParaRPr>
              </a:p>
              <a:p>
                <a:pPr marL="1028700" lvl="1" indent="-457200">
                  <a:buClr>
                    <a:srgbClr val="C00000"/>
                  </a:buClr>
                  <a:buFont typeface="+mj-lt"/>
                  <a:buAutoNum type="alphaLcPeriod" startAt="3"/>
                  <a:tabLst>
                    <a:tab pos="2743200" algn="l"/>
                  </a:tabLst>
                </a:pPr>
                <a:r>
                  <a:rPr lang="en-US" sz="2600" i="1" dirty="0" smtClean="0">
                    <a:latin typeface="Arial" panose="020B0604020202020204" pitchFamily="34" charset="0"/>
                    <a:cs typeface="Arial" panose="020B0604020202020204" pitchFamily="34" charset="0"/>
                  </a:rPr>
                  <a:t>y</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2</m:t>
                        </m:r>
                      </m:num>
                      <m:den>
                        <m:r>
                          <a:rPr lang="en-US" sz="2600" b="0" i="1" smtClean="0">
                            <a:latin typeface="Cambria Math" panose="02040503050406030204" pitchFamily="18" charset="0"/>
                            <a:cs typeface="Arial" panose="020B0604020202020204" pitchFamily="34" charset="0"/>
                          </a:rPr>
                          <m:t>5</m:t>
                        </m:r>
                      </m:den>
                    </m:f>
                  </m:oMath>
                </a14:m>
                <a:r>
                  <a:rPr lang="en-US" sz="2600" i="1" dirty="0" smtClean="0">
                    <a:latin typeface="Arial" panose="020B0604020202020204" pitchFamily="34" charset="0"/>
                    <a:cs typeface="Arial" panose="020B0604020202020204" pitchFamily="34" charset="0"/>
                  </a:rPr>
                  <a:t>x</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3</a:t>
                </a:r>
              </a:p>
            </p:txBody>
          </p:sp>
        </mc:Choice>
        <mc:Fallback xmlns="">
          <p:sp>
            <p:nvSpPr>
              <p:cNvPr id="3" name="Rectangle 2"/>
              <p:cNvSpPr>
                <a:spLocks noRot="1" noChangeAspect="1" noMove="1" noResize="1" noEditPoints="1" noAdjustHandles="1" noChangeArrowheads="1" noChangeShapeType="1" noTextEdit="1"/>
              </p:cNvSpPr>
              <p:nvPr/>
            </p:nvSpPr>
            <p:spPr>
              <a:xfrm>
                <a:off x="251519" y="1232173"/>
                <a:ext cx="5256585" cy="5461944"/>
              </a:xfrm>
              <a:prstGeom prst="rect">
                <a:avLst/>
              </a:prstGeom>
              <a:blipFill rotWithShape="0">
                <a:blip r:embed="rId4"/>
                <a:stretch>
                  <a:fillRect l="-1738" t="-1004" b="-223"/>
                </a:stretch>
              </a:blipFill>
            </p:spPr>
            <p:txBody>
              <a:bodyPr/>
              <a:lstStyle/>
              <a:p>
                <a:r>
                  <a:rPr lang="en-US">
                    <a:noFill/>
                  </a:rPr>
                  <a:t> </a:t>
                </a:r>
              </a:p>
            </p:txBody>
          </p:sp>
        </mc:Fallback>
      </mc:AlternateContent>
      <p:sp>
        <p:nvSpPr>
          <p:cNvPr id="11" name="Title 1"/>
          <p:cNvSpPr>
            <a:spLocks noGrp="1"/>
          </p:cNvSpPr>
          <p:nvPr>
            <p:ph type="title"/>
          </p:nvPr>
        </p:nvSpPr>
        <p:spPr/>
        <p:txBody>
          <a:bodyPr>
            <a:noAutofit/>
          </a:bodyPr>
          <a:lstStyle/>
          <a:p>
            <a:r>
              <a:rPr lang="en-GB" sz="3600" dirty="0"/>
              <a:t>6.5 – Line Segments</a:t>
            </a:r>
            <a:endParaRPr lang="en-GB" sz="3200" b="1" dirty="0" smtClean="0"/>
          </a:p>
        </p:txBody>
      </p: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2819902"/>
            <a:ext cx="548640" cy="537090"/>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3343998201"/>
      </p:ext>
    </p:extLst>
  </p:cSld>
  <p:clrMapOvr>
    <a:masterClrMapping/>
  </p:clrMapOvr>
  <p:transition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176</a:t>
            </a:r>
            <a:endParaRPr lang="en-GB" sz="1400" b="1" dirty="0">
              <a:latin typeface="Calibri" panose="020F0502020204030204" pitchFamily="34" charset="0"/>
            </a:endParaRPr>
          </a:p>
        </p:txBody>
      </p:sp>
      <p:sp>
        <p:nvSpPr>
          <p:cNvPr id="3" name="Rectangle 2"/>
          <p:cNvSpPr/>
          <p:nvPr/>
        </p:nvSpPr>
        <p:spPr>
          <a:xfrm>
            <a:off x="251519" y="1232173"/>
            <a:ext cx="5861898" cy="1862048"/>
          </a:xfrm>
          <a:prstGeom prst="rect">
            <a:avLst/>
          </a:prstGeom>
        </p:spPr>
        <p:txBody>
          <a:bodyPr wrap="square">
            <a:spAutoFit/>
          </a:bodyPr>
          <a:lstStyle/>
          <a:p>
            <a:pPr marL="514350" indent="-514350">
              <a:buClr>
                <a:srgbClr val="C00000"/>
              </a:buClr>
              <a:buFont typeface="+mj-lt"/>
              <a:buAutoNum type="arabicPeriod" startAt="12"/>
              <a:tabLst>
                <a:tab pos="2743200" algn="l"/>
              </a:tabLst>
            </a:pPr>
            <a:r>
              <a:rPr lang="en-US" sz="2300" dirty="0">
                <a:latin typeface="Arial" panose="020B0604020202020204" pitchFamily="34" charset="0"/>
                <a:cs typeface="Arial" panose="020B0604020202020204" pitchFamily="34" charset="0"/>
              </a:rPr>
              <a:t>Here are three pairs of perpendicular lines, </a:t>
            </a:r>
            <a:endParaRPr lang="en-US" sz="2300" dirty="0" smtClean="0">
              <a:latin typeface="Arial" panose="020B0604020202020204" pitchFamily="34" charset="0"/>
              <a:cs typeface="Arial" panose="020B0604020202020204" pitchFamily="34" charset="0"/>
            </a:endParaRPr>
          </a:p>
          <a:p>
            <a:pPr marL="857250" lvl="1" indent="-342900">
              <a:buClr>
                <a:srgbClr val="C00000"/>
              </a:buClr>
              <a:buFont typeface="+mj-lt"/>
              <a:buAutoNum type="alphaLcPeriod"/>
              <a:tabLst>
                <a:tab pos="2743200" algn="l"/>
              </a:tabLst>
            </a:pPr>
            <a:r>
              <a:rPr lang="en-US" sz="2300" dirty="0" smtClean="0">
                <a:latin typeface="Arial" panose="020B0604020202020204" pitchFamily="34" charset="0"/>
                <a:cs typeface="Arial" panose="020B0604020202020204" pitchFamily="34" charset="0"/>
              </a:rPr>
              <a:t>Write </a:t>
            </a:r>
            <a:r>
              <a:rPr lang="en-US" sz="2300" dirty="0">
                <a:latin typeface="Arial" panose="020B0604020202020204" pitchFamily="34" charset="0"/>
                <a:cs typeface="Arial" panose="020B0604020202020204" pitchFamily="34" charset="0"/>
              </a:rPr>
              <a:t>down the gradient of each line, </a:t>
            </a:r>
            <a:endParaRPr lang="en-US" sz="2300" dirty="0" smtClean="0">
              <a:latin typeface="Arial" panose="020B0604020202020204" pitchFamily="34" charset="0"/>
              <a:cs typeface="Arial" panose="020B0604020202020204" pitchFamily="34" charset="0"/>
            </a:endParaRPr>
          </a:p>
          <a:p>
            <a:pPr marL="857250" lvl="1" indent="-342900">
              <a:buClr>
                <a:srgbClr val="C00000"/>
              </a:buClr>
              <a:buFont typeface="+mj-lt"/>
              <a:buAutoNum type="alphaLcPeriod"/>
              <a:tabLst>
                <a:tab pos="2743200" algn="l"/>
              </a:tabLst>
            </a:pPr>
            <a:r>
              <a:rPr lang="en-US" sz="2300" dirty="0" smtClean="0">
                <a:latin typeface="Arial" panose="020B0604020202020204" pitchFamily="34" charset="0"/>
                <a:cs typeface="Arial" panose="020B0604020202020204" pitchFamily="34" charset="0"/>
              </a:rPr>
              <a:t>Multiply </a:t>
            </a:r>
            <a:r>
              <a:rPr lang="en-US" sz="2300" dirty="0">
                <a:latin typeface="Arial" panose="020B0604020202020204" pitchFamily="34" charset="0"/>
                <a:cs typeface="Arial" panose="020B0604020202020204" pitchFamily="34" charset="0"/>
              </a:rPr>
              <a:t>the gradients in each pair </a:t>
            </a:r>
            <a:r>
              <a:rPr lang="en-US" sz="2300" dirty="0" smtClean="0">
                <a:latin typeface="Arial" panose="020B0604020202020204" pitchFamily="34" charset="0"/>
                <a:cs typeface="Arial" panose="020B0604020202020204" pitchFamily="34" charset="0"/>
              </a:rPr>
              <a:t>together. What </a:t>
            </a:r>
            <a:r>
              <a:rPr lang="en-US" sz="2300" dirty="0">
                <a:latin typeface="Arial" panose="020B0604020202020204" pitchFamily="34" charset="0"/>
                <a:cs typeface="Arial" panose="020B0604020202020204" pitchFamily="34" charset="0"/>
              </a:rPr>
              <a:t>do you notice?</a:t>
            </a:r>
            <a:endParaRPr lang="en-US" sz="2300" dirty="0" smtClean="0">
              <a:latin typeface="Arial" panose="020B0604020202020204" pitchFamily="34" charset="0"/>
              <a:cs typeface="Arial" panose="020B0604020202020204" pitchFamily="34" charset="0"/>
            </a:endParaRPr>
          </a:p>
        </p:txBody>
      </p:sp>
      <p:sp>
        <p:nvSpPr>
          <p:cNvPr id="11" name="Title 1"/>
          <p:cNvSpPr>
            <a:spLocks noGrp="1"/>
          </p:cNvSpPr>
          <p:nvPr>
            <p:ph type="title"/>
          </p:nvPr>
        </p:nvSpPr>
        <p:spPr/>
        <p:txBody>
          <a:bodyPr>
            <a:noAutofit/>
          </a:bodyPr>
          <a:lstStyle/>
          <a:p>
            <a:r>
              <a:rPr lang="en-GB" sz="3600" dirty="0"/>
              <a:t>6.5 – Line Segments</a:t>
            </a:r>
            <a:endParaRPr lang="en-GB" sz="3200" b="1" dirty="0" smtClean="0"/>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13417" y="1232172"/>
            <a:ext cx="2707055" cy="3462579"/>
          </a:xfrm>
          <a:prstGeom prst="rect">
            <a:avLst/>
          </a:prstGeom>
        </p:spPr>
      </p:pic>
      <p:sp>
        <p:nvSpPr>
          <p:cNvPr id="13" name="Rectangle 12"/>
          <p:cNvSpPr/>
          <p:nvPr/>
        </p:nvSpPr>
        <p:spPr>
          <a:xfrm>
            <a:off x="275084" y="4873608"/>
            <a:ext cx="8505064" cy="1680280"/>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275084" y="3117020"/>
            <a:ext cx="5665067" cy="1641116"/>
            <a:chOff x="150163" y="6494199"/>
            <a:chExt cx="5665067" cy="1641116"/>
          </a:xfrm>
        </p:grpSpPr>
        <mc:AlternateContent xmlns:mc="http://schemas.openxmlformats.org/markup-compatibility/2006" xmlns:a14="http://schemas.microsoft.com/office/drawing/2010/main">
          <mc:Choice Requires="a14">
            <p:sp>
              <p:nvSpPr>
                <p:cNvPr id="10" name="Rectangle 9"/>
                <p:cNvSpPr/>
                <p:nvPr/>
              </p:nvSpPr>
              <p:spPr>
                <a:xfrm flipH="1">
                  <a:off x="150163" y="6673055"/>
                  <a:ext cx="5665067" cy="1462260"/>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000" dirty="0" smtClean="0">
                      <a:solidFill>
                        <a:schemeClr val="tx1"/>
                      </a:solidFill>
                      <a:latin typeface="Arial" panose="020B0604020202020204" pitchFamily="34" charset="0"/>
                      <a:cs typeface="Arial" panose="020B0604020202020204" pitchFamily="34" charset="0"/>
                    </a:rPr>
                    <a:t>When two lines are perpendicular, the product of the gradients is -1. When a graph has gradient </a:t>
                  </a:r>
                  <a:r>
                    <a:rPr lang="en-US" sz="2000" i="1" dirty="0">
                      <a:solidFill>
                        <a:schemeClr val="tx1"/>
                      </a:solidFill>
                      <a:latin typeface="Arial" panose="020B0604020202020204" pitchFamily="34" charset="0"/>
                      <a:cs typeface="Arial" panose="020B0604020202020204" pitchFamily="34" charset="0"/>
                    </a:rPr>
                    <a:t>m</a:t>
                  </a:r>
                  <a:r>
                    <a:rPr lang="en-US" sz="2000" dirty="0">
                      <a:solidFill>
                        <a:schemeClr val="tx1"/>
                      </a:solidFill>
                      <a:latin typeface="Arial" panose="020B0604020202020204" pitchFamily="34" charset="0"/>
                      <a:cs typeface="Arial" panose="020B0604020202020204" pitchFamily="34" charset="0"/>
                    </a:rPr>
                    <a:t>, a graph perpendicular to it has </a:t>
                  </a:r>
                  <a:r>
                    <a:rPr lang="en-US" sz="2000" dirty="0" smtClean="0">
                      <a:solidFill>
                        <a:schemeClr val="tx1"/>
                      </a:solidFill>
                      <a:latin typeface="Arial" panose="020B0604020202020204" pitchFamily="34" charset="0"/>
                      <a:cs typeface="Arial" panose="020B0604020202020204" pitchFamily="34" charset="0"/>
                    </a:rPr>
                    <a:t>gradient: </a:t>
                  </a:r>
                  <a14:m>
                    <m:oMath xmlns:m="http://schemas.openxmlformats.org/officeDocument/2006/math">
                      <m:f>
                        <m:fPr>
                          <m:ctrlPr>
                            <a:rPr lang="en-US" sz="2400" i="1" smtClean="0">
                              <a:solidFill>
                                <a:schemeClr val="tx1"/>
                              </a:solidFill>
                              <a:latin typeface="Cambria Math" panose="02040503050406030204" pitchFamily="18" charset="0"/>
                              <a:cs typeface="Arial" panose="020B0604020202020204" pitchFamily="34" charset="0"/>
                            </a:rPr>
                          </m:ctrlPr>
                        </m:fPr>
                        <m:num>
                          <m:r>
                            <a:rPr lang="en-US" sz="2400" b="0" i="1" smtClean="0">
                              <a:solidFill>
                                <a:schemeClr val="tx1"/>
                              </a:solidFill>
                              <a:latin typeface="Cambria Math" panose="02040503050406030204" pitchFamily="18" charset="0"/>
                              <a:cs typeface="Arial" panose="020B0604020202020204" pitchFamily="34" charset="0"/>
                            </a:rPr>
                            <m:t>−1</m:t>
                          </m:r>
                        </m:num>
                        <m:den>
                          <m:r>
                            <a:rPr lang="en-US" sz="2400" b="0" i="1" smtClean="0">
                              <a:solidFill>
                                <a:schemeClr val="tx1"/>
                              </a:solidFill>
                              <a:latin typeface="Cambria Math" panose="02040503050406030204" pitchFamily="18" charset="0"/>
                              <a:cs typeface="Arial" panose="020B0604020202020204" pitchFamily="34" charset="0"/>
                            </a:rPr>
                            <m:t>𝑚</m:t>
                          </m:r>
                        </m:den>
                      </m:f>
                    </m:oMath>
                  </a14:m>
                  <a:endParaRPr lang="en-US" sz="2000" dirty="0"/>
                </a:p>
              </p:txBody>
            </p:sp>
          </mc:Choice>
          <mc:Fallback xmlns="">
            <p:sp>
              <p:nvSpPr>
                <p:cNvPr id="10" name="Rectangle 9"/>
                <p:cNvSpPr>
                  <a:spLocks noRot="1" noChangeAspect="1" noMove="1" noResize="1" noEditPoints="1" noAdjustHandles="1" noChangeArrowheads="1" noChangeShapeType="1" noTextEdit="1"/>
                </p:cNvSpPr>
                <p:nvPr/>
              </p:nvSpPr>
              <p:spPr>
                <a:xfrm flipH="1">
                  <a:off x="150163" y="6673055"/>
                  <a:ext cx="5665067" cy="1462260"/>
                </a:xfrm>
                <a:prstGeom prst="rect">
                  <a:avLst/>
                </a:prstGeom>
                <a:blipFill rotWithShape="0">
                  <a:blip r:embed="rId5"/>
                  <a:stretch>
                    <a:fillRect/>
                  </a:stretch>
                </a:blipFill>
                <a:ln>
                  <a:solidFill>
                    <a:srgbClr val="002060"/>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sp>
          <p:nvSpPr>
            <p:cNvPr id="12" name="Pentagon 11"/>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Arial" panose="020B0604020202020204" pitchFamily="34" charset="0"/>
                  <a:cs typeface="Arial" panose="020B0604020202020204" pitchFamily="34" charset="0"/>
                </a:rPr>
                <a:t>Key Point 13</a:t>
              </a:r>
              <a:endParaRPr lang="en-US" b="1" dirty="0">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16416" y="6132270"/>
            <a:ext cx="548640" cy="537090"/>
          </a:xfrm>
          <a:prstGeom prst="rect">
            <a:avLst/>
          </a:prstGeom>
        </p:spPr>
      </p:pic>
    </p:spTree>
    <p:extLst>
      <p:ext uri="{BB962C8B-B14F-4D97-AF65-F5344CB8AC3E}">
        <p14:creationId xmlns:p14="http://schemas.microsoft.com/office/powerpoint/2010/main" val="3898681698"/>
      </p:ext>
    </p:extLst>
  </p:cSld>
  <p:clrMapOvr>
    <a:masterClrMapping/>
  </p:clrMapOvr>
  <p:transition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176</a:t>
            </a:r>
            <a:endParaRPr lang="en-GB" sz="1400" b="1" dirty="0">
              <a:latin typeface="Calibri" panose="020F0502020204030204" pitchFamily="34" charset="0"/>
            </a:endParaRPr>
          </a:p>
        </p:txBody>
      </p:sp>
      <p:sp>
        <p:nvSpPr>
          <p:cNvPr id="11" name="Title 1"/>
          <p:cNvSpPr>
            <a:spLocks noGrp="1"/>
          </p:cNvSpPr>
          <p:nvPr>
            <p:ph type="title"/>
          </p:nvPr>
        </p:nvSpPr>
        <p:spPr/>
        <p:txBody>
          <a:bodyPr>
            <a:noAutofit/>
          </a:bodyPr>
          <a:lstStyle/>
          <a:p>
            <a:r>
              <a:rPr lang="en-GB" sz="3600" dirty="0"/>
              <a:t>6.5 – Line Segments</a:t>
            </a:r>
            <a:endParaRPr lang="en-GB" sz="3200" b="1" dirty="0" smtClean="0"/>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37090"/>
          </a:xfrm>
          <a:prstGeom prst="rect">
            <a:avLst/>
          </a:prstGeom>
        </p:spPr>
      </p:pic>
      <p:grpSp>
        <p:nvGrpSpPr>
          <p:cNvPr id="9" name="Group 8"/>
          <p:cNvGrpSpPr/>
          <p:nvPr/>
        </p:nvGrpSpPr>
        <p:grpSpPr>
          <a:xfrm>
            <a:off x="305905" y="1268760"/>
            <a:ext cx="5130191" cy="5256584"/>
            <a:chOff x="3483872" y="1089031"/>
            <a:chExt cx="5264592" cy="5256584"/>
          </a:xfrm>
        </p:grpSpPr>
        <p:sp>
          <p:nvSpPr>
            <p:cNvPr id="10" name="Round Diagonal Corner Rectangle 9"/>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chemeClr val="bg1"/>
                  </a:solidFill>
                  <a:latin typeface="Arial" panose="020B0604020202020204" pitchFamily="34" charset="0"/>
                  <a:cs typeface="Arial" panose="020B0604020202020204" pitchFamily="34" charset="0"/>
                </a:rPr>
                <a:t>14 – Exam-Style Questions</a:t>
              </a:r>
              <a:endParaRPr lang="en-US" sz="2800" b="1" dirty="0">
                <a:solidFill>
                  <a:schemeClr val="bg1"/>
                </a:solidFill>
                <a:latin typeface="Arial" panose="020B0604020202020204" pitchFamily="34" charset="0"/>
                <a:cs typeface="Arial" panose="020B0604020202020204" pitchFamily="34" charset="0"/>
              </a:endParaRPr>
            </a:p>
          </p:txBody>
        </p:sp>
        <p:sp>
          <p:nvSpPr>
            <p:cNvPr id="13" name="Rectangle 12"/>
            <p:cNvSpPr/>
            <p:nvPr/>
          </p:nvSpPr>
          <p:spPr>
            <a:xfrm>
              <a:off x="3563889" y="1666250"/>
              <a:ext cx="5095139" cy="3970318"/>
            </a:xfrm>
            <a:prstGeom prst="rect">
              <a:avLst/>
            </a:prstGeom>
          </p:spPr>
          <p:txBody>
            <a:bodyPr wrap="square">
              <a:spAutoFit/>
            </a:bodyPr>
            <a:lstStyle/>
            <a:p>
              <a:pPr>
                <a:spcAft>
                  <a:spcPts val="0"/>
                </a:spcAft>
                <a:tabLst>
                  <a:tab pos="4972050" algn="r"/>
                </a:tabLst>
              </a:pPr>
              <a:r>
                <a:rPr lang="en-US" sz="2800" dirty="0"/>
                <a:t>Find the equation of a line</a:t>
              </a:r>
            </a:p>
            <a:p>
              <a:pPr marL="457200" indent="-457200">
                <a:spcAft>
                  <a:spcPts val="0"/>
                </a:spcAft>
                <a:buClr>
                  <a:srgbClr val="C00000"/>
                </a:buClr>
                <a:buFont typeface="+mj-lt"/>
                <a:buAutoNum type="alphaLcPeriod"/>
                <a:tabLst>
                  <a:tab pos="4972050" algn="r"/>
                </a:tabLst>
              </a:pPr>
              <a:r>
                <a:rPr lang="en-US" sz="2800" dirty="0" smtClean="0"/>
                <a:t>that </a:t>
              </a:r>
              <a:r>
                <a:rPr lang="en-US" sz="2800" dirty="0"/>
                <a:t>is perpendicular to the line with equation </a:t>
              </a:r>
              <a:r>
                <a:rPr lang="en-US" sz="2800" dirty="0" smtClean="0"/>
                <a:t/>
              </a:r>
              <a:br>
                <a:rPr lang="en-US" sz="2800" dirty="0" smtClean="0"/>
              </a:br>
              <a:r>
                <a:rPr lang="en-US" sz="2800" i="1" dirty="0" smtClean="0"/>
                <a:t>y</a:t>
              </a:r>
              <a:r>
                <a:rPr lang="en-US" sz="2800" dirty="0" smtClean="0"/>
                <a:t> </a:t>
              </a:r>
              <a:r>
                <a:rPr lang="en-US" sz="2800" dirty="0"/>
                <a:t>= </a:t>
              </a:r>
              <a:r>
                <a:rPr lang="en-US" sz="2800" dirty="0" smtClean="0"/>
                <a:t>½</a:t>
              </a:r>
              <a:r>
                <a:rPr lang="en-US" sz="2800" i="1" dirty="0" smtClean="0"/>
                <a:t>x</a:t>
              </a:r>
              <a:r>
                <a:rPr lang="en-US" sz="2800" dirty="0" smtClean="0"/>
                <a:t> </a:t>
              </a:r>
              <a:r>
                <a:rPr lang="en-US" sz="2800" dirty="0"/>
                <a:t>and passes through the point (-2, 9) </a:t>
              </a:r>
              <a:r>
                <a:rPr lang="en-US" sz="2800" dirty="0" smtClean="0"/>
                <a:t>	</a:t>
              </a:r>
              <a:r>
                <a:rPr lang="en-US" sz="2800" b="1" dirty="0" smtClean="0"/>
                <a:t>(</a:t>
              </a:r>
              <a:r>
                <a:rPr lang="en-US" sz="2800" b="1" dirty="0"/>
                <a:t>2 marks)</a:t>
              </a:r>
            </a:p>
            <a:p>
              <a:pPr marL="457200" indent="-457200">
                <a:spcAft>
                  <a:spcPts val="0"/>
                </a:spcAft>
                <a:buClr>
                  <a:srgbClr val="C00000"/>
                </a:buClr>
                <a:buFont typeface="+mj-lt"/>
                <a:buAutoNum type="alphaLcPeriod"/>
                <a:tabLst>
                  <a:tab pos="4972050" algn="r"/>
                </a:tabLst>
              </a:pPr>
              <a:r>
                <a:rPr lang="en-US" sz="2800" dirty="0" smtClean="0"/>
                <a:t>that </a:t>
              </a:r>
              <a:r>
                <a:rPr lang="en-US" sz="2800" dirty="0"/>
                <a:t>is perpendicular to the line with equation </a:t>
              </a:r>
              <a:r>
                <a:rPr lang="en-US" sz="2800" dirty="0" smtClean="0"/>
                <a:t>x </a:t>
              </a:r>
              <a:r>
                <a:rPr lang="en-US" sz="2800" dirty="0"/>
                <a:t>+ y = 6 and passes through the point (-3, -7). </a:t>
              </a:r>
              <a:r>
                <a:rPr lang="en-US" sz="2800" dirty="0" smtClean="0"/>
                <a:t>	</a:t>
              </a:r>
              <a:r>
                <a:rPr lang="en-US" sz="2800" b="1" dirty="0" smtClean="0"/>
                <a:t>(</a:t>
              </a:r>
              <a:r>
                <a:rPr lang="en-US" sz="2800" b="1" dirty="0"/>
                <a:t>2 marks)</a:t>
              </a:r>
            </a:p>
          </p:txBody>
        </p:sp>
      </p:grpSp>
    </p:spTree>
    <p:extLst>
      <p:ext uri="{BB962C8B-B14F-4D97-AF65-F5344CB8AC3E}">
        <p14:creationId xmlns:p14="http://schemas.microsoft.com/office/powerpoint/2010/main" val="3107114510"/>
      </p:ext>
    </p:extLst>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 </a:t>
            </a:r>
            <a:r>
              <a:rPr lang="en-GB" sz="4000" dirty="0"/>
              <a:t>– </a:t>
            </a:r>
            <a:r>
              <a:rPr lang="en-GB" sz="4000" dirty="0" smtClean="0"/>
              <a:t>Prior Knowledge Check</a:t>
            </a:r>
            <a:endParaRPr lang="en-GB" sz="4000" b="1"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159</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5256584" cy="5363391"/>
              </a:xfrm>
              <a:prstGeom prst="rect">
                <a:avLst/>
              </a:prstGeom>
            </p:spPr>
            <p:txBody>
              <a:bodyPr wrap="square">
                <a:spAutoFit/>
              </a:bodyPr>
              <a:lstStyle/>
              <a:p>
                <a:pPr>
                  <a:buClr>
                    <a:srgbClr val="C00000"/>
                  </a:buClr>
                  <a:tabLst>
                    <a:tab pos="1079500" algn="l"/>
                    <a:tab pos="2743200" algn="l"/>
                  </a:tabLst>
                </a:pPr>
                <a:r>
                  <a:rPr lang="en-US" sz="3000" b="1" dirty="0" smtClean="0">
                    <a:solidFill>
                      <a:srgbClr val="FF0000"/>
                    </a:solidFill>
                  </a:rPr>
                  <a:t>Algebraic fluency</a:t>
                </a:r>
                <a:endParaRPr lang="en-US" sz="3000" b="1" dirty="0">
                  <a:solidFill>
                    <a:srgbClr val="FF0000"/>
                  </a:solidFill>
                </a:endParaRPr>
              </a:p>
              <a:p>
                <a:pPr marL="571500" indent="-571500">
                  <a:buClr>
                    <a:srgbClr val="C00000"/>
                  </a:buClr>
                  <a:buFont typeface="+mj-lt"/>
                  <a:buAutoNum type="arabicPeriod" startAt="3"/>
                  <a:tabLst>
                    <a:tab pos="1079500" algn="l"/>
                    <a:tab pos="2743200" algn="l"/>
                  </a:tabLst>
                </a:pPr>
                <a:r>
                  <a:rPr lang="en-US" sz="3000" dirty="0"/>
                  <a:t>Miguel walks 7.5km in 1.5 hours. What is his speed</a:t>
                </a:r>
                <a:r>
                  <a:rPr lang="en-US" sz="3000" dirty="0" smtClean="0"/>
                  <a:t>?</a:t>
                </a:r>
                <a:br>
                  <a:rPr lang="en-US" sz="3000" dirty="0" smtClean="0"/>
                </a:br>
                <a:r>
                  <a:rPr lang="en-US" sz="3000" dirty="0" smtClean="0"/>
                  <a:t/>
                </a:r>
                <a:br>
                  <a:rPr lang="en-US" sz="3000" dirty="0" smtClean="0"/>
                </a:br>
                <a:endParaRPr lang="en-US" sz="3000" dirty="0" smtClean="0"/>
              </a:p>
              <a:p>
                <a:pPr marL="571500" indent="-571500">
                  <a:buClr>
                    <a:srgbClr val="C00000"/>
                  </a:buClr>
                  <a:buFont typeface="+mj-lt"/>
                  <a:buAutoNum type="arabicPeriod" startAt="3"/>
                  <a:tabLst>
                    <a:tab pos="1079500" algn="l"/>
                    <a:tab pos="2743200" algn="l"/>
                  </a:tabLst>
                </a:pPr>
                <a:r>
                  <a:rPr lang="en-US" sz="3000" dirty="0"/>
                  <a:t>When </a:t>
                </a:r>
                <a:r>
                  <a:rPr lang="en-US" sz="3000" i="1" dirty="0"/>
                  <a:t>x</a:t>
                </a:r>
                <a:r>
                  <a:rPr lang="en-US" sz="3000" dirty="0"/>
                  <a:t> = 5, work out</a:t>
                </a:r>
              </a:p>
              <a:p>
                <a:pPr marL="1085850" lvl="1" indent="-514350">
                  <a:buClr>
                    <a:srgbClr val="C00000"/>
                  </a:buClr>
                  <a:buFont typeface="+mj-lt"/>
                  <a:buAutoNum type="alphaLcPeriod"/>
                  <a:tabLst>
                    <a:tab pos="2743200" algn="l"/>
                  </a:tabLst>
                </a:pPr>
                <a:r>
                  <a:rPr lang="en-US" sz="3000" i="1" dirty="0" smtClean="0"/>
                  <a:t>x</a:t>
                </a:r>
                <a:r>
                  <a:rPr lang="en-US" sz="3000" dirty="0" smtClean="0"/>
                  <a:t> </a:t>
                </a:r>
                <a:r>
                  <a:rPr lang="en-US" sz="3000" dirty="0"/>
                  <a:t>+ 4 </a:t>
                </a:r>
                <a:r>
                  <a:rPr lang="en-US" sz="3000" dirty="0" smtClean="0"/>
                  <a:t>	b. 2</a:t>
                </a:r>
                <a:r>
                  <a:rPr lang="en-US" sz="3000" i="1" dirty="0" smtClean="0"/>
                  <a:t>x</a:t>
                </a:r>
                <a:r>
                  <a:rPr lang="en-US" sz="3000" dirty="0" smtClean="0"/>
                  <a:t> </a:t>
                </a:r>
                <a:r>
                  <a:rPr lang="en-US" sz="3000" dirty="0"/>
                  <a:t>- 3 </a:t>
                </a:r>
                <a:endParaRPr lang="en-US" sz="3000" dirty="0" smtClean="0"/>
              </a:p>
              <a:p>
                <a:pPr marL="1085850" lvl="1" indent="-514350">
                  <a:buClr>
                    <a:srgbClr val="C00000"/>
                  </a:buClr>
                  <a:buFont typeface="+mj-lt"/>
                  <a:buAutoNum type="alphaLcPeriod" startAt="3"/>
                  <a:tabLst>
                    <a:tab pos="2171700" algn="l"/>
                  </a:tabLst>
                </a:pPr>
                <a14:m>
                  <m:oMath xmlns:m="http://schemas.openxmlformats.org/officeDocument/2006/math">
                    <m:f>
                      <m:fPr>
                        <m:ctrlPr>
                          <a:rPr lang="en-US" sz="3000" i="1">
                            <a:latin typeface="Cambria Math" panose="02040503050406030204" pitchFamily="18" charset="0"/>
                            <a:cs typeface="Arial" panose="020B0604020202020204" pitchFamily="34" charset="0"/>
                          </a:rPr>
                        </m:ctrlPr>
                      </m:fPr>
                      <m:num>
                        <m:r>
                          <a:rPr lang="en-US" sz="3000" b="0" i="1" smtClean="0">
                            <a:latin typeface="Cambria Math" panose="02040503050406030204" pitchFamily="18" charset="0"/>
                            <a:cs typeface="Arial" panose="020B0604020202020204" pitchFamily="34" charset="0"/>
                          </a:rPr>
                          <m:t>1</m:t>
                        </m:r>
                      </m:num>
                      <m:den>
                        <m:r>
                          <a:rPr lang="en-US" sz="3000" b="0" i="1" smtClean="0">
                            <a:latin typeface="Cambria Math" panose="02040503050406030204" pitchFamily="18" charset="0"/>
                            <a:cs typeface="Arial" panose="020B0604020202020204" pitchFamily="34" charset="0"/>
                          </a:rPr>
                          <m:t>𝑥</m:t>
                        </m:r>
                      </m:den>
                    </m:f>
                  </m:oMath>
                </a14:m>
                <a:r>
                  <a:rPr lang="en-US" sz="3000" i="1" dirty="0" smtClean="0"/>
                  <a:t> 	</a:t>
                </a:r>
                <a:r>
                  <a:rPr lang="en-US" sz="3000" dirty="0" smtClean="0">
                    <a:solidFill>
                      <a:srgbClr val="C00000"/>
                    </a:solidFill>
                  </a:rPr>
                  <a:t>d.</a:t>
                </a:r>
                <a:r>
                  <a:rPr lang="en-US" sz="3000" i="1" dirty="0" smtClean="0"/>
                  <a:t> x</a:t>
                </a:r>
                <a:r>
                  <a:rPr lang="en-US" sz="3000" baseline="30000" dirty="0" smtClean="0"/>
                  <a:t>2</a:t>
                </a:r>
                <a:r>
                  <a:rPr lang="en-US" sz="3000" dirty="0" smtClean="0"/>
                  <a:t> 	</a:t>
                </a:r>
                <a:r>
                  <a:rPr lang="en-US" sz="3000" dirty="0" smtClean="0">
                    <a:solidFill>
                      <a:srgbClr val="C00000"/>
                    </a:solidFill>
                  </a:rPr>
                  <a:t>e.</a:t>
                </a:r>
                <a:r>
                  <a:rPr lang="en-US" sz="3000" dirty="0" smtClean="0"/>
                  <a:t> </a:t>
                </a:r>
                <a:r>
                  <a:rPr lang="en-US" sz="3000" i="1" dirty="0" smtClean="0"/>
                  <a:t>x</a:t>
                </a:r>
                <a:r>
                  <a:rPr lang="en-US" sz="3000" baseline="30000" dirty="0" smtClean="0"/>
                  <a:t>3</a:t>
                </a:r>
              </a:p>
              <a:p>
                <a:pPr marL="628650" indent="-514350">
                  <a:buClr>
                    <a:srgbClr val="C00000"/>
                  </a:buClr>
                  <a:buFont typeface="+mj-lt"/>
                  <a:buAutoNum type="arabicPeriod" startAt="3"/>
                  <a:tabLst>
                    <a:tab pos="2171700" algn="l"/>
                  </a:tabLst>
                </a:pPr>
                <a:r>
                  <a:rPr lang="pt-BR" sz="3000" dirty="0"/>
                  <a:t>Solve</a:t>
                </a:r>
              </a:p>
              <a:p>
                <a:pPr marL="1085850" lvl="1" indent="-514350">
                  <a:buClr>
                    <a:srgbClr val="C00000"/>
                  </a:buClr>
                  <a:buFont typeface="+mj-lt"/>
                  <a:buAutoNum type="alphaLcPeriod"/>
                  <a:tabLst>
                    <a:tab pos="2171700" algn="l"/>
                  </a:tabLst>
                </a:pPr>
                <a:r>
                  <a:rPr lang="pt-BR" sz="3000" dirty="0" smtClean="0"/>
                  <a:t>3</a:t>
                </a:r>
                <a:r>
                  <a:rPr lang="pt-BR" sz="3000" i="1" dirty="0" smtClean="0"/>
                  <a:t>x</a:t>
                </a:r>
                <a:r>
                  <a:rPr lang="pt-BR" sz="3000" dirty="0" smtClean="0"/>
                  <a:t> </a:t>
                </a:r>
                <a:r>
                  <a:rPr lang="pt-BR" sz="3000" dirty="0"/>
                  <a:t>+ 5 = 9 </a:t>
                </a:r>
                <a:endParaRPr lang="pt-BR" sz="3000" dirty="0" smtClean="0"/>
              </a:p>
              <a:p>
                <a:pPr marL="1085850" lvl="1" indent="-514350">
                  <a:buClr>
                    <a:srgbClr val="C00000"/>
                  </a:buClr>
                  <a:buFont typeface="+mj-lt"/>
                  <a:buAutoNum type="alphaLcPeriod"/>
                  <a:tabLst>
                    <a:tab pos="2171700" algn="l"/>
                  </a:tabLst>
                </a:pPr>
                <a:r>
                  <a:rPr lang="pt-BR" sz="3000" dirty="0" smtClean="0"/>
                  <a:t>3</a:t>
                </a:r>
                <a:r>
                  <a:rPr lang="pt-BR" sz="3000" i="1" dirty="0" smtClean="0"/>
                  <a:t>x </a:t>
                </a:r>
                <a:r>
                  <a:rPr lang="pt-BR" sz="3000" dirty="0" smtClean="0"/>
                  <a:t>- 2 </a:t>
                </a:r>
                <a:r>
                  <a:rPr lang="pt-BR" sz="3000" dirty="0"/>
                  <a:t>= </a:t>
                </a:r>
                <a:r>
                  <a:rPr lang="pt-BR" sz="3000" dirty="0" smtClean="0"/>
                  <a:t>-</a:t>
                </a:r>
                <a:r>
                  <a:rPr lang="pt-BR" sz="3000" i="1" dirty="0" smtClean="0"/>
                  <a:t>x</a:t>
                </a:r>
                <a:r>
                  <a:rPr lang="pt-BR" sz="3000" dirty="0" smtClean="0"/>
                  <a:t> + 10</a:t>
                </a:r>
                <a:endParaRPr lang="en-US" sz="3000" dirty="0"/>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5256584" cy="5363391"/>
              </a:xfrm>
              <a:prstGeom prst="rect">
                <a:avLst/>
              </a:prstGeom>
              <a:blipFill rotWithShape="0">
                <a:blip r:embed="rId4"/>
                <a:stretch>
                  <a:fillRect l="-2665" t="-1477" r="-1970" b="-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flipH="1">
                <a:off x="251520" y="2708920"/>
                <a:ext cx="5204539" cy="67448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600" b="1" dirty="0" smtClean="0">
                    <a:solidFill>
                      <a:srgbClr val="C00000"/>
                    </a:solidFill>
                    <a:latin typeface="Arial" panose="020B0604020202020204" pitchFamily="34" charset="0"/>
                    <a:cs typeface="Arial" panose="020B0604020202020204" pitchFamily="34" charset="0"/>
                  </a:rPr>
                  <a:t>Q3 </a:t>
                </a:r>
                <a:r>
                  <a:rPr lang="en-US" sz="2600" b="1" dirty="0">
                    <a:solidFill>
                      <a:srgbClr val="C00000"/>
                    </a:solidFill>
                    <a:latin typeface="Arial" panose="020B0604020202020204" pitchFamily="34" charset="0"/>
                    <a:cs typeface="Arial" panose="020B0604020202020204" pitchFamily="34" charset="0"/>
                  </a:rPr>
                  <a:t>hint</a:t>
                </a:r>
                <a:r>
                  <a:rPr lang="en-US" sz="2600" dirty="0">
                    <a:solidFill>
                      <a:schemeClr val="tx1"/>
                    </a:solidFill>
                    <a:latin typeface="Arial" panose="020B0604020202020204" pitchFamily="34" charset="0"/>
                    <a:cs typeface="Arial" panose="020B0604020202020204" pitchFamily="34" charset="0"/>
                  </a:rPr>
                  <a:t> </a:t>
                </a:r>
                <a:r>
                  <a:rPr lang="en-US" sz="2600" dirty="0" smtClean="0">
                    <a:solidFill>
                      <a:schemeClr val="tx1"/>
                    </a:solidFill>
                    <a:latin typeface="Arial" panose="020B0604020202020204" pitchFamily="34" charset="0"/>
                    <a:cs typeface="Arial" panose="020B0604020202020204" pitchFamily="34" charset="0"/>
                  </a:rPr>
                  <a:t>– Speed = </a:t>
                </a:r>
                <a14:m>
                  <m:oMath xmlns:m="http://schemas.openxmlformats.org/officeDocument/2006/math">
                    <m:f>
                      <m:fPr>
                        <m:ctrlPr>
                          <a:rPr lang="en-US" sz="2600" i="1" smtClean="0">
                            <a:solidFill>
                              <a:schemeClr val="tx1"/>
                            </a:solidFill>
                            <a:latin typeface="Cambria Math" panose="02040503050406030204" pitchFamily="18" charset="0"/>
                            <a:cs typeface="Arial" panose="020B0604020202020204" pitchFamily="34" charset="0"/>
                          </a:rPr>
                        </m:ctrlPr>
                      </m:fPr>
                      <m:num>
                        <m:r>
                          <m:rPr>
                            <m:sty m:val="p"/>
                          </m:rPr>
                          <a:rPr lang="en-US" sz="2600" b="0" i="0" smtClean="0">
                            <a:solidFill>
                              <a:schemeClr val="tx1"/>
                            </a:solidFill>
                            <a:latin typeface="Cambria Math" panose="02040503050406030204" pitchFamily="18" charset="0"/>
                            <a:cs typeface="Arial" panose="020B0604020202020204" pitchFamily="34" charset="0"/>
                          </a:rPr>
                          <m:t>Distance</m:t>
                        </m:r>
                      </m:num>
                      <m:den>
                        <m:r>
                          <m:rPr>
                            <m:sty m:val="p"/>
                          </m:rPr>
                          <a:rPr lang="en-US" sz="2600" b="0" i="0" smtClean="0">
                            <a:solidFill>
                              <a:schemeClr val="tx1"/>
                            </a:solidFill>
                            <a:latin typeface="Cambria Math" panose="02040503050406030204" pitchFamily="18" charset="0"/>
                            <a:cs typeface="Arial" panose="020B0604020202020204" pitchFamily="34" charset="0"/>
                          </a:rPr>
                          <m:t>Time</m:t>
                        </m:r>
                      </m:den>
                    </m:f>
                  </m:oMath>
                </a14:m>
                <a:endParaRPr lang="en-US" sz="2600" dirty="0"/>
              </a:p>
            </p:txBody>
          </p:sp>
        </mc:Choice>
        <mc:Fallback xmlns="">
          <p:sp>
            <p:nvSpPr>
              <p:cNvPr id="5" name="Rectangle 4"/>
              <p:cNvSpPr>
                <a:spLocks noRot="1" noChangeAspect="1" noMove="1" noResize="1" noEditPoints="1" noAdjustHandles="1" noChangeArrowheads="1" noChangeShapeType="1" noTextEdit="1"/>
              </p:cNvSpPr>
              <p:nvPr/>
            </p:nvSpPr>
            <p:spPr>
              <a:xfrm flipH="1">
                <a:off x="251520" y="2708920"/>
                <a:ext cx="5204539" cy="674480"/>
              </a:xfrm>
              <a:prstGeom prst="rect">
                <a:avLst/>
              </a:prstGeom>
              <a:blipFill rotWithShape="0">
                <a:blip r:embed="rId5"/>
                <a:stretch>
                  <a:fillRect/>
                </a:stretch>
              </a:blipFill>
              <a:ln>
                <a:solidFill>
                  <a:schemeClr val="accent6">
                    <a:lumMod val="50000"/>
                  </a:schemeClr>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1522651747"/>
      </p:ext>
    </p:extLst>
  </p:cSld>
  <p:clrMapOvr>
    <a:masterClrMapping/>
  </p:clrMapOvr>
  <p:transition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500" dirty="0" smtClean="0"/>
              <a:t>6.6 – Quadratic Graphs</a:t>
            </a:r>
            <a:endParaRPr lang="en-GB" sz="35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176</a:t>
            </a:r>
            <a:endParaRPr lang="en-GB" sz="1300" b="1" dirty="0">
              <a:latin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914519487"/>
              </p:ext>
            </p:extLst>
          </p:nvPr>
        </p:nvGraphicFramePr>
        <p:xfrm>
          <a:off x="251518" y="1268760"/>
          <a:ext cx="8568952" cy="4647009"/>
        </p:xfrm>
        <a:graphic>
          <a:graphicData uri="http://schemas.openxmlformats.org/drawingml/2006/table">
            <a:tbl>
              <a:tblPr firstRow="1" bandRow="1">
                <a:effectLst/>
                <a:tableStyleId>{5940675A-B579-460E-94D1-54222C63F5DA}</a:tableStyleId>
              </a:tblPr>
              <a:tblGrid>
                <a:gridCol w="2142238"/>
                <a:gridCol w="3186356"/>
                <a:gridCol w="3240358"/>
              </a:tblGrid>
              <a:tr h="566211">
                <a:tc>
                  <a:txBody>
                    <a:bodyPr/>
                    <a:lstStyle/>
                    <a:p>
                      <a:r>
                        <a:rPr lang="en-US" sz="2800" b="1" dirty="0" smtClean="0">
                          <a:latin typeface="Arial" panose="020B0604020202020204" pitchFamily="34" charset="0"/>
                          <a:cs typeface="Arial" panose="020B0604020202020204" pitchFamily="34" charset="0"/>
                        </a:rPr>
                        <a:t>Objectives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c>
                  <a:txBody>
                    <a:bodyPr/>
                    <a:lstStyle/>
                    <a:p>
                      <a:endParaRPr lang="en-US" sz="28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a:txBody>
                    <a:bodyPr/>
                    <a:lstStyle/>
                    <a:p>
                      <a:r>
                        <a:rPr lang="en-US" sz="2800" b="1" dirty="0" smtClean="0">
                          <a:latin typeface="Arial" panose="020B0604020202020204" pitchFamily="34" charset="0"/>
                          <a:cs typeface="Arial" panose="020B0604020202020204" pitchFamily="34" charset="0"/>
                        </a:rPr>
                        <a:t>Did You</a:t>
                      </a:r>
                      <a:r>
                        <a:rPr lang="en-US" sz="2800" b="1" baseline="0" dirty="0" smtClean="0">
                          <a:latin typeface="Arial" panose="020B0604020202020204" pitchFamily="34" charset="0"/>
                          <a:cs typeface="Arial" panose="020B0604020202020204" pitchFamily="34" charset="0"/>
                        </a:rPr>
                        <a:t> Know?</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FFC000"/>
                    </a:solidFill>
                  </a:tcPr>
                </a:tc>
              </a:tr>
              <a:tr h="1882061">
                <a:tc gridSpan="2">
                  <a:txBody>
                    <a:bodyPr/>
                    <a:lstStyle/>
                    <a:p>
                      <a:pPr marL="342900" indent="-342900">
                        <a:buFont typeface="Arial" panose="020B0604020202020204" pitchFamily="34" charset="0"/>
                        <a:buChar char="•"/>
                      </a:pPr>
                      <a:r>
                        <a:rPr lang="en-US" sz="2300" dirty="0" smtClean="0">
                          <a:latin typeface="Arial" panose="020B0604020202020204" pitchFamily="34" charset="0"/>
                          <a:cs typeface="Arial" panose="020B0604020202020204" pitchFamily="34" charset="0"/>
                        </a:rPr>
                        <a:t>Draw quadratic graphs.</a:t>
                      </a:r>
                    </a:p>
                    <a:p>
                      <a:pPr marL="342900" indent="-342900">
                        <a:buFont typeface="Arial" panose="020B0604020202020204" pitchFamily="34" charset="0"/>
                        <a:buChar char="•"/>
                      </a:pPr>
                      <a:r>
                        <a:rPr lang="en-US" sz="2300" dirty="0" smtClean="0">
                          <a:latin typeface="Arial" panose="020B0604020202020204" pitchFamily="34" charset="0"/>
                          <a:cs typeface="Arial" panose="020B0604020202020204" pitchFamily="34" charset="0"/>
                        </a:rPr>
                        <a:t>Solve quadratic equations using graphs. </a:t>
                      </a:r>
                    </a:p>
                    <a:p>
                      <a:pPr marL="342900" indent="-342900">
                        <a:buFont typeface="Arial" panose="020B0604020202020204" pitchFamily="34" charset="0"/>
                        <a:buChar char="•"/>
                      </a:pPr>
                      <a:r>
                        <a:rPr lang="en-US" sz="2300" dirty="0" smtClean="0">
                          <a:latin typeface="Arial" panose="020B0604020202020204" pitchFamily="34" charset="0"/>
                          <a:cs typeface="Arial" panose="020B0604020202020204" pitchFamily="34" charset="0"/>
                        </a:rPr>
                        <a:t>Identify the line of symmetry of a quadratic graph. </a:t>
                      </a:r>
                    </a:p>
                    <a:p>
                      <a:pPr marL="342900" indent="-342900">
                        <a:buFont typeface="Arial" panose="020B0604020202020204" pitchFamily="34" charset="0"/>
                        <a:buChar char="•"/>
                      </a:pPr>
                      <a:r>
                        <a:rPr lang="en-US" sz="2300" dirty="0" smtClean="0">
                          <a:latin typeface="Arial" panose="020B0604020202020204" pitchFamily="34" charset="0"/>
                          <a:cs typeface="Arial" panose="020B0604020202020204" pitchFamily="34" charset="0"/>
                        </a:rPr>
                        <a:t>Interpret quadratic graphs relating to real-life situations.</a:t>
                      </a:r>
                      <a:endParaRPr lang="en-US" sz="2300" i="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a:txBody>
                    <a:bodyPr/>
                    <a:lstStyle/>
                    <a:p>
                      <a:r>
                        <a:rPr lang="en-US" sz="2300" dirty="0" smtClean="0">
                          <a:latin typeface="Arial" panose="020B0604020202020204" pitchFamily="34" charset="0"/>
                          <a:cs typeface="Arial" panose="020B0604020202020204" pitchFamily="34" charset="0"/>
                        </a:rPr>
                        <a:t>Quadratic graphs help us work out the</a:t>
                      </a:r>
                      <a:r>
                        <a:rPr lang="en-US" sz="2300" baseline="0" dirty="0" smtClean="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path followed by projectiles as they move through the air, like footballs or juggling balls</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r>
              <a:tr h="432048">
                <a:tc>
                  <a:txBody>
                    <a:bodyPr/>
                    <a:lstStyle/>
                    <a:p>
                      <a:r>
                        <a:rPr kumimoji="0" lang="en-US" sz="2800" b="1" kern="1200" dirty="0" smtClean="0">
                          <a:solidFill>
                            <a:schemeClr val="tx1"/>
                          </a:solidFill>
                          <a:latin typeface="Arial" panose="020B0604020202020204" pitchFamily="34" charset="0"/>
                          <a:ea typeface="+mn-ea"/>
                          <a:cs typeface="Arial" panose="020B0604020202020204" pitchFamily="34" charset="0"/>
                        </a:rPr>
                        <a:t>Fluency</a:t>
                      </a:r>
                      <a:endParaRPr kumimoji="0" lang="en-US" sz="2800" b="1" kern="1200" dirty="0">
                        <a:solidFill>
                          <a:schemeClr val="tx1"/>
                        </a:solidFill>
                        <a:latin typeface="Arial" panose="020B0604020202020204" pitchFamily="34" charset="0"/>
                        <a:ea typeface="+mn-ea"/>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5">
                        <a:lumMod val="20000"/>
                        <a:lumOff val="80000"/>
                      </a:schemeClr>
                    </a:solidFill>
                  </a:tcPr>
                </a:tc>
                <a:tc gridSpan="2">
                  <a:txBody>
                    <a:bodyPr/>
                    <a:lstStyle/>
                    <a:p>
                      <a:endParaRPr lang="en-US" sz="2000" dirty="0"/>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r h="1017558">
                <a:tc gridSpan="3">
                  <a:txBody>
                    <a:bodyPr/>
                    <a:lstStyle/>
                    <a:p>
                      <a:pPr marL="0" indent="0">
                        <a:buFont typeface="Arial" panose="020B0604020202020204" pitchFamily="34" charset="0"/>
                        <a:buNone/>
                      </a:pPr>
                      <a:r>
                        <a:rPr kumimoji="0" lang="en-US" sz="2300" kern="1200" baseline="0" dirty="0" smtClean="0">
                          <a:solidFill>
                            <a:schemeClr val="tx1"/>
                          </a:solidFill>
                          <a:latin typeface="Arial" panose="020B0604020202020204" pitchFamily="34" charset="0"/>
                          <a:ea typeface="+mn-ea"/>
                          <a:cs typeface="Arial" panose="020B0604020202020204" pitchFamily="34" charset="0"/>
                        </a:rPr>
                        <a:t>Which of these are quadratic expressions?</a:t>
                      </a:r>
                    </a:p>
                    <a:p>
                      <a:pPr marL="285750" indent="-285750">
                        <a:buFont typeface="Arial" panose="020B0604020202020204" pitchFamily="34" charset="0"/>
                        <a:buChar char="•"/>
                      </a:pPr>
                      <a:r>
                        <a:rPr kumimoji="0" lang="en-US" sz="2300" kern="1200" baseline="0" dirty="0" smtClean="0">
                          <a:solidFill>
                            <a:schemeClr val="tx1"/>
                          </a:solidFill>
                          <a:latin typeface="Arial" panose="020B0604020202020204" pitchFamily="34" charset="0"/>
                          <a:ea typeface="+mn-ea"/>
                          <a:cs typeface="Arial" panose="020B0604020202020204" pitchFamily="34" charset="0"/>
                        </a:rPr>
                        <a:t>x</a:t>
                      </a:r>
                      <a:r>
                        <a:rPr kumimoji="0" lang="en-US" sz="2300" kern="1200" baseline="30000" dirty="0" smtClean="0">
                          <a:solidFill>
                            <a:schemeClr val="tx1"/>
                          </a:solidFill>
                          <a:latin typeface="Arial" panose="020B0604020202020204" pitchFamily="34" charset="0"/>
                          <a:ea typeface="+mn-ea"/>
                          <a:cs typeface="Arial" panose="020B0604020202020204" pitchFamily="34" charset="0"/>
                        </a:rPr>
                        <a:t>3</a:t>
                      </a:r>
                      <a:r>
                        <a:rPr kumimoji="0" lang="en-US" sz="2300" kern="1200" baseline="0" dirty="0" smtClean="0">
                          <a:solidFill>
                            <a:schemeClr val="tx1"/>
                          </a:solidFill>
                          <a:latin typeface="Arial" panose="020B0604020202020204" pitchFamily="34" charset="0"/>
                          <a:ea typeface="+mn-ea"/>
                          <a:cs typeface="Arial" panose="020B0604020202020204" pitchFamily="34" charset="0"/>
                        </a:rPr>
                        <a:t> + x</a:t>
                      </a:r>
                      <a:r>
                        <a:rPr kumimoji="0" lang="en-US" sz="2300" kern="1200" baseline="30000" dirty="0" smtClean="0">
                          <a:solidFill>
                            <a:schemeClr val="tx1"/>
                          </a:solidFill>
                          <a:latin typeface="Arial" panose="020B0604020202020204" pitchFamily="34" charset="0"/>
                          <a:ea typeface="+mn-ea"/>
                          <a:cs typeface="Arial" panose="020B0604020202020204" pitchFamily="34" charset="0"/>
                        </a:rPr>
                        <a:t>2</a:t>
                      </a:r>
                      <a:r>
                        <a:rPr kumimoji="0" lang="en-US" sz="2300" kern="1200" baseline="0" dirty="0" smtClean="0">
                          <a:solidFill>
                            <a:schemeClr val="tx1"/>
                          </a:solidFill>
                          <a:latin typeface="Arial" panose="020B0604020202020204" pitchFamily="34" charset="0"/>
                          <a:ea typeface="+mn-ea"/>
                          <a:cs typeface="Arial" panose="020B0604020202020204" pitchFamily="34" charset="0"/>
                        </a:rPr>
                        <a:t>        • 4x + 2         • 1 - x</a:t>
                      </a:r>
                      <a:r>
                        <a:rPr kumimoji="0" lang="en-US" sz="2300" kern="1200" baseline="30000" dirty="0" smtClean="0">
                          <a:solidFill>
                            <a:schemeClr val="tx1"/>
                          </a:solidFill>
                          <a:latin typeface="Arial" panose="020B0604020202020204" pitchFamily="34" charset="0"/>
                          <a:ea typeface="+mn-ea"/>
                          <a:cs typeface="Arial" panose="020B0604020202020204" pitchFamily="34" charset="0"/>
                        </a:rPr>
                        <a:t>2</a:t>
                      </a:r>
                      <a:r>
                        <a:rPr kumimoji="0" lang="en-US" sz="2300" kern="1200" baseline="0" dirty="0" smtClean="0">
                          <a:solidFill>
                            <a:schemeClr val="tx1"/>
                          </a:solidFill>
                          <a:latin typeface="Arial" panose="020B0604020202020204" pitchFamily="34" charset="0"/>
                          <a:ea typeface="+mn-ea"/>
                          <a:cs typeface="Arial" panose="020B0604020202020204" pitchFamily="34" charset="0"/>
                        </a:rPr>
                        <a:t>        • 5x</a:t>
                      </a:r>
                      <a:r>
                        <a:rPr kumimoji="0" lang="en-US" sz="2300" kern="1200" baseline="30000" dirty="0" smtClean="0">
                          <a:solidFill>
                            <a:schemeClr val="tx1"/>
                          </a:solidFill>
                          <a:latin typeface="Arial" panose="020B0604020202020204" pitchFamily="34" charset="0"/>
                          <a:ea typeface="+mn-ea"/>
                          <a:cs typeface="Arial" panose="020B0604020202020204" pitchFamily="34" charset="0"/>
                        </a:rPr>
                        <a:t>2</a:t>
                      </a:r>
                      <a:r>
                        <a:rPr kumimoji="0" lang="en-US" sz="2300" kern="1200" baseline="0" dirty="0" smtClean="0">
                          <a:solidFill>
                            <a:schemeClr val="tx1"/>
                          </a:solidFill>
                          <a:latin typeface="Arial" panose="020B0604020202020204" pitchFamily="34" charset="0"/>
                          <a:ea typeface="+mn-ea"/>
                          <a:cs typeface="Arial" panose="020B0604020202020204" pitchFamily="34" charset="0"/>
                        </a:rPr>
                        <a:t> - 6x + 1</a:t>
                      </a:r>
                    </a:p>
                  </a:txBody>
                  <a:tcP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bl>
          </a:graphicData>
        </a:graphic>
      </p:graphicFrame>
      <p:sp>
        <p:nvSpPr>
          <p:cNvPr id="5" name="Rectangle 4"/>
          <p:cNvSpPr/>
          <p:nvPr/>
        </p:nvSpPr>
        <p:spPr>
          <a:xfrm flipH="1">
            <a:off x="239283" y="6127993"/>
            <a:ext cx="8581188" cy="477054"/>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500" b="1" i="1" dirty="0" err="1" smtClean="0">
                <a:solidFill>
                  <a:srgbClr val="C00000"/>
                </a:solidFill>
                <a:latin typeface="Arial" panose="020B0604020202020204" pitchFamily="34" charset="0"/>
                <a:cs typeface="Arial" panose="020B0604020202020204" pitchFamily="34" charset="0"/>
              </a:rPr>
              <a:t>Active</a:t>
            </a:r>
            <a:r>
              <a:rPr lang="en-US" sz="2500" b="1" dirty="0" err="1" smtClean="0">
                <a:solidFill>
                  <a:srgbClr val="C00000"/>
                </a:solidFill>
                <a:latin typeface="Arial" panose="020B0604020202020204" pitchFamily="34" charset="0"/>
                <a:cs typeface="Arial" panose="020B0604020202020204" pitchFamily="34" charset="0"/>
              </a:rPr>
              <a:t>Learn</a:t>
            </a:r>
            <a:r>
              <a:rPr lang="en-US" sz="2500" b="1" dirty="0" smtClean="0">
                <a:solidFill>
                  <a:srgbClr val="C00000"/>
                </a:solidFill>
                <a:latin typeface="Arial" panose="020B0604020202020204" pitchFamily="34" charset="0"/>
                <a:cs typeface="Arial" panose="020B0604020202020204" pitchFamily="34" charset="0"/>
              </a:rPr>
              <a:t> </a:t>
            </a:r>
            <a:r>
              <a:rPr lang="en-US" sz="2500" dirty="0" smtClean="0">
                <a:solidFill>
                  <a:schemeClr val="tx1"/>
                </a:solidFill>
                <a:latin typeface="Arial" panose="020B0604020202020204" pitchFamily="34" charset="0"/>
                <a:cs typeface="Arial" panose="020B0604020202020204" pitchFamily="34" charset="0"/>
              </a:rPr>
              <a:t>- Homework, practice and support: Higher 6.6</a:t>
            </a:r>
            <a:endParaRPr lang="en-US" sz="25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434457"/>
      </p:ext>
    </p:extLst>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177</a:t>
            </a:r>
            <a:endParaRPr lang="en-GB" sz="1400" b="1" dirty="0">
              <a:latin typeface="Calibri" panose="020F0502020204030204" pitchFamily="34" charset="0"/>
            </a:endParaRPr>
          </a:p>
        </p:txBody>
      </p:sp>
      <p:sp>
        <p:nvSpPr>
          <p:cNvPr id="3" name="Rectangle 2"/>
          <p:cNvSpPr/>
          <p:nvPr/>
        </p:nvSpPr>
        <p:spPr>
          <a:xfrm>
            <a:off x="251519" y="1232173"/>
            <a:ext cx="8275866" cy="3970318"/>
          </a:xfrm>
          <a:prstGeom prst="rect">
            <a:avLst/>
          </a:prstGeom>
        </p:spPr>
        <p:txBody>
          <a:bodyPr wrap="square">
            <a:spAutoFit/>
          </a:bodyPr>
          <a:lstStyle/>
          <a:p>
            <a:pPr marL="514350" indent="-514350">
              <a:buClr>
                <a:srgbClr val="C00000"/>
              </a:buClr>
              <a:buFont typeface="+mj-lt"/>
              <a:buAutoNum type="arabicPeriod"/>
              <a:tabLst>
                <a:tab pos="2743200" algn="l"/>
              </a:tabLst>
            </a:pPr>
            <a:r>
              <a:rPr lang="en-US" sz="2800" dirty="0" smtClean="0">
                <a:latin typeface="Arial" panose="020B0604020202020204" pitchFamily="34" charset="0"/>
                <a:cs typeface="Arial" panose="020B0604020202020204" pitchFamily="34" charset="0"/>
              </a:rPr>
              <a:t>Write down the equation for each line.</a:t>
            </a:r>
          </a:p>
          <a:p>
            <a:pPr marL="514350" indent="-514350">
              <a:buClr>
                <a:srgbClr val="C00000"/>
              </a:buClr>
              <a:buFont typeface="+mj-lt"/>
              <a:buAutoNum type="arabicPeriod"/>
              <a:tabLst>
                <a:tab pos="2743200" algn="l"/>
              </a:tabLst>
            </a:pPr>
            <a:endParaRPr lang="en-US" sz="2800" dirty="0" smtClean="0">
              <a:latin typeface="Arial" panose="020B0604020202020204" pitchFamily="34" charset="0"/>
              <a:cs typeface="Arial" panose="020B0604020202020204" pitchFamily="34" charset="0"/>
            </a:endParaRPr>
          </a:p>
          <a:p>
            <a:pPr marL="514350" indent="-514350">
              <a:buClr>
                <a:srgbClr val="C00000"/>
              </a:buClr>
              <a:buFont typeface="+mj-lt"/>
              <a:buAutoNum type="arabicPeriod"/>
              <a:tabLst>
                <a:tab pos="2743200" algn="l"/>
              </a:tabLst>
            </a:pPr>
            <a:endParaRPr lang="en-US" sz="2800" dirty="0">
              <a:latin typeface="Arial" panose="020B0604020202020204" pitchFamily="34" charset="0"/>
              <a:cs typeface="Arial" panose="020B0604020202020204" pitchFamily="34" charset="0"/>
            </a:endParaRPr>
          </a:p>
          <a:p>
            <a:pPr marL="514350" indent="-514350">
              <a:buClr>
                <a:srgbClr val="C00000"/>
              </a:buClr>
              <a:buFont typeface="+mj-lt"/>
              <a:buAutoNum type="arabicPeriod"/>
              <a:tabLst>
                <a:tab pos="2743200" algn="l"/>
              </a:tabLst>
            </a:pPr>
            <a:endParaRPr lang="en-US" sz="2800" dirty="0" smtClean="0">
              <a:latin typeface="Arial" panose="020B0604020202020204" pitchFamily="34" charset="0"/>
              <a:cs typeface="Arial" panose="020B0604020202020204" pitchFamily="34" charset="0"/>
            </a:endParaRPr>
          </a:p>
          <a:p>
            <a:pPr marL="514350" indent="-514350">
              <a:buClr>
                <a:srgbClr val="C00000"/>
              </a:buClr>
              <a:buFont typeface="+mj-lt"/>
              <a:buAutoNum type="arabicPeriod"/>
              <a:tabLst>
                <a:tab pos="2743200" algn="l"/>
              </a:tabLst>
            </a:pPr>
            <a:endParaRPr lang="en-US" sz="2800" dirty="0" smtClean="0">
              <a:latin typeface="Arial" panose="020B0604020202020204" pitchFamily="34" charset="0"/>
              <a:cs typeface="Arial" panose="020B0604020202020204" pitchFamily="34" charset="0"/>
            </a:endParaRPr>
          </a:p>
          <a:p>
            <a:pPr marL="514350" indent="-514350">
              <a:buClr>
                <a:srgbClr val="C00000"/>
              </a:buClr>
              <a:buFont typeface="+mj-lt"/>
              <a:buAutoNum type="arabicPeriod"/>
              <a:tabLst>
                <a:tab pos="2743200" algn="l"/>
              </a:tabLst>
            </a:pPr>
            <a:endParaRPr lang="en-US" sz="2800" dirty="0">
              <a:latin typeface="Arial" panose="020B0604020202020204" pitchFamily="34" charset="0"/>
              <a:cs typeface="Arial" panose="020B0604020202020204" pitchFamily="34" charset="0"/>
            </a:endParaRPr>
          </a:p>
          <a:p>
            <a:pPr marL="514350" indent="-514350">
              <a:buClr>
                <a:srgbClr val="C00000"/>
              </a:buClr>
              <a:buFont typeface="+mj-lt"/>
              <a:buAutoNum type="arabicPeriod"/>
              <a:tabLst>
                <a:tab pos="2743200" algn="l"/>
              </a:tabLst>
            </a:pPr>
            <a:endParaRPr lang="en-US" sz="2800" dirty="0">
              <a:latin typeface="Arial" panose="020B0604020202020204" pitchFamily="34" charset="0"/>
              <a:cs typeface="Arial" panose="020B0604020202020204" pitchFamily="34" charset="0"/>
            </a:endParaRPr>
          </a:p>
          <a:p>
            <a:pPr marL="514350" indent="-514350">
              <a:buClr>
                <a:srgbClr val="C00000"/>
              </a:buClr>
              <a:buFont typeface="+mj-lt"/>
              <a:buAutoNum type="arabicPeriod"/>
              <a:tabLst>
                <a:tab pos="2743200" algn="l"/>
              </a:tabLst>
            </a:pPr>
            <a:endParaRPr lang="en-US" sz="2800" dirty="0">
              <a:latin typeface="Arial" panose="020B0604020202020204" pitchFamily="34" charset="0"/>
              <a:cs typeface="Arial" panose="020B0604020202020204" pitchFamily="34" charset="0"/>
            </a:endParaRPr>
          </a:p>
          <a:p>
            <a:pPr marL="514350" indent="-514350">
              <a:buClr>
                <a:srgbClr val="C00000"/>
              </a:buClr>
              <a:buFont typeface="+mj-lt"/>
              <a:buAutoNum type="arabicPeriod"/>
              <a:tabLst>
                <a:tab pos="2743200" algn="l"/>
              </a:tabLst>
            </a:pPr>
            <a:r>
              <a:rPr lang="en-US" sz="2800" dirty="0" smtClean="0">
                <a:latin typeface="Arial" panose="020B0604020202020204" pitchFamily="34" charset="0"/>
                <a:cs typeface="Arial" panose="020B0604020202020204" pitchFamily="34" charset="0"/>
              </a:rPr>
              <a:t>Copy and complete the table of values for </a:t>
            </a:r>
            <a:r>
              <a:rPr lang="en-US" sz="2800" i="1" dirty="0" smtClean="0">
                <a:latin typeface="Arial" panose="020B0604020202020204" pitchFamily="34" charset="0"/>
                <a:cs typeface="Arial" panose="020B0604020202020204" pitchFamily="34" charset="0"/>
              </a:rPr>
              <a:t>y = x</a:t>
            </a:r>
            <a:r>
              <a:rPr lang="en-US" sz="2800" i="1" baseline="30000" dirty="0" smtClean="0">
                <a:latin typeface="Arial" panose="020B0604020202020204" pitchFamily="34" charset="0"/>
                <a:cs typeface="Arial" panose="020B0604020202020204" pitchFamily="34" charset="0"/>
              </a:rPr>
              <a:t>2</a:t>
            </a:r>
            <a:endParaRPr lang="en-US" sz="2800" baseline="30000" dirty="0" smtClean="0">
              <a:latin typeface="Arial" panose="020B0604020202020204" pitchFamily="34" charset="0"/>
              <a:cs typeface="Arial" panose="020B0604020202020204" pitchFamily="34" charset="0"/>
            </a:endParaRPr>
          </a:p>
        </p:txBody>
      </p:sp>
      <p:sp>
        <p:nvSpPr>
          <p:cNvPr id="11" name="Title 1"/>
          <p:cNvSpPr>
            <a:spLocks noGrp="1"/>
          </p:cNvSpPr>
          <p:nvPr>
            <p:ph type="title"/>
          </p:nvPr>
        </p:nvSpPr>
        <p:spPr/>
        <p:txBody>
          <a:bodyPr>
            <a:noAutofit/>
          </a:bodyPr>
          <a:lstStyle/>
          <a:p>
            <a:r>
              <a:rPr lang="en-GB" sz="3600" dirty="0"/>
              <a:t>6.6 – Quadratic Graphs</a:t>
            </a:r>
            <a:endParaRPr lang="en-GB" sz="3200" b="1" dirty="0" smtClean="0"/>
          </a:p>
        </p:txBody>
      </p:sp>
      <p:sp>
        <p:nvSpPr>
          <p:cNvPr id="13" name="Rectangle 12"/>
          <p:cNvSpPr/>
          <p:nvPr/>
        </p:nvSpPr>
        <p:spPr>
          <a:xfrm>
            <a:off x="262625" y="1732616"/>
            <a:ext cx="3810215" cy="2776504"/>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13"/>
          <p:cNvGraphicFramePr>
            <a:graphicFrameLocks noGrp="1"/>
          </p:cNvGraphicFramePr>
          <p:nvPr>
            <p:extLst>
              <p:ext uri="{D42A27DB-BD31-4B8C-83A1-F6EECF244321}">
                <p14:modId xmlns:p14="http://schemas.microsoft.com/office/powerpoint/2010/main" val="2928042043"/>
              </p:ext>
            </p:extLst>
          </p:nvPr>
        </p:nvGraphicFramePr>
        <p:xfrm>
          <a:off x="323528" y="5610944"/>
          <a:ext cx="8203857" cy="914400"/>
        </p:xfrm>
        <a:graphic>
          <a:graphicData uri="http://schemas.openxmlformats.org/drawingml/2006/table">
            <a:tbl>
              <a:tblPr firstRow="1" bandRow="1">
                <a:tableStyleId>{5940675A-B579-460E-94D1-54222C63F5DA}</a:tableStyleId>
              </a:tblPr>
              <a:tblGrid>
                <a:gridCol w="906468"/>
                <a:gridCol w="810821"/>
                <a:gridCol w="810821"/>
                <a:gridCol w="810821"/>
                <a:gridCol w="810821"/>
                <a:gridCol w="810821"/>
                <a:gridCol w="810821"/>
                <a:gridCol w="810821"/>
                <a:gridCol w="810821"/>
                <a:gridCol w="810821"/>
              </a:tblGrid>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latin typeface="Arial" panose="020B0604020202020204" pitchFamily="34" charset="0"/>
                          <a:cs typeface="Arial" panose="020B0604020202020204" pitchFamily="34" charset="0"/>
                        </a:rPr>
                        <a:t>x</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-4</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0</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4</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200">
                <a:tc>
                  <a:txBody>
                    <a:bodyPr/>
                    <a:lstStyle/>
                    <a:p>
                      <a:pPr algn="ctr"/>
                      <a:r>
                        <a:rPr lang="en-US" sz="2400" b="1" dirty="0" smtClean="0">
                          <a:latin typeface="Arial" panose="020B0604020202020204" pitchFamily="34" charset="0"/>
                          <a:cs typeface="Arial" panose="020B0604020202020204" pitchFamily="34" charset="0"/>
                        </a:rPr>
                        <a:t>y </a:t>
                      </a:r>
                      <a:endParaRPr lang="en-US" sz="24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5" name="Flowchart: Delay 14"/>
          <p:cNvSpPr/>
          <p:nvPr/>
        </p:nvSpPr>
        <p:spPr>
          <a:xfrm flipH="1">
            <a:off x="8527387" y="1196752"/>
            <a:ext cx="365093" cy="5369378"/>
          </a:xfrm>
          <a:prstGeom prst="flowChartDelay">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smtClean="0">
                <a:latin typeface="Arial" panose="020B0604020202020204" pitchFamily="34" charset="0"/>
                <a:cs typeface="Arial" panose="020B0604020202020204" pitchFamily="34" charset="0"/>
              </a:rPr>
              <a:t>Warm Up</a:t>
            </a:r>
            <a:endParaRPr lang="en-US" sz="2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2876" y="1709374"/>
            <a:ext cx="4154472" cy="2799746"/>
          </a:xfrm>
          <a:prstGeom prst="rect">
            <a:avLst/>
          </a:prstGeom>
        </p:spPr>
      </p:pic>
    </p:spTree>
    <p:extLst>
      <p:ext uri="{BB962C8B-B14F-4D97-AF65-F5344CB8AC3E}">
        <p14:creationId xmlns:p14="http://schemas.microsoft.com/office/powerpoint/2010/main" val="1255291328"/>
      </p:ext>
    </p:extLst>
  </p:cSld>
  <p:clrMapOvr>
    <a:masterClrMapping/>
  </p:clrMapOvr>
  <p:transition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177</a:t>
            </a:r>
            <a:endParaRPr lang="en-GB" sz="1400" b="1" dirty="0">
              <a:latin typeface="Calibri" panose="020F0502020204030204" pitchFamily="34" charset="0"/>
            </a:endParaRPr>
          </a:p>
        </p:txBody>
      </p:sp>
      <p:sp>
        <p:nvSpPr>
          <p:cNvPr id="3" name="Rectangle 2"/>
          <p:cNvSpPr/>
          <p:nvPr/>
        </p:nvSpPr>
        <p:spPr>
          <a:xfrm>
            <a:off x="251519" y="1196752"/>
            <a:ext cx="5256585" cy="2554545"/>
          </a:xfrm>
          <a:prstGeom prst="rect">
            <a:avLst/>
          </a:prstGeom>
        </p:spPr>
        <p:txBody>
          <a:bodyPr wrap="square">
            <a:spAutoFit/>
          </a:bodyPr>
          <a:lstStyle/>
          <a:p>
            <a:pPr marL="400050" indent="-400050">
              <a:buClr>
                <a:srgbClr val="C00000"/>
              </a:buClr>
              <a:buFont typeface="+mj-lt"/>
              <a:buAutoNum type="arabicPeriod" startAt="3"/>
              <a:tabLst>
                <a:tab pos="2743200" algn="l"/>
              </a:tabLst>
            </a:pPr>
            <a:r>
              <a:rPr lang="en-US" sz="2000" dirty="0">
                <a:latin typeface="Arial" panose="020B0604020202020204" pitchFamily="34" charset="0"/>
                <a:cs typeface="Arial" panose="020B0604020202020204" pitchFamily="34" charset="0"/>
              </a:rPr>
              <a:t>Plot the graph of </a:t>
            </a:r>
            <a:r>
              <a:rPr lang="en-US" sz="2000" i="1" dirty="0">
                <a:latin typeface="Arial" panose="020B0604020202020204" pitchFamily="34" charset="0"/>
                <a:cs typeface="Arial" panose="020B0604020202020204" pitchFamily="34" charset="0"/>
              </a:rPr>
              <a:t>y</a:t>
            </a:r>
            <a:r>
              <a:rPr lang="en-US" sz="2000" dirty="0">
                <a:latin typeface="Arial" panose="020B0604020202020204" pitchFamily="34" charset="0"/>
                <a:cs typeface="Arial" panose="020B0604020202020204" pitchFamily="34" charset="0"/>
              </a:rPr>
              <a:t> = </a:t>
            </a:r>
            <a:r>
              <a:rPr lang="en-US" sz="2000" i="1" dirty="0">
                <a:latin typeface="Arial" panose="020B0604020202020204" pitchFamily="34" charset="0"/>
                <a:cs typeface="Arial" panose="020B0604020202020204" pitchFamily="34" charset="0"/>
              </a:rPr>
              <a:t>x</a:t>
            </a:r>
            <a:r>
              <a:rPr lang="en-US" sz="2000" baseline="30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using your table of values from </a:t>
            </a:r>
            <a:r>
              <a:rPr lang="en-US" sz="2000" b="1" dirty="0">
                <a:latin typeface="Arial" panose="020B0604020202020204" pitchFamily="34" charset="0"/>
                <a:cs typeface="Arial" panose="020B0604020202020204" pitchFamily="34" charset="0"/>
              </a:rPr>
              <a:t>Q2</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Draw </a:t>
            </a:r>
            <a:r>
              <a:rPr lang="en-US" sz="2000" dirty="0">
                <a:latin typeface="Arial" panose="020B0604020202020204" pitchFamily="34" charset="0"/>
                <a:cs typeface="Arial" panose="020B0604020202020204" pitchFamily="34" charset="0"/>
              </a:rPr>
              <a:t>an </a:t>
            </a:r>
            <a:r>
              <a:rPr lang="en-US" sz="2000" i="1" dirty="0" smtClean="0">
                <a:latin typeface="Arial" panose="020B0604020202020204" pitchFamily="34" charset="0"/>
                <a:cs typeface="Arial" panose="020B0604020202020204" pitchFamily="34" charset="0"/>
              </a:rPr>
              <a:t>x</a:t>
            </a:r>
            <a:r>
              <a:rPr lang="en-US" sz="2000" dirty="0" smtClean="0">
                <a:latin typeface="Arial" panose="020B0604020202020204" pitchFamily="34" charset="0"/>
                <a:cs typeface="Arial" panose="020B0604020202020204" pitchFamily="34" charset="0"/>
              </a:rPr>
              <a:t>-axis </a:t>
            </a:r>
            <a:r>
              <a:rPr lang="en-US" sz="2000" dirty="0">
                <a:latin typeface="Arial" panose="020B0604020202020204" pitchFamily="34" charset="0"/>
                <a:cs typeface="Arial" panose="020B0604020202020204" pitchFamily="34" charset="0"/>
              </a:rPr>
              <a:t>from -5 to +5 and a </a:t>
            </a:r>
            <a:r>
              <a:rPr lang="en-US" sz="2000" i="1" dirty="0" smtClean="0">
                <a:latin typeface="Arial" panose="020B0604020202020204" pitchFamily="34" charset="0"/>
                <a:cs typeface="Arial" panose="020B0604020202020204" pitchFamily="34" charset="0"/>
              </a:rPr>
              <a:t>y</a:t>
            </a:r>
            <a:r>
              <a:rPr lang="en-US" sz="2000" dirty="0" smtClean="0">
                <a:latin typeface="Arial" panose="020B0604020202020204" pitchFamily="34" charset="0"/>
                <a:cs typeface="Arial" panose="020B0604020202020204" pitchFamily="34" charset="0"/>
              </a:rPr>
              <a:t>-axis </a:t>
            </a:r>
            <a:r>
              <a:rPr lang="en-US" sz="2000" dirty="0">
                <a:latin typeface="Arial" panose="020B0604020202020204" pitchFamily="34" charset="0"/>
                <a:cs typeface="Arial" panose="020B0604020202020204" pitchFamily="34" charset="0"/>
              </a:rPr>
              <a:t>from 0 to +20.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Plot </a:t>
            </a:r>
            <a:r>
              <a:rPr lang="en-US" sz="2000" dirty="0">
                <a:latin typeface="Arial" panose="020B0604020202020204" pitchFamily="34" charset="0"/>
                <a:cs typeface="Arial" panose="020B0604020202020204" pitchFamily="34" charset="0"/>
              </a:rPr>
              <a:t>the coordinates from your table of </a:t>
            </a:r>
            <a:r>
              <a:rPr lang="en-US" sz="2000" dirty="0" smtClean="0">
                <a:latin typeface="Arial" panose="020B0604020202020204" pitchFamily="34" charset="0"/>
                <a:cs typeface="Arial" panose="020B0604020202020204" pitchFamily="34" charset="0"/>
              </a:rPr>
              <a:t>values.</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Join </a:t>
            </a:r>
            <a:r>
              <a:rPr lang="en-US" sz="2000" dirty="0">
                <a:latin typeface="Arial" panose="020B0604020202020204" pitchFamily="34" charset="0"/>
                <a:cs typeface="Arial" panose="020B0604020202020204" pitchFamily="34" charset="0"/>
              </a:rPr>
              <a:t>the points with a smooth </a:t>
            </a:r>
            <a:r>
              <a:rPr lang="en-US" sz="2000" dirty="0" smtClean="0">
                <a:latin typeface="Arial" panose="020B0604020202020204" pitchFamily="34" charset="0"/>
                <a:cs typeface="Arial" panose="020B0604020202020204" pitchFamily="34" charset="0"/>
              </a:rPr>
              <a:t>curve.</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Label your </a:t>
            </a:r>
            <a:r>
              <a:rPr lang="en-US" sz="2000" dirty="0">
                <a:latin typeface="Arial" panose="020B0604020202020204" pitchFamily="34" charset="0"/>
                <a:cs typeface="Arial" panose="020B0604020202020204" pitchFamily="34" charset="0"/>
              </a:rPr>
              <a:t>graph </a:t>
            </a:r>
            <a:r>
              <a:rPr lang="en-US" sz="2000" i="1" dirty="0">
                <a:latin typeface="Arial" panose="020B0604020202020204" pitchFamily="34" charset="0"/>
                <a:cs typeface="Arial" panose="020B0604020202020204" pitchFamily="34" charset="0"/>
              </a:rPr>
              <a:t>y</a:t>
            </a:r>
            <a:r>
              <a:rPr lang="en-US" sz="2000" dirty="0">
                <a:latin typeface="Arial" panose="020B0604020202020204" pitchFamily="34" charset="0"/>
                <a:cs typeface="Arial" panose="020B0604020202020204" pitchFamily="34" charset="0"/>
              </a:rPr>
              <a:t> = </a:t>
            </a:r>
            <a:r>
              <a:rPr lang="en-US" sz="2000" i="1" dirty="0">
                <a:latin typeface="Arial" panose="020B0604020202020204" pitchFamily="34" charset="0"/>
                <a:cs typeface="Arial" panose="020B0604020202020204" pitchFamily="34" charset="0"/>
              </a:rPr>
              <a:t>x</a:t>
            </a:r>
            <a:r>
              <a:rPr lang="en-US" sz="2000" baseline="30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a:t>
            </a:r>
            <a:endParaRPr lang="en-US" sz="2000" baseline="30000" dirty="0" smtClean="0">
              <a:latin typeface="Arial" panose="020B0604020202020204" pitchFamily="34" charset="0"/>
              <a:cs typeface="Arial" panose="020B0604020202020204" pitchFamily="34" charset="0"/>
            </a:endParaRPr>
          </a:p>
        </p:txBody>
      </p:sp>
      <p:sp>
        <p:nvSpPr>
          <p:cNvPr id="11" name="Title 1"/>
          <p:cNvSpPr>
            <a:spLocks noGrp="1"/>
          </p:cNvSpPr>
          <p:nvPr>
            <p:ph type="title"/>
          </p:nvPr>
        </p:nvSpPr>
        <p:spPr/>
        <p:txBody>
          <a:bodyPr>
            <a:noAutofit/>
          </a:bodyPr>
          <a:lstStyle/>
          <a:p>
            <a:r>
              <a:rPr lang="en-GB" sz="3600" dirty="0"/>
              <a:t>6.6 – Quadratic Graphs</a:t>
            </a:r>
            <a:endParaRPr lang="en-GB" sz="3200" b="1" dirty="0" smtClean="0"/>
          </a:p>
        </p:txBody>
      </p:sp>
      <p:sp>
        <p:nvSpPr>
          <p:cNvPr id="9" name="Rectangle 8"/>
          <p:cNvSpPr/>
          <p:nvPr/>
        </p:nvSpPr>
        <p:spPr>
          <a:xfrm flipH="1">
            <a:off x="264141" y="3761745"/>
            <a:ext cx="5204539" cy="1323439"/>
          </a:xfrm>
          <a:prstGeom prst="rect">
            <a:avLst/>
          </a:prstGeom>
          <a:solidFill>
            <a:schemeClr val="accent3">
              <a:lumMod val="40000"/>
              <a:lumOff val="60000"/>
            </a:schemeClr>
          </a:solidFill>
          <a:ln>
            <a:solidFill>
              <a:schemeClr val="accent3">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000" b="1" dirty="0" smtClean="0">
                <a:solidFill>
                  <a:schemeClr val="accent3">
                    <a:lumMod val="50000"/>
                  </a:schemeClr>
                </a:solidFill>
                <a:latin typeface="Arial" panose="020B0604020202020204" pitchFamily="34" charset="0"/>
                <a:cs typeface="Arial" panose="020B0604020202020204" pitchFamily="34" charset="0"/>
              </a:rPr>
              <a:t>Q3 strategy hint</a:t>
            </a:r>
            <a:r>
              <a:rPr lang="en-US" sz="2000" dirty="0" smtClean="0">
                <a:solidFill>
                  <a:schemeClr val="accent3">
                    <a:lumMod val="50000"/>
                  </a:schemeClr>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 It is easier to draw a curve with your hand 'inside it' and moving outwards. Turn your paper round so you can draw the curve comfortably.</a:t>
            </a:r>
          </a:p>
        </p:txBody>
      </p:sp>
      <p:grpSp>
        <p:nvGrpSpPr>
          <p:cNvPr id="10" name="Group 9"/>
          <p:cNvGrpSpPr/>
          <p:nvPr/>
        </p:nvGrpSpPr>
        <p:grpSpPr>
          <a:xfrm>
            <a:off x="275085" y="5229200"/>
            <a:ext cx="5213924" cy="1333018"/>
            <a:chOff x="150164" y="6494199"/>
            <a:chExt cx="5213924" cy="1333018"/>
          </a:xfrm>
        </p:grpSpPr>
        <p:sp>
          <p:nvSpPr>
            <p:cNvPr id="12" name="Rectangle 11"/>
            <p:cNvSpPr/>
            <p:nvPr/>
          </p:nvSpPr>
          <p:spPr>
            <a:xfrm flipH="1">
              <a:off x="150164" y="6673055"/>
              <a:ext cx="5213924" cy="1154162"/>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dirty="0">
                  <a:solidFill>
                    <a:schemeClr val="tx1"/>
                  </a:solidFill>
                  <a:latin typeface="Arial" panose="020B0604020202020204" pitchFamily="34" charset="0"/>
                  <a:cs typeface="Arial" panose="020B0604020202020204" pitchFamily="34" charset="0"/>
                </a:rPr>
                <a:t>A </a:t>
              </a:r>
              <a:r>
                <a:rPr lang="en-US" b="1" dirty="0">
                  <a:solidFill>
                    <a:schemeClr val="tx1"/>
                  </a:solidFill>
                  <a:latin typeface="Arial" panose="020B0604020202020204" pitchFamily="34" charset="0"/>
                  <a:cs typeface="Arial" panose="020B0604020202020204" pitchFamily="34" charset="0"/>
                </a:rPr>
                <a:t>quadratic equation </a:t>
              </a:r>
              <a:r>
                <a:rPr lang="en-US" dirty="0">
                  <a:solidFill>
                    <a:schemeClr val="tx1"/>
                  </a:solidFill>
                  <a:latin typeface="Arial" panose="020B0604020202020204" pitchFamily="34" charset="0"/>
                  <a:cs typeface="Arial" panose="020B0604020202020204" pitchFamily="34" charset="0"/>
                </a:rPr>
                <a:t>contains a term in </a:t>
              </a:r>
              <a:r>
                <a:rPr lang="en-US" i="1" dirty="0">
                  <a:solidFill>
                    <a:schemeClr val="tx1"/>
                  </a:solidFill>
                  <a:latin typeface="Arial" panose="020B0604020202020204" pitchFamily="34" charset="0"/>
                  <a:cs typeface="Arial" panose="020B0604020202020204" pitchFamily="34" charset="0"/>
                </a:rPr>
                <a:t>x</a:t>
              </a:r>
              <a:r>
                <a:rPr lang="en-US" baseline="30000" dirty="0">
                  <a:solidFill>
                    <a:schemeClr val="tx1"/>
                  </a:solidFill>
                  <a:latin typeface="Arial" panose="020B0604020202020204" pitchFamily="34" charset="0"/>
                  <a:cs typeface="Arial" panose="020B0604020202020204" pitchFamily="34" charset="0"/>
                </a:rPr>
                <a:t>2</a:t>
              </a:r>
              <a:r>
                <a:rPr lang="en-US" dirty="0">
                  <a:solidFill>
                    <a:schemeClr val="tx1"/>
                  </a:solidFill>
                  <a:latin typeface="Arial" panose="020B0604020202020204" pitchFamily="34" charset="0"/>
                  <a:cs typeface="Arial" panose="020B0604020202020204" pitchFamily="34" charset="0"/>
                </a:rPr>
                <a:t> but no higher power of </a:t>
              </a:r>
              <a:r>
                <a:rPr lang="en-US" i="1" dirty="0">
                  <a:solidFill>
                    <a:schemeClr val="tx1"/>
                  </a:solidFill>
                  <a:latin typeface="Arial" panose="020B0604020202020204" pitchFamily="34" charset="0"/>
                  <a:cs typeface="Arial" panose="020B0604020202020204" pitchFamily="34" charset="0"/>
                </a:rPr>
                <a:t>x</a:t>
              </a:r>
              <a:r>
                <a:rPr lang="en-US" dirty="0">
                  <a:solidFill>
                    <a:schemeClr val="tx1"/>
                  </a:solidFill>
                  <a:latin typeface="Arial" panose="020B0604020202020204" pitchFamily="34" charset="0"/>
                  <a:cs typeface="Arial" panose="020B0604020202020204" pitchFamily="34" charset="0"/>
                </a:rPr>
                <a:t>. The graph of a quadratic equation is a curved shape called a </a:t>
              </a:r>
              <a:r>
                <a:rPr lang="en-US" b="1" dirty="0">
                  <a:solidFill>
                    <a:schemeClr val="tx1"/>
                  </a:solidFill>
                  <a:latin typeface="Arial" panose="020B0604020202020204" pitchFamily="34" charset="0"/>
                  <a:cs typeface="Arial" panose="020B0604020202020204" pitchFamily="34" charset="0"/>
                </a:rPr>
                <a:t>parabola</a:t>
              </a:r>
              <a:r>
                <a:rPr lang="en-US" dirty="0">
                  <a:solidFill>
                    <a:schemeClr val="tx1"/>
                  </a:solidFill>
                  <a:latin typeface="Arial" panose="020B0604020202020204" pitchFamily="34" charset="0"/>
                  <a:cs typeface="Arial" panose="020B0604020202020204" pitchFamily="34" charset="0"/>
                </a:rPr>
                <a:t>.</a:t>
              </a:r>
            </a:p>
          </p:txBody>
        </p:sp>
        <p:sp>
          <p:nvSpPr>
            <p:cNvPr id="16" name="Pentagon 15"/>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Arial" panose="020B0604020202020204" pitchFamily="34" charset="0"/>
                  <a:cs typeface="Arial" panose="020B0604020202020204" pitchFamily="34" charset="0"/>
                </a:rPr>
                <a:t>Key Point 14</a:t>
              </a:r>
              <a:endParaRPr lang="en-US" b="1" dirty="0">
                <a:latin typeface="Arial" panose="020B0604020202020204" pitchFamily="34" charset="0"/>
                <a:cs typeface="Arial" panose="020B0604020202020204" pitchFamily="34" charset="0"/>
              </a:endParaRPr>
            </a:p>
          </p:txBody>
        </p:sp>
      </p:grpSp>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3117560092"/>
      </p:ext>
    </p:extLst>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177</a:t>
            </a:r>
            <a:endParaRPr lang="en-GB" sz="1400" b="1" dirty="0">
              <a:latin typeface="Calibri" panose="020F0502020204030204" pitchFamily="34" charset="0"/>
            </a:endParaRPr>
          </a:p>
        </p:txBody>
      </p:sp>
      <p:sp>
        <p:nvSpPr>
          <p:cNvPr id="3" name="Rectangle 2"/>
          <p:cNvSpPr/>
          <p:nvPr/>
        </p:nvSpPr>
        <p:spPr>
          <a:xfrm>
            <a:off x="251519" y="1196752"/>
            <a:ext cx="5256585" cy="4154984"/>
          </a:xfrm>
          <a:prstGeom prst="rect">
            <a:avLst/>
          </a:prstGeom>
        </p:spPr>
        <p:txBody>
          <a:bodyPr wrap="square">
            <a:spAutoFit/>
          </a:bodyPr>
          <a:lstStyle/>
          <a:p>
            <a:pPr marL="457200" indent="-457200">
              <a:buClr>
                <a:srgbClr val="C00000"/>
              </a:buClr>
              <a:buFont typeface="+mj-lt"/>
              <a:buAutoNum type="arabicPeriod" startAt="4"/>
              <a:tabLst>
                <a:tab pos="2743200" algn="l"/>
              </a:tabLst>
            </a:pPr>
            <a:r>
              <a:rPr lang="en-US" sz="2400" dirty="0" smtClean="0">
                <a:solidFill>
                  <a:srgbClr val="C00000"/>
                </a:solidFill>
                <a:latin typeface="Arial" panose="020B0604020202020204" pitchFamily="34" charset="0"/>
                <a:cs typeface="Arial" panose="020B0604020202020204" pitchFamily="34" charset="0"/>
              </a:rPr>
              <a:t>a.</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Copy and complete this table of values for y = x</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- 3</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startAt="2"/>
              <a:tabLst>
                <a:tab pos="2743200" algn="l"/>
              </a:tabLst>
            </a:pPr>
            <a:r>
              <a:rPr lang="en-US" sz="2400" dirty="0" smtClean="0">
                <a:latin typeface="Arial" panose="020B0604020202020204" pitchFamily="34" charset="0"/>
                <a:cs typeface="Arial" panose="020B0604020202020204" pitchFamily="34" charset="0"/>
              </a:rPr>
              <a:t>Plot </a:t>
            </a:r>
            <a:r>
              <a:rPr lang="en-US" sz="2400" dirty="0">
                <a:latin typeface="Arial" panose="020B0604020202020204" pitchFamily="34" charset="0"/>
                <a:cs typeface="Arial" panose="020B0604020202020204" pitchFamily="34" charset="0"/>
              </a:rPr>
              <a:t>the graph of y = x2 - 3.</a:t>
            </a:r>
          </a:p>
          <a:p>
            <a:pPr>
              <a:buClr>
                <a:srgbClr val="C00000"/>
              </a:buClr>
              <a:tabLst>
                <a:tab pos="2743200" algn="l"/>
              </a:tabLst>
            </a:pPr>
            <a:r>
              <a:rPr lang="en-US" sz="2400" b="1" dirty="0">
                <a:solidFill>
                  <a:srgbClr val="C00000"/>
                </a:solidFill>
                <a:latin typeface="Arial" panose="020B0604020202020204" pitchFamily="34" charset="0"/>
                <a:cs typeface="Arial" panose="020B0604020202020204" pitchFamily="34" charset="0"/>
              </a:rPr>
              <a:t>Discussion</a:t>
            </a:r>
            <a:r>
              <a:rPr lang="en-US" sz="2400" dirty="0">
                <a:solidFill>
                  <a:srgbClr val="C0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What do you think the graph of y = </a:t>
            </a:r>
            <a:r>
              <a:rPr lang="en-US" sz="2400" i="1" dirty="0">
                <a:latin typeface="Arial" panose="020B0604020202020204" pitchFamily="34" charset="0"/>
                <a:cs typeface="Arial" panose="020B0604020202020204" pitchFamily="34" charset="0"/>
              </a:rPr>
              <a:t>x</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+ 2 will look like?</a:t>
            </a:r>
            <a:endParaRPr lang="en-US" sz="2400" dirty="0" smtClean="0">
              <a:latin typeface="Arial" panose="020B0604020202020204" pitchFamily="34" charset="0"/>
              <a:cs typeface="Arial" panose="020B0604020202020204" pitchFamily="34" charset="0"/>
            </a:endParaRPr>
          </a:p>
        </p:txBody>
      </p:sp>
      <p:sp>
        <p:nvSpPr>
          <p:cNvPr id="11" name="Title 1"/>
          <p:cNvSpPr>
            <a:spLocks noGrp="1"/>
          </p:cNvSpPr>
          <p:nvPr>
            <p:ph type="title"/>
          </p:nvPr>
        </p:nvSpPr>
        <p:spPr/>
        <p:txBody>
          <a:bodyPr>
            <a:noAutofit/>
          </a:bodyPr>
          <a:lstStyle/>
          <a:p>
            <a:r>
              <a:rPr lang="en-GB" sz="3600" dirty="0"/>
              <a:t>6.6 – Quadratic Graphs</a:t>
            </a:r>
            <a:endParaRPr lang="en-GB" sz="3200" b="1" dirty="0" smtClean="0"/>
          </a:p>
        </p:txBody>
      </p:sp>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3568052865"/>
              </p:ext>
            </p:extLst>
          </p:nvPr>
        </p:nvGraphicFramePr>
        <p:xfrm>
          <a:off x="307708" y="2060848"/>
          <a:ext cx="5200396" cy="1828800"/>
        </p:xfrm>
        <a:graphic>
          <a:graphicData uri="http://schemas.openxmlformats.org/drawingml/2006/table">
            <a:tbl>
              <a:tblPr firstRow="1" bandRow="1">
                <a:tableStyleId>{5940675A-B579-460E-94D1-54222C63F5DA}</a:tableStyleId>
              </a:tblPr>
              <a:tblGrid>
                <a:gridCol w="735900"/>
                <a:gridCol w="637785"/>
                <a:gridCol w="637785"/>
                <a:gridCol w="637785"/>
                <a:gridCol w="637786"/>
                <a:gridCol w="637785"/>
                <a:gridCol w="637785"/>
                <a:gridCol w="637785"/>
              </a:tblGrid>
              <a:tr h="4217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1" dirty="0" smtClean="0">
                          <a:latin typeface="Arial" panose="020B0604020202020204" pitchFamily="34" charset="0"/>
                          <a:cs typeface="Arial" panose="020B0604020202020204" pitchFamily="34" charset="0"/>
                        </a:rPr>
                        <a:t>x</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0</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8816">
                <a:tc>
                  <a:txBody>
                    <a:bodyPr/>
                    <a:lstStyle/>
                    <a:p>
                      <a:pPr algn="ctr"/>
                      <a:r>
                        <a:rPr lang="en-US" sz="2400" b="1" i="1" dirty="0" smtClean="0">
                          <a:latin typeface="Arial" panose="020B0604020202020204" pitchFamily="34" charset="0"/>
                          <a:cs typeface="Arial" panose="020B0604020202020204" pitchFamily="34" charset="0"/>
                        </a:rPr>
                        <a:t>x</a:t>
                      </a:r>
                      <a:r>
                        <a:rPr lang="en-US" sz="2400" b="1" i="1" baseline="30000" dirty="0" smtClean="0">
                          <a:latin typeface="Arial" panose="020B0604020202020204" pitchFamily="34" charset="0"/>
                          <a:cs typeface="Arial" panose="020B0604020202020204" pitchFamily="34" charset="0"/>
                        </a:rPr>
                        <a:t>2</a:t>
                      </a:r>
                      <a:endParaRPr lang="en-US" sz="2400" b="1" i="1" baseline="30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8816">
                <a:tc>
                  <a:txBody>
                    <a:bodyPr/>
                    <a:lstStyle/>
                    <a:p>
                      <a:pPr algn="ctr"/>
                      <a:r>
                        <a:rPr lang="en-US" sz="2400" b="1" dirty="0" smtClean="0">
                          <a:latin typeface="Arial" panose="020B0604020202020204" pitchFamily="34" charset="0"/>
                          <a:cs typeface="Arial" panose="020B0604020202020204" pitchFamily="34" charset="0"/>
                        </a:rPr>
                        <a:t>-3</a:t>
                      </a:r>
                      <a:endParaRPr lang="en-US" sz="24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8816">
                <a:tc>
                  <a:txBody>
                    <a:bodyPr/>
                    <a:lstStyle/>
                    <a:p>
                      <a:pPr algn="ctr"/>
                      <a:r>
                        <a:rPr lang="en-US" sz="2400" b="1" i="1" dirty="0" smtClean="0">
                          <a:latin typeface="Arial" panose="020B0604020202020204" pitchFamily="34" charset="0"/>
                          <a:cs typeface="Arial" panose="020B0604020202020204" pitchFamily="34" charset="0"/>
                        </a:rPr>
                        <a:t>y</a:t>
                      </a:r>
                      <a:endParaRPr lang="en-US" sz="2400" b="1" i="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4" name="Rectangle 13"/>
          <p:cNvSpPr/>
          <p:nvPr/>
        </p:nvSpPr>
        <p:spPr>
          <a:xfrm flipH="1">
            <a:off x="251520" y="5350133"/>
            <a:ext cx="5204539" cy="115416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300" b="1" dirty="0" smtClean="0">
                <a:solidFill>
                  <a:srgbClr val="C00000"/>
                </a:solidFill>
                <a:latin typeface="Arial" panose="020B0604020202020204" pitchFamily="34" charset="0"/>
                <a:cs typeface="Arial" panose="020B0604020202020204" pitchFamily="34" charset="0"/>
              </a:rPr>
              <a:t>Q4a </a:t>
            </a:r>
            <a:r>
              <a:rPr lang="en-US" sz="2300" b="1" dirty="0">
                <a:solidFill>
                  <a:srgbClr val="C00000"/>
                </a:solidFill>
                <a:latin typeface="Arial" panose="020B0604020202020204" pitchFamily="34" charset="0"/>
                <a:cs typeface="Arial" panose="020B0604020202020204" pitchFamily="34" charset="0"/>
              </a:rPr>
              <a:t>hint</a:t>
            </a:r>
            <a:r>
              <a:rPr lang="en-US" sz="2300" dirty="0">
                <a:solidFill>
                  <a:schemeClr val="tx1"/>
                </a:solidFill>
                <a:latin typeface="Arial" panose="020B0604020202020204" pitchFamily="34" charset="0"/>
                <a:cs typeface="Arial" panose="020B0604020202020204" pitchFamily="34" charset="0"/>
              </a:rPr>
              <a:t> - For quadratic functions with more than one step, you can include a row for each step in the </a:t>
            </a:r>
            <a:r>
              <a:rPr lang="en-US" sz="2300" dirty="0" smtClean="0">
                <a:solidFill>
                  <a:schemeClr val="tx1"/>
                </a:solidFill>
                <a:latin typeface="Arial" panose="020B0604020202020204" pitchFamily="34" charset="0"/>
                <a:cs typeface="Arial" panose="020B0604020202020204" pitchFamily="34" charset="0"/>
              </a:rPr>
              <a:t>table.</a:t>
            </a:r>
            <a:endParaRPr lang="en-US" sz="23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636141"/>
      </p:ext>
    </p:extLst>
  </p:cSld>
  <p:clrMapOvr>
    <a:masterClrMapping/>
  </p:clrMapOvr>
  <p:transition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177</a:t>
            </a:r>
            <a:endParaRPr lang="en-GB" sz="1400" b="1" dirty="0">
              <a:latin typeface="Calibri" panose="020F0502020204030204" pitchFamily="34" charset="0"/>
            </a:endParaRPr>
          </a:p>
        </p:txBody>
      </p:sp>
      <p:sp>
        <p:nvSpPr>
          <p:cNvPr id="11" name="Title 1"/>
          <p:cNvSpPr>
            <a:spLocks noGrp="1"/>
          </p:cNvSpPr>
          <p:nvPr>
            <p:ph type="title"/>
          </p:nvPr>
        </p:nvSpPr>
        <p:spPr/>
        <p:txBody>
          <a:bodyPr>
            <a:noAutofit/>
          </a:bodyPr>
          <a:lstStyle/>
          <a:p>
            <a:r>
              <a:rPr lang="en-GB" sz="3600" dirty="0"/>
              <a:t>6.6 – Quadratic Graphs</a:t>
            </a:r>
            <a:endParaRPr lang="en-GB" sz="3200" b="1" dirty="0" smtClean="0"/>
          </a:p>
        </p:txBody>
      </p:sp>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grpSp>
        <p:nvGrpSpPr>
          <p:cNvPr id="8" name="Group 7"/>
          <p:cNvGrpSpPr/>
          <p:nvPr/>
        </p:nvGrpSpPr>
        <p:grpSpPr>
          <a:xfrm>
            <a:off x="305905" y="1255964"/>
            <a:ext cx="5130191" cy="1605678"/>
            <a:chOff x="3483872" y="1076235"/>
            <a:chExt cx="5264592" cy="1605678"/>
          </a:xfrm>
        </p:grpSpPr>
        <p:sp>
          <p:nvSpPr>
            <p:cNvPr id="9" name="Round Diagonal Corner Rectangle 8"/>
            <p:cNvSpPr/>
            <p:nvPr/>
          </p:nvSpPr>
          <p:spPr>
            <a:xfrm>
              <a:off x="3491880" y="1076235"/>
              <a:ext cx="5256584" cy="1605678"/>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5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3563889" y="1666250"/>
              <a:ext cx="5095139" cy="1015663"/>
            </a:xfrm>
            <a:prstGeom prst="rect">
              <a:avLst/>
            </a:prstGeom>
          </p:spPr>
          <p:txBody>
            <a:bodyPr wrap="square">
              <a:spAutoFit/>
            </a:bodyPr>
            <a:lstStyle/>
            <a:p>
              <a:pPr>
                <a:spcAft>
                  <a:spcPts val="0"/>
                </a:spcAft>
                <a:tabLst>
                  <a:tab pos="4972050" algn="r"/>
                </a:tabLst>
              </a:pPr>
              <a:r>
                <a:rPr lang="en-US" sz="2800" dirty="0"/>
                <a:t>Draw the graph of y = -</a:t>
              </a:r>
              <a:r>
                <a:rPr lang="en-US" sz="2800" i="1" dirty="0"/>
                <a:t>x</a:t>
              </a:r>
              <a:r>
                <a:rPr lang="en-US" sz="2800" baseline="30000" dirty="0"/>
                <a:t>2</a:t>
              </a:r>
              <a:r>
                <a:rPr lang="en-US" sz="2800" dirty="0"/>
                <a:t> for -3 </a:t>
              </a:r>
              <a:r>
                <a:rPr lang="en-US" sz="3200" dirty="0">
                  <a:latin typeface="Arial" panose="020B0604020202020204" pitchFamily="34" charset="0"/>
                  <a:cs typeface="Arial" panose="020B0604020202020204" pitchFamily="34" charset="0"/>
                </a:rPr>
                <a:t>≤</a:t>
              </a:r>
              <a:r>
                <a:rPr lang="en-US" sz="2800" dirty="0" smtClean="0"/>
                <a:t> </a:t>
              </a:r>
              <a:r>
                <a:rPr lang="en-US" sz="2800" i="1" dirty="0" smtClean="0"/>
                <a:t>x </a:t>
              </a:r>
              <a:r>
                <a:rPr lang="en-US" sz="3200" dirty="0">
                  <a:latin typeface="Arial" panose="020B0604020202020204" pitchFamily="34" charset="0"/>
                  <a:cs typeface="Arial" panose="020B0604020202020204" pitchFamily="34" charset="0"/>
                </a:rPr>
                <a:t>≤</a:t>
              </a:r>
              <a:r>
                <a:rPr lang="en-US" sz="2800" dirty="0" smtClean="0"/>
                <a:t> </a:t>
              </a:r>
              <a:r>
                <a:rPr lang="en-US" sz="2800" dirty="0"/>
                <a:t>3</a:t>
              </a:r>
              <a:r>
                <a:rPr lang="en-US" sz="2800" dirty="0" smtClean="0"/>
                <a:t>.	</a:t>
              </a:r>
              <a:r>
                <a:rPr lang="en-US" sz="2800" b="1" dirty="0" smtClean="0"/>
                <a:t>(</a:t>
              </a:r>
              <a:r>
                <a:rPr lang="en-US" sz="2800" b="1" dirty="0"/>
                <a:t>4 marks)</a:t>
              </a:r>
            </a:p>
          </p:txBody>
        </p:sp>
      </p:grpSp>
      <p:sp>
        <p:nvSpPr>
          <p:cNvPr id="15" name="Rectangle 14"/>
          <p:cNvSpPr/>
          <p:nvPr/>
        </p:nvSpPr>
        <p:spPr>
          <a:xfrm flipH="1">
            <a:off x="264141" y="2996952"/>
            <a:ext cx="5204539" cy="1061829"/>
          </a:xfrm>
          <a:prstGeom prst="rect">
            <a:avLst/>
          </a:prstGeom>
          <a:solidFill>
            <a:schemeClr val="accent3">
              <a:lumMod val="40000"/>
              <a:lumOff val="60000"/>
            </a:schemeClr>
          </a:solidFill>
          <a:ln>
            <a:solidFill>
              <a:schemeClr val="accent3">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100" b="1" dirty="0" smtClean="0">
                <a:solidFill>
                  <a:schemeClr val="accent3">
                    <a:lumMod val="50000"/>
                  </a:schemeClr>
                </a:solidFill>
                <a:latin typeface="Arial" panose="020B0604020202020204" pitchFamily="34" charset="0"/>
                <a:cs typeface="Arial" panose="020B0604020202020204" pitchFamily="34" charset="0"/>
              </a:rPr>
              <a:t>Q5 strategy hint</a:t>
            </a:r>
            <a:r>
              <a:rPr lang="en-US" sz="2100" dirty="0" smtClean="0">
                <a:solidFill>
                  <a:schemeClr val="accent3">
                    <a:lumMod val="50000"/>
                  </a:schemeClr>
                </a:solidFill>
                <a:latin typeface="Arial" panose="020B0604020202020204" pitchFamily="34" charset="0"/>
                <a:cs typeface="Arial" panose="020B0604020202020204" pitchFamily="34" charset="0"/>
              </a:rPr>
              <a:t> </a:t>
            </a:r>
            <a:r>
              <a:rPr lang="en-US" sz="2100" dirty="0">
                <a:solidFill>
                  <a:schemeClr val="tx1"/>
                </a:solidFill>
                <a:latin typeface="Arial" panose="020B0604020202020204" pitchFamily="34" charset="0"/>
                <a:cs typeface="Arial" panose="020B0604020202020204" pitchFamily="34" charset="0"/>
              </a:rPr>
              <a:t>- Work out the value of </a:t>
            </a:r>
            <a:r>
              <a:rPr lang="en-US" sz="2100" i="1" dirty="0">
                <a:solidFill>
                  <a:schemeClr val="tx1"/>
                </a:solidFill>
                <a:latin typeface="Arial" panose="020B0604020202020204" pitchFamily="34" charset="0"/>
                <a:cs typeface="Arial" panose="020B0604020202020204" pitchFamily="34" charset="0"/>
              </a:rPr>
              <a:t>y</a:t>
            </a:r>
            <a:r>
              <a:rPr lang="en-US" sz="2100" dirty="0">
                <a:solidFill>
                  <a:schemeClr val="tx1"/>
                </a:solidFill>
                <a:latin typeface="Arial" panose="020B0604020202020204" pitchFamily="34" charset="0"/>
                <a:cs typeface="Arial" panose="020B0604020202020204" pitchFamily="34" charset="0"/>
              </a:rPr>
              <a:t> for all the integer values of </a:t>
            </a:r>
            <a:r>
              <a:rPr lang="en-US" sz="2100" i="1" dirty="0" smtClean="0">
                <a:solidFill>
                  <a:schemeClr val="tx1"/>
                </a:solidFill>
                <a:latin typeface="Arial" panose="020B0604020202020204" pitchFamily="34" charset="0"/>
                <a:cs typeface="Arial" panose="020B0604020202020204" pitchFamily="34" charset="0"/>
              </a:rPr>
              <a:t>x</a:t>
            </a:r>
            <a:r>
              <a:rPr lang="en-US" sz="2100" dirty="0" smtClean="0">
                <a:solidFill>
                  <a:schemeClr val="tx1"/>
                </a:solidFill>
                <a:latin typeface="Arial" panose="020B0604020202020204" pitchFamily="34" charset="0"/>
                <a:cs typeface="Arial" panose="020B0604020202020204" pitchFamily="34" charset="0"/>
              </a:rPr>
              <a:t> </a:t>
            </a:r>
            <a:r>
              <a:rPr lang="en-US" sz="2100" dirty="0">
                <a:solidFill>
                  <a:schemeClr val="tx1"/>
                </a:solidFill>
                <a:latin typeface="Arial" panose="020B0604020202020204" pitchFamily="34" charset="0"/>
                <a:cs typeface="Arial" panose="020B0604020202020204" pitchFamily="34" charset="0"/>
              </a:rPr>
              <a:t>from -3 to </a:t>
            </a:r>
            <a:r>
              <a:rPr lang="en-US" sz="2100" dirty="0" smtClean="0">
                <a:solidFill>
                  <a:schemeClr val="tx1"/>
                </a:solidFill>
                <a:latin typeface="Arial" panose="020B0604020202020204" pitchFamily="34" charset="0"/>
                <a:cs typeface="Arial" panose="020B0604020202020204" pitchFamily="34" charset="0"/>
              </a:rPr>
              <a:t>3.</a:t>
            </a:r>
          </a:p>
          <a:p>
            <a:r>
              <a:rPr lang="en-US" sz="2100" dirty="0" smtClean="0">
                <a:solidFill>
                  <a:schemeClr val="tx1"/>
                </a:solidFill>
                <a:latin typeface="Arial" panose="020B0604020202020204" pitchFamily="34" charset="0"/>
                <a:cs typeface="Arial" panose="020B0604020202020204" pitchFamily="34" charset="0"/>
              </a:rPr>
              <a:t>You could draw a table for these values.</a:t>
            </a:r>
            <a:endParaRPr lang="en-US" sz="2100" dirty="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flipH="1">
            <a:off x="264140" y="4149080"/>
            <a:ext cx="5204539" cy="2446824"/>
          </a:xfrm>
          <a:prstGeom prst="rect">
            <a:avLst/>
          </a:prstGeom>
          <a:solidFill>
            <a:srgbClr val="FEF86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a:solidFill>
                  <a:schemeClr val="tx1"/>
                </a:solidFill>
                <a:latin typeface="Arial" panose="020B0604020202020204" pitchFamily="34" charset="0"/>
                <a:cs typeface="Arial" panose="020B0604020202020204" pitchFamily="34" charset="0"/>
              </a:rPr>
              <a:t>Exam hint</a:t>
            </a:r>
          </a:p>
          <a:p>
            <a:r>
              <a:rPr lang="en-US" sz="2400" dirty="0" smtClean="0">
                <a:solidFill>
                  <a:schemeClr val="tx1"/>
                </a:solidFill>
                <a:latin typeface="Arial" panose="020B0604020202020204" pitchFamily="34" charset="0"/>
                <a:cs typeface="Arial" panose="020B0604020202020204" pitchFamily="34" charset="0"/>
              </a:rPr>
              <a:t>Here </a:t>
            </a:r>
            <a:r>
              <a:rPr lang="en-US" sz="2400" dirty="0">
                <a:solidFill>
                  <a:schemeClr val="tx1"/>
                </a:solidFill>
                <a:latin typeface="Arial" panose="020B0604020202020204" pitchFamily="34" charset="0"/>
                <a:cs typeface="Arial" panose="020B0604020202020204" pitchFamily="34" charset="0"/>
              </a:rPr>
              <a:t>are some </a:t>
            </a:r>
            <a:r>
              <a:rPr lang="en-US" sz="2400" dirty="0" smtClean="0">
                <a:solidFill>
                  <a:schemeClr val="tx1"/>
                </a:solidFill>
                <a:latin typeface="Arial" panose="020B0604020202020204" pitchFamily="34" charset="0"/>
                <a:cs typeface="Arial" panose="020B0604020202020204" pitchFamily="34" charset="0"/>
              </a:rPr>
              <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common </a:t>
            </a:r>
            <a:r>
              <a:rPr lang="en-US" sz="2400" dirty="0">
                <a:solidFill>
                  <a:schemeClr val="tx1"/>
                </a:solidFill>
                <a:latin typeface="Arial" panose="020B0604020202020204" pitchFamily="34" charset="0"/>
                <a:cs typeface="Arial" panose="020B0604020202020204" pitchFamily="34" charset="0"/>
              </a:rPr>
              <a:t>mistakes </a:t>
            </a:r>
            <a:r>
              <a:rPr lang="en-US" sz="2400" dirty="0" smtClean="0">
                <a:solidFill>
                  <a:schemeClr val="tx1"/>
                </a:solidFill>
                <a:latin typeface="Arial" panose="020B0604020202020204" pitchFamily="34" charset="0"/>
                <a:cs typeface="Arial" panose="020B0604020202020204" pitchFamily="34" charset="0"/>
              </a:rPr>
              <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people </a:t>
            </a:r>
            <a:r>
              <a:rPr lang="en-US" sz="2400" dirty="0">
                <a:solidFill>
                  <a:schemeClr val="tx1"/>
                </a:solidFill>
                <a:latin typeface="Arial" panose="020B0604020202020204" pitchFamily="34" charset="0"/>
                <a:cs typeface="Arial" panose="020B0604020202020204" pitchFamily="34" charset="0"/>
              </a:rPr>
              <a:t>make </a:t>
            </a:r>
            <a:r>
              <a:rPr lang="en-US" sz="2400" dirty="0" smtClean="0">
                <a:solidFill>
                  <a:schemeClr val="tx1"/>
                </a:solidFill>
                <a:latin typeface="Arial" panose="020B0604020202020204" pitchFamily="34" charset="0"/>
                <a:cs typeface="Arial" panose="020B0604020202020204" pitchFamily="34" charset="0"/>
              </a:rPr>
              <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when </a:t>
            </a:r>
            <a:r>
              <a:rPr lang="en-US" sz="2400" dirty="0">
                <a:solidFill>
                  <a:schemeClr val="tx1"/>
                </a:solidFill>
                <a:latin typeface="Arial" panose="020B0604020202020204" pitchFamily="34" charset="0"/>
                <a:cs typeface="Arial" panose="020B0604020202020204" pitchFamily="34" charset="0"/>
              </a:rPr>
              <a:t>drawing </a:t>
            </a:r>
            <a:r>
              <a:rPr lang="en-US" sz="2400" dirty="0" smtClean="0">
                <a:solidFill>
                  <a:schemeClr val="tx1"/>
                </a:solidFill>
                <a:latin typeface="Arial" panose="020B0604020202020204" pitchFamily="34" charset="0"/>
                <a:cs typeface="Arial" panose="020B0604020202020204" pitchFamily="34" charset="0"/>
              </a:rPr>
              <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graphs:</a:t>
            </a:r>
            <a:br>
              <a:rPr lang="en-US" sz="2400" dirty="0" smtClean="0">
                <a:solidFill>
                  <a:schemeClr val="tx1"/>
                </a:solidFill>
                <a:latin typeface="Arial" panose="020B0604020202020204" pitchFamily="34" charset="0"/>
                <a:cs typeface="Arial" panose="020B0604020202020204" pitchFamily="34" charset="0"/>
              </a:rPr>
            </a:br>
            <a:endParaRPr lang="en-US" sz="8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888418" y="4221088"/>
            <a:ext cx="2547678" cy="797996"/>
          </a:xfrm>
          <a:prstGeom prst="rect">
            <a:avLst/>
          </a:prstGeom>
        </p:spPr>
      </p:pic>
      <p:pic>
        <p:nvPicPr>
          <p:cNvPr id="18" name="Picture 1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856355" y="5301208"/>
            <a:ext cx="2547678" cy="1224136"/>
          </a:xfrm>
          <a:prstGeom prst="rect">
            <a:avLst/>
          </a:prstGeom>
        </p:spPr>
      </p:pic>
    </p:spTree>
    <p:extLst>
      <p:ext uri="{BB962C8B-B14F-4D97-AF65-F5344CB8AC3E}">
        <p14:creationId xmlns:p14="http://schemas.microsoft.com/office/powerpoint/2010/main" val="4084918862"/>
      </p:ext>
    </p:extLst>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177</a:t>
            </a:r>
            <a:endParaRPr lang="en-GB" sz="1400" b="1" dirty="0">
              <a:latin typeface="Calibri" panose="020F0502020204030204" pitchFamily="34" charset="0"/>
            </a:endParaRPr>
          </a:p>
        </p:txBody>
      </p:sp>
      <p:sp>
        <p:nvSpPr>
          <p:cNvPr id="3" name="Rectangle 2"/>
          <p:cNvSpPr/>
          <p:nvPr/>
        </p:nvSpPr>
        <p:spPr>
          <a:xfrm>
            <a:off x="251519" y="1196752"/>
            <a:ext cx="5256585" cy="2534027"/>
          </a:xfrm>
          <a:prstGeom prst="rect">
            <a:avLst/>
          </a:prstGeom>
        </p:spPr>
        <p:txBody>
          <a:bodyPr wrap="square">
            <a:spAutoFit/>
          </a:bodyPr>
          <a:lstStyle/>
          <a:p>
            <a:pPr marL="514350" indent="-514350">
              <a:buClr>
                <a:srgbClr val="C00000"/>
              </a:buClr>
              <a:buFont typeface="+mj-lt"/>
              <a:buAutoNum type="arabicPeriod" startAt="6"/>
              <a:tabLst>
                <a:tab pos="2743200" algn="l"/>
              </a:tabLst>
            </a:pPr>
            <a:r>
              <a:rPr lang="en-US" sz="2800" dirty="0" smtClean="0">
                <a:solidFill>
                  <a:srgbClr val="C00000"/>
                </a:solidFill>
                <a:latin typeface="Arial" panose="020B0604020202020204" pitchFamily="34" charset="0"/>
                <a:cs typeface="Arial" panose="020B0604020202020204" pitchFamily="34" charset="0"/>
              </a:rPr>
              <a:t>a.</a:t>
            </a:r>
            <a:r>
              <a:rPr lang="en-US" sz="2800" dirty="0">
                <a:latin typeface="Arial" panose="020B0604020202020204" pitchFamily="34" charset="0"/>
                <a:cs typeface="Arial" panose="020B0604020202020204" pitchFamily="34" charset="0"/>
              </a:rPr>
              <a:t> Copy and complete this table of values for </a:t>
            </a:r>
            <a:r>
              <a:rPr lang="en-US" sz="2800" i="1" dirty="0">
                <a:latin typeface="Arial" panose="020B0604020202020204" pitchFamily="34" charset="0"/>
                <a:cs typeface="Arial" panose="020B0604020202020204" pitchFamily="34" charset="0"/>
              </a:rPr>
              <a:t>y</a:t>
            </a:r>
            <a:r>
              <a:rPr lang="en-US" sz="2800" dirty="0">
                <a:latin typeface="Arial" panose="020B0604020202020204" pitchFamily="34" charset="0"/>
                <a:cs typeface="Arial" panose="020B0604020202020204" pitchFamily="34" charset="0"/>
              </a:rPr>
              <a:t> = </a:t>
            </a:r>
            <a:r>
              <a:rPr lang="en-US" sz="2800" dirty="0" smtClean="0">
                <a:latin typeface="Arial" panose="020B0604020202020204" pitchFamily="34" charset="0"/>
                <a:cs typeface="Arial" panose="020B0604020202020204" pitchFamily="34" charset="0"/>
              </a:rPr>
              <a:t>3</a:t>
            </a:r>
            <a:r>
              <a:rPr lang="en-US" sz="2800" i="1" dirty="0" smtClean="0">
                <a:latin typeface="Arial" panose="020B0604020202020204" pitchFamily="34" charset="0"/>
                <a:cs typeface="Arial" panose="020B0604020202020204" pitchFamily="34" charset="0"/>
              </a:rPr>
              <a:t>x</a:t>
            </a:r>
            <a:r>
              <a:rPr lang="en-US" sz="2800" baseline="30000" dirty="0" smtClean="0">
                <a:latin typeface="Arial" panose="020B0604020202020204" pitchFamily="34" charset="0"/>
                <a:cs typeface="Arial" panose="020B0604020202020204" pitchFamily="34" charset="0"/>
              </a:rPr>
              <a:t>2</a:t>
            </a:r>
            <a:br>
              <a:rPr lang="en-US" sz="2800" baseline="30000" dirty="0" smtClean="0">
                <a:latin typeface="Arial" panose="020B0604020202020204" pitchFamily="34" charset="0"/>
                <a:cs typeface="Arial" panose="020B0604020202020204" pitchFamily="34" charset="0"/>
              </a:rPr>
            </a:br>
            <a:r>
              <a:rPr lang="en-US" sz="2800" baseline="30000" dirty="0" smtClean="0">
                <a:latin typeface="Arial" panose="020B0604020202020204" pitchFamily="34" charset="0"/>
                <a:cs typeface="Arial" panose="020B0604020202020204" pitchFamily="34" charset="0"/>
              </a:rPr>
              <a:t/>
            </a:r>
            <a:br>
              <a:rPr lang="en-US" sz="2800" baseline="30000" dirty="0" smtClean="0">
                <a:latin typeface="Arial" panose="020B0604020202020204" pitchFamily="34" charset="0"/>
                <a:cs typeface="Arial" panose="020B0604020202020204" pitchFamily="34" charset="0"/>
              </a:rPr>
            </a:br>
            <a:r>
              <a:rPr lang="en-US" sz="2800" baseline="30000" dirty="0" smtClean="0">
                <a:latin typeface="Arial" panose="020B0604020202020204" pitchFamily="34" charset="0"/>
                <a:cs typeface="Arial" panose="020B0604020202020204" pitchFamily="34" charset="0"/>
              </a:rPr>
              <a:t/>
            </a:r>
            <a:br>
              <a:rPr lang="en-US" sz="2800" baseline="30000" dirty="0" smtClean="0">
                <a:latin typeface="Arial" panose="020B0604020202020204" pitchFamily="34" charset="0"/>
                <a:cs typeface="Arial" panose="020B0604020202020204" pitchFamily="34" charset="0"/>
              </a:rPr>
            </a:br>
            <a:r>
              <a:rPr lang="en-US" sz="2800" baseline="30000" dirty="0" smtClean="0">
                <a:latin typeface="Arial" panose="020B0604020202020204" pitchFamily="34" charset="0"/>
                <a:cs typeface="Arial" panose="020B0604020202020204" pitchFamily="34" charset="0"/>
              </a:rPr>
              <a:t/>
            </a:r>
            <a:br>
              <a:rPr lang="en-US" sz="2800" baseline="30000" dirty="0" smtClean="0">
                <a:latin typeface="Arial" panose="020B0604020202020204" pitchFamily="34" charset="0"/>
                <a:cs typeface="Arial" panose="020B0604020202020204" pitchFamily="34" charset="0"/>
              </a:rPr>
            </a:br>
            <a:endParaRPr lang="en-US" sz="2800" baseline="300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startAt="2"/>
              <a:tabLst>
                <a:tab pos="2743200" algn="l"/>
              </a:tabLst>
            </a:pPr>
            <a:r>
              <a:rPr lang="en-US" sz="2800" dirty="0" smtClean="0">
                <a:latin typeface="Arial" panose="020B0604020202020204" pitchFamily="34" charset="0"/>
                <a:cs typeface="Arial" panose="020B0604020202020204" pitchFamily="34" charset="0"/>
              </a:rPr>
              <a:t>Plot </a:t>
            </a:r>
            <a:r>
              <a:rPr lang="en-US" sz="2800" dirty="0">
                <a:latin typeface="Arial" panose="020B0604020202020204" pitchFamily="34" charset="0"/>
                <a:cs typeface="Arial" panose="020B0604020202020204" pitchFamily="34" charset="0"/>
              </a:rPr>
              <a:t>the graph of y = </a:t>
            </a:r>
            <a:r>
              <a:rPr lang="en-US" sz="2800" dirty="0" smtClean="0">
                <a:latin typeface="Arial" panose="020B0604020202020204" pitchFamily="34" charset="0"/>
                <a:cs typeface="Arial" panose="020B0604020202020204" pitchFamily="34" charset="0"/>
              </a:rPr>
              <a:t>3</a:t>
            </a:r>
            <a:r>
              <a:rPr lang="en-US" sz="2800" i="1" dirty="0" smtClean="0">
                <a:latin typeface="Arial" panose="020B0604020202020204" pitchFamily="34" charset="0"/>
                <a:cs typeface="Arial" panose="020B0604020202020204" pitchFamily="34" charset="0"/>
              </a:rPr>
              <a:t>x</a:t>
            </a:r>
            <a:r>
              <a:rPr lang="en-US" sz="2800" baseline="30000" dirty="0" smtClean="0">
                <a:latin typeface="Arial" panose="020B0604020202020204" pitchFamily="34" charset="0"/>
                <a:cs typeface="Arial" panose="020B0604020202020204" pitchFamily="34" charset="0"/>
              </a:rPr>
              <a:t>2</a:t>
            </a:r>
            <a:r>
              <a:rPr lang="en-US" sz="2800" dirty="0" smtClean="0">
                <a:latin typeface="Arial" panose="020B0604020202020204" pitchFamily="34" charset="0"/>
                <a:cs typeface="Arial" panose="020B0604020202020204" pitchFamily="34" charset="0"/>
              </a:rPr>
              <a:t>.</a:t>
            </a:r>
          </a:p>
        </p:txBody>
      </p:sp>
      <p:sp>
        <p:nvSpPr>
          <p:cNvPr id="11" name="Title 1"/>
          <p:cNvSpPr>
            <a:spLocks noGrp="1"/>
          </p:cNvSpPr>
          <p:nvPr>
            <p:ph type="title"/>
          </p:nvPr>
        </p:nvSpPr>
        <p:spPr/>
        <p:txBody>
          <a:bodyPr>
            <a:noAutofit/>
          </a:bodyPr>
          <a:lstStyle/>
          <a:p>
            <a:r>
              <a:rPr lang="en-GB" sz="3600" dirty="0"/>
              <a:t>6.6 – Quadratic Graphs</a:t>
            </a:r>
            <a:endParaRPr lang="en-GB" sz="3200" b="1" dirty="0" smtClean="0"/>
          </a:p>
        </p:txBody>
      </p:sp>
      <p:graphicFrame>
        <p:nvGraphicFramePr>
          <p:cNvPr id="8" name="Table 7"/>
          <p:cNvGraphicFramePr>
            <a:graphicFrameLocks noGrp="1"/>
          </p:cNvGraphicFramePr>
          <p:nvPr>
            <p:extLst>
              <p:ext uri="{D42A27DB-BD31-4B8C-83A1-F6EECF244321}">
                <p14:modId xmlns:p14="http://schemas.microsoft.com/office/powerpoint/2010/main" val="3916898916"/>
              </p:ext>
            </p:extLst>
          </p:nvPr>
        </p:nvGraphicFramePr>
        <p:xfrm>
          <a:off x="307708" y="2226568"/>
          <a:ext cx="5200396" cy="914400"/>
        </p:xfrm>
        <a:graphic>
          <a:graphicData uri="http://schemas.openxmlformats.org/drawingml/2006/table">
            <a:tbl>
              <a:tblPr firstRow="1" bandRow="1">
                <a:tableStyleId>{5940675A-B579-460E-94D1-54222C63F5DA}</a:tableStyleId>
              </a:tblPr>
              <a:tblGrid>
                <a:gridCol w="807908"/>
                <a:gridCol w="878498"/>
                <a:gridCol w="878497"/>
                <a:gridCol w="878498"/>
                <a:gridCol w="878497"/>
                <a:gridCol w="878498"/>
              </a:tblGrid>
              <a:tr h="4217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latin typeface="Arial" panose="020B0604020202020204" pitchFamily="34" charset="0"/>
                          <a:cs typeface="Arial" panose="020B0604020202020204" pitchFamily="34" charset="0"/>
                        </a:rPr>
                        <a:t>x</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0</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8816">
                <a:tc>
                  <a:txBody>
                    <a:bodyPr/>
                    <a:lstStyle/>
                    <a:p>
                      <a:pPr algn="ctr"/>
                      <a:r>
                        <a:rPr lang="en-US" sz="2400" b="1" dirty="0" smtClean="0">
                          <a:latin typeface="Arial" panose="020B0604020202020204" pitchFamily="34" charset="0"/>
                          <a:cs typeface="Arial" panose="020B0604020202020204" pitchFamily="34" charset="0"/>
                        </a:rPr>
                        <a:t>y</a:t>
                      </a:r>
                      <a:endParaRPr lang="en-US" sz="24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pSp>
        <p:nvGrpSpPr>
          <p:cNvPr id="9" name="Group 8"/>
          <p:cNvGrpSpPr/>
          <p:nvPr/>
        </p:nvGrpSpPr>
        <p:grpSpPr>
          <a:xfrm>
            <a:off x="275085" y="3789040"/>
            <a:ext cx="5213924" cy="2718013"/>
            <a:chOff x="150164" y="6494199"/>
            <a:chExt cx="5213924" cy="2718013"/>
          </a:xfrm>
        </p:grpSpPr>
        <p:sp>
          <p:nvSpPr>
            <p:cNvPr id="10" name="Rectangle 9"/>
            <p:cNvSpPr/>
            <p:nvPr/>
          </p:nvSpPr>
          <p:spPr>
            <a:xfrm flipH="1">
              <a:off x="150164" y="6673055"/>
              <a:ext cx="5213924" cy="2539157"/>
            </a:xfrm>
            <a:prstGeom prst="rect">
              <a:avLst/>
            </a:prstGeom>
            <a:solidFill>
              <a:srgbClr val="EBF4F9"/>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400" dirty="0">
                  <a:solidFill>
                    <a:schemeClr val="tx1"/>
                  </a:solidFill>
                  <a:latin typeface="Arial" panose="020B0604020202020204" pitchFamily="34" charset="0"/>
                  <a:cs typeface="Arial" panose="020B0604020202020204" pitchFamily="34" charset="0"/>
                </a:rPr>
                <a:t>A quadratic graph has either a minimum point or a maximum point where the graph turns</a:t>
              </a:r>
              <a:r>
                <a:rPr lang="en-US" sz="2400" dirty="0" smtClean="0">
                  <a:solidFill>
                    <a:schemeClr val="tx1"/>
                  </a:solidFill>
                  <a:latin typeface="Arial" panose="020B0604020202020204" pitchFamily="34" charset="0"/>
                  <a:cs typeface="Arial" panose="020B0604020202020204" pitchFamily="34" charset="0"/>
                </a:rPr>
                <a:t>.</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
              </a:r>
              <a:br>
                <a:rPr lang="en-US" sz="2400" dirty="0" smtClean="0">
                  <a:solidFill>
                    <a:schemeClr val="tx1"/>
                  </a:solidFill>
                  <a:latin typeface="Arial" panose="020B0604020202020204" pitchFamily="34" charset="0"/>
                  <a:cs typeface="Arial" panose="020B0604020202020204" pitchFamily="34" charset="0"/>
                </a:rPr>
              </a:br>
              <a:endParaRPr lang="en-US" sz="2400" dirty="0">
                <a:solidFill>
                  <a:schemeClr val="tx1"/>
                </a:solidFill>
                <a:latin typeface="Arial" panose="020B0604020202020204" pitchFamily="34" charset="0"/>
                <a:cs typeface="Arial" panose="020B0604020202020204" pitchFamily="34" charset="0"/>
              </a:endParaRPr>
            </a:p>
          </p:txBody>
        </p:sp>
        <p:sp>
          <p:nvSpPr>
            <p:cNvPr id="12" name="Pentagon 11"/>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Key Point 15</a:t>
              </a:r>
              <a:endParaRPr lang="en-US" sz="2000" b="1" dirty="0">
                <a:latin typeface="Arial" panose="020B0604020202020204" pitchFamily="34" charset="0"/>
                <a:cs typeface="Arial" panose="020B0604020202020204" pitchFamily="34" charset="0"/>
              </a:endParaRPr>
            </a:p>
          </p:txBody>
        </p:sp>
      </p:gr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95635" y="5373216"/>
            <a:ext cx="3168351" cy="1056117"/>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1867067275"/>
      </p:ext>
    </p:extLst>
  </p:cSld>
  <p:clrMapOvr>
    <a:masterClrMapping/>
  </p:clrMapOvr>
  <p:transition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178</a:t>
            </a:r>
            <a:endParaRPr lang="en-GB" sz="1400" b="1" dirty="0">
              <a:latin typeface="Calibri" panose="020F0502020204030204" pitchFamily="34" charset="0"/>
            </a:endParaRPr>
          </a:p>
        </p:txBody>
      </p:sp>
      <p:sp>
        <p:nvSpPr>
          <p:cNvPr id="3" name="Rectangle 2"/>
          <p:cNvSpPr/>
          <p:nvPr/>
        </p:nvSpPr>
        <p:spPr>
          <a:xfrm>
            <a:off x="251519" y="1196752"/>
            <a:ext cx="5256585" cy="5478423"/>
          </a:xfrm>
          <a:prstGeom prst="rect">
            <a:avLst/>
          </a:prstGeom>
        </p:spPr>
        <p:txBody>
          <a:bodyPr wrap="square">
            <a:spAutoFit/>
          </a:bodyPr>
          <a:lstStyle/>
          <a:p>
            <a:pPr marL="514350" indent="-514350">
              <a:buClr>
                <a:srgbClr val="C00000"/>
              </a:buClr>
              <a:buFont typeface="+mj-lt"/>
              <a:buAutoNum type="arabicPeriod" startAt="7"/>
              <a:tabLst>
                <a:tab pos="2743200" algn="l"/>
              </a:tabLst>
            </a:pPr>
            <a:r>
              <a:rPr lang="en-US" sz="2500" b="1" dirty="0" smtClean="0">
                <a:solidFill>
                  <a:srgbClr val="C00000"/>
                </a:solidFill>
                <a:latin typeface="Arial" panose="020B0604020202020204" pitchFamily="34" charset="0"/>
                <a:cs typeface="Arial" panose="020B0604020202020204" pitchFamily="34" charset="0"/>
              </a:rPr>
              <a:t>Reasoning </a:t>
            </a:r>
            <a:r>
              <a:rPr lang="en-US" sz="2500" dirty="0" smtClean="0">
                <a:latin typeface="Arial" panose="020B0604020202020204" pitchFamily="34" charset="0"/>
                <a:cs typeface="Arial" panose="020B0604020202020204" pitchFamily="34" charset="0"/>
              </a:rPr>
              <a:t>Compare your graphs from </a:t>
            </a:r>
            <a:r>
              <a:rPr lang="en-US" sz="2500" b="1" dirty="0" smtClean="0">
                <a:latin typeface="Arial" panose="020B0604020202020204" pitchFamily="34" charset="0"/>
                <a:cs typeface="Arial" panose="020B0604020202020204" pitchFamily="34" charset="0"/>
              </a:rPr>
              <a:t>Q3</a:t>
            </a:r>
            <a:r>
              <a:rPr lang="en-US" sz="2500" dirty="0" smtClean="0">
                <a:latin typeface="Arial" panose="020B0604020202020204" pitchFamily="34" charset="0"/>
                <a:cs typeface="Arial" panose="020B0604020202020204" pitchFamily="34" charset="0"/>
              </a:rPr>
              <a:t>, </a:t>
            </a:r>
            <a:r>
              <a:rPr lang="en-US" sz="2500" b="1" dirty="0" smtClean="0">
                <a:latin typeface="Arial" panose="020B0604020202020204" pitchFamily="34" charset="0"/>
                <a:cs typeface="Arial" panose="020B0604020202020204" pitchFamily="34" charset="0"/>
              </a:rPr>
              <a:t>Q4</a:t>
            </a:r>
            <a:r>
              <a:rPr lang="en-US" sz="2500" dirty="0" smtClean="0">
                <a:latin typeface="Arial" panose="020B0604020202020204" pitchFamily="34" charset="0"/>
                <a:cs typeface="Arial" panose="020B0604020202020204" pitchFamily="34" charset="0"/>
              </a:rPr>
              <a:t>, </a:t>
            </a:r>
            <a:r>
              <a:rPr lang="en-US" sz="2500" b="1" dirty="0" smtClean="0">
                <a:latin typeface="Arial" panose="020B0604020202020204" pitchFamily="34" charset="0"/>
                <a:cs typeface="Arial" panose="020B0604020202020204" pitchFamily="34" charset="0"/>
              </a:rPr>
              <a:t>Q5</a:t>
            </a:r>
            <a:r>
              <a:rPr lang="en-US" sz="2500" dirty="0" smtClean="0">
                <a:latin typeface="Arial" panose="020B0604020202020204" pitchFamily="34" charset="0"/>
                <a:cs typeface="Arial" panose="020B0604020202020204" pitchFamily="34" charset="0"/>
              </a:rPr>
              <a:t> and </a:t>
            </a:r>
            <a:r>
              <a:rPr lang="en-US" sz="2500" b="1" dirty="0" smtClean="0">
                <a:latin typeface="Arial" panose="020B0604020202020204" pitchFamily="34" charset="0"/>
                <a:cs typeface="Arial" panose="020B0604020202020204" pitchFamily="34" charset="0"/>
              </a:rPr>
              <a:t>Q6</a:t>
            </a:r>
            <a:r>
              <a:rPr lang="en-US" sz="2500" dirty="0" smtClean="0">
                <a:latin typeface="Arial" panose="020B0604020202020204" pitchFamily="34" charset="0"/>
                <a:cs typeface="Arial" panose="020B0604020202020204" pitchFamily="34" charset="0"/>
              </a:rPr>
              <a:t>. </a:t>
            </a:r>
          </a:p>
          <a:p>
            <a:pPr marL="914400" lvl="1" indent="-457200">
              <a:buClr>
                <a:srgbClr val="C00000"/>
              </a:buClr>
              <a:buFont typeface="+mj-lt"/>
              <a:buAutoNum type="alphaLcPeriod"/>
              <a:tabLst>
                <a:tab pos="2743200" algn="l"/>
              </a:tabLst>
            </a:pPr>
            <a:r>
              <a:rPr lang="en-US" sz="2500" dirty="0" smtClean="0">
                <a:latin typeface="Arial" panose="020B0604020202020204" pitchFamily="34" charset="0"/>
                <a:cs typeface="Arial" panose="020B0604020202020204" pitchFamily="34" charset="0"/>
              </a:rPr>
              <a:t>What is the same about these graphs?</a:t>
            </a:r>
          </a:p>
          <a:p>
            <a:pPr marL="914400" lvl="1" indent="-457200">
              <a:buClr>
                <a:srgbClr val="C00000"/>
              </a:buClr>
              <a:buFont typeface="+mj-lt"/>
              <a:buAutoNum type="alphaLcPeriod"/>
              <a:tabLst>
                <a:tab pos="2743200" algn="l"/>
              </a:tabLst>
            </a:pPr>
            <a:r>
              <a:rPr lang="en-US" sz="2500" dirty="0" smtClean="0">
                <a:latin typeface="Arial" panose="020B0604020202020204" pitchFamily="34" charset="0"/>
                <a:cs typeface="Arial" panose="020B0604020202020204" pitchFamily="34" charset="0"/>
              </a:rPr>
              <a:t>Which </a:t>
            </a:r>
            <a:r>
              <a:rPr lang="en-US" sz="2500" dirty="0">
                <a:latin typeface="Arial" panose="020B0604020202020204" pitchFamily="34" charset="0"/>
                <a:cs typeface="Arial" panose="020B0604020202020204" pitchFamily="34" charset="0"/>
              </a:rPr>
              <a:t>ones have a minimum point? Which ones have a maximum point? </a:t>
            </a:r>
            <a:endParaRPr lang="en-US" sz="25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743200" algn="l"/>
              </a:tabLst>
            </a:pPr>
            <a:r>
              <a:rPr lang="en-US" sz="2500" dirty="0" smtClean="0">
                <a:latin typeface="Arial" panose="020B0604020202020204" pitchFamily="34" charset="0"/>
                <a:cs typeface="Arial" panose="020B0604020202020204" pitchFamily="34" charset="0"/>
              </a:rPr>
              <a:t>Find </a:t>
            </a:r>
            <a:r>
              <a:rPr lang="en-US" sz="2500" dirty="0">
                <a:latin typeface="Arial" panose="020B0604020202020204" pitchFamily="34" charset="0"/>
                <a:cs typeface="Arial" panose="020B0604020202020204" pitchFamily="34" charset="0"/>
              </a:rPr>
              <a:t>the coordinates of the minimum/maximum point for each graph, </a:t>
            </a:r>
            <a:endParaRPr lang="en-US" sz="25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743200" algn="l"/>
              </a:tabLst>
            </a:pPr>
            <a:r>
              <a:rPr lang="en-US" sz="2500" dirty="0" smtClean="0">
                <a:latin typeface="Arial" panose="020B0604020202020204" pitchFamily="34" charset="0"/>
                <a:cs typeface="Arial" panose="020B0604020202020204" pitchFamily="34" charset="0"/>
              </a:rPr>
              <a:t>Describe </a:t>
            </a:r>
            <a:r>
              <a:rPr lang="en-US" sz="2500" dirty="0">
                <a:latin typeface="Arial" panose="020B0604020202020204" pitchFamily="34" charset="0"/>
                <a:cs typeface="Arial" panose="020B0604020202020204" pitchFamily="34" charset="0"/>
              </a:rPr>
              <a:t>the symmetry of each graph by giving the equation of its mirror line.</a:t>
            </a:r>
            <a:endParaRPr lang="en-US" sz="2500" dirty="0" smtClean="0">
              <a:latin typeface="Arial" panose="020B0604020202020204" pitchFamily="34" charset="0"/>
              <a:cs typeface="Arial" panose="020B0604020202020204" pitchFamily="34" charset="0"/>
            </a:endParaRPr>
          </a:p>
        </p:txBody>
      </p:sp>
      <p:sp>
        <p:nvSpPr>
          <p:cNvPr id="11" name="Title 1"/>
          <p:cNvSpPr>
            <a:spLocks noGrp="1"/>
          </p:cNvSpPr>
          <p:nvPr>
            <p:ph type="title"/>
          </p:nvPr>
        </p:nvSpPr>
        <p:spPr/>
        <p:txBody>
          <a:bodyPr>
            <a:noAutofit/>
          </a:bodyPr>
          <a:lstStyle/>
          <a:p>
            <a:r>
              <a:rPr lang="en-GB" sz="3600" dirty="0"/>
              <a:t>6.6 – Quadratic Graphs</a:t>
            </a:r>
            <a:endParaRPr lang="en-GB" sz="3200" b="1" dirty="0" smtClean="0"/>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1931621984"/>
      </p:ext>
    </p:extLst>
  </p:cSld>
  <p:clrMapOvr>
    <a:masterClrMapping/>
  </p:clrMapOvr>
  <p:transition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178</a:t>
            </a:r>
            <a:endParaRPr lang="en-GB" sz="1400" b="1" dirty="0">
              <a:latin typeface="Calibri" panose="020F0502020204030204" pitchFamily="34" charset="0"/>
            </a:endParaRPr>
          </a:p>
        </p:txBody>
      </p:sp>
      <p:sp>
        <p:nvSpPr>
          <p:cNvPr id="3" name="Rectangle 2"/>
          <p:cNvSpPr/>
          <p:nvPr/>
        </p:nvSpPr>
        <p:spPr>
          <a:xfrm>
            <a:off x="251519" y="1196752"/>
            <a:ext cx="5256585" cy="5170646"/>
          </a:xfrm>
          <a:prstGeom prst="rect">
            <a:avLst/>
          </a:prstGeom>
        </p:spPr>
        <p:txBody>
          <a:bodyPr wrap="square">
            <a:spAutoFit/>
          </a:bodyPr>
          <a:lstStyle/>
          <a:p>
            <a:pPr marL="400050" indent="-400050">
              <a:buClr>
                <a:srgbClr val="C00000"/>
              </a:buClr>
              <a:buFont typeface="+mj-lt"/>
              <a:buAutoNum type="arabicPeriod" startAt="8"/>
              <a:tabLst>
                <a:tab pos="2743200" algn="l"/>
              </a:tabLst>
            </a:pPr>
            <a:r>
              <a:rPr lang="en-US" sz="2220" b="1" dirty="0">
                <a:solidFill>
                  <a:srgbClr val="C00000"/>
                </a:solidFill>
                <a:latin typeface="Arial" panose="020B0604020202020204" pitchFamily="34" charset="0"/>
                <a:cs typeface="Arial" panose="020B0604020202020204" pitchFamily="34" charset="0"/>
              </a:rPr>
              <a:t>Modelling / STEM </a:t>
            </a:r>
            <a:r>
              <a:rPr lang="en-US" sz="2220" dirty="0">
                <a:latin typeface="Arial" panose="020B0604020202020204" pitchFamily="34" charset="0"/>
                <a:cs typeface="Arial" panose="020B0604020202020204" pitchFamily="34" charset="0"/>
              </a:rPr>
              <a:t>Some maths students are investigating the effects of gravity on bottle </a:t>
            </a:r>
            <a:r>
              <a:rPr lang="en-US" sz="2220" dirty="0" smtClean="0">
                <a:latin typeface="Arial" panose="020B0604020202020204" pitchFamily="34" charset="0"/>
                <a:cs typeface="Arial" panose="020B0604020202020204" pitchFamily="34" charset="0"/>
              </a:rPr>
              <a:t>rockets.</a:t>
            </a:r>
            <a:br>
              <a:rPr lang="en-US" sz="2220" dirty="0" smtClean="0">
                <a:latin typeface="Arial" panose="020B0604020202020204" pitchFamily="34" charset="0"/>
                <a:cs typeface="Arial" panose="020B0604020202020204" pitchFamily="34" charset="0"/>
              </a:rPr>
            </a:br>
            <a:r>
              <a:rPr lang="en-US" sz="2220" dirty="0" smtClean="0">
                <a:latin typeface="Arial" panose="020B0604020202020204" pitchFamily="34" charset="0"/>
                <a:cs typeface="Arial" panose="020B0604020202020204" pitchFamily="34" charset="0"/>
              </a:rPr>
              <a:t>The </a:t>
            </a:r>
            <a:r>
              <a:rPr lang="en-US" sz="2220" dirty="0">
                <a:latin typeface="Arial" panose="020B0604020202020204" pitchFamily="34" charset="0"/>
                <a:cs typeface="Arial" panose="020B0604020202020204" pitchFamily="34" charset="0"/>
              </a:rPr>
              <a:t>students measure the rocket's height until it falls back to the </a:t>
            </a:r>
            <a:r>
              <a:rPr lang="en-US" sz="2220" dirty="0" smtClean="0">
                <a:latin typeface="Arial" panose="020B0604020202020204" pitchFamily="34" charset="0"/>
                <a:cs typeface="Arial" panose="020B0604020202020204" pitchFamily="34" charset="0"/>
              </a:rPr>
              <a:t>ground.</a:t>
            </a:r>
            <a:br>
              <a:rPr lang="en-US" sz="2220" dirty="0" smtClean="0">
                <a:latin typeface="Arial" panose="020B0604020202020204" pitchFamily="34" charset="0"/>
                <a:cs typeface="Arial" panose="020B0604020202020204" pitchFamily="34" charset="0"/>
              </a:rPr>
            </a:br>
            <a:r>
              <a:rPr lang="en-US" sz="2220" dirty="0" smtClean="0">
                <a:latin typeface="Arial" panose="020B0604020202020204" pitchFamily="34" charset="0"/>
                <a:cs typeface="Arial" panose="020B0604020202020204" pitchFamily="34" charset="0"/>
              </a:rPr>
              <a:t>The </a:t>
            </a:r>
            <a:r>
              <a:rPr lang="en-US" sz="2220" dirty="0">
                <a:latin typeface="Arial" panose="020B0604020202020204" pitchFamily="34" charset="0"/>
                <a:cs typeface="Arial" panose="020B0604020202020204" pitchFamily="34" charset="0"/>
              </a:rPr>
              <a:t>graph shows the rocket’s height, </a:t>
            </a:r>
            <a:r>
              <a:rPr lang="en-US" sz="2220" i="1" dirty="0">
                <a:latin typeface="Arial" panose="020B0604020202020204" pitchFamily="34" charset="0"/>
                <a:cs typeface="Arial" panose="020B0604020202020204" pitchFamily="34" charset="0"/>
              </a:rPr>
              <a:t>h</a:t>
            </a:r>
            <a:r>
              <a:rPr lang="en-US" sz="2220" dirty="0">
                <a:latin typeface="Arial" panose="020B0604020202020204" pitchFamily="34" charset="0"/>
                <a:cs typeface="Arial" panose="020B0604020202020204" pitchFamily="34" charset="0"/>
              </a:rPr>
              <a:t> metres, at time </a:t>
            </a:r>
            <a:r>
              <a:rPr lang="en-US" sz="2220" i="1" dirty="0">
                <a:latin typeface="Arial" panose="020B0604020202020204" pitchFamily="34" charset="0"/>
                <a:cs typeface="Arial" panose="020B0604020202020204" pitchFamily="34" charset="0"/>
              </a:rPr>
              <a:t>t</a:t>
            </a:r>
            <a:r>
              <a:rPr lang="en-US" sz="2220" dirty="0">
                <a:latin typeface="Arial" panose="020B0604020202020204" pitchFamily="34" charset="0"/>
                <a:cs typeface="Arial" panose="020B0604020202020204" pitchFamily="34" charset="0"/>
              </a:rPr>
              <a:t> seconds after take-off. </a:t>
            </a:r>
            <a:endParaRPr lang="en-US" sz="222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220" dirty="0" smtClean="0">
                <a:latin typeface="Arial" panose="020B0604020202020204" pitchFamily="34" charset="0"/>
                <a:cs typeface="Arial" panose="020B0604020202020204" pitchFamily="34" charset="0"/>
              </a:rPr>
              <a:t>What </a:t>
            </a:r>
            <a:r>
              <a:rPr lang="en-US" sz="2220" dirty="0">
                <a:latin typeface="Arial" panose="020B0604020202020204" pitchFamily="34" charset="0"/>
                <a:cs typeface="Arial" panose="020B0604020202020204" pitchFamily="34" charset="0"/>
              </a:rPr>
              <a:t>type of graph is this? </a:t>
            </a:r>
            <a:endParaRPr lang="en-US" sz="222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220" dirty="0" smtClean="0">
                <a:latin typeface="Arial" panose="020B0604020202020204" pitchFamily="34" charset="0"/>
                <a:cs typeface="Arial" panose="020B0604020202020204" pitchFamily="34" charset="0"/>
              </a:rPr>
              <a:t>When </a:t>
            </a:r>
            <a:r>
              <a:rPr lang="en-US" sz="2220" dirty="0">
                <a:latin typeface="Arial" panose="020B0604020202020204" pitchFamily="34" charset="0"/>
                <a:cs typeface="Arial" panose="020B0604020202020204" pitchFamily="34" charset="0"/>
              </a:rPr>
              <a:t>is the rocket </a:t>
            </a:r>
            <a:r>
              <a:rPr lang="en-US" sz="2220" dirty="0" smtClean="0">
                <a:latin typeface="Arial" panose="020B0604020202020204" pitchFamily="34" charset="0"/>
                <a:cs typeface="Arial" panose="020B0604020202020204" pitchFamily="34" charset="0"/>
              </a:rPr>
              <a:t>travelling </a:t>
            </a:r>
            <a:r>
              <a:rPr lang="en-US" sz="2220" dirty="0">
                <a:latin typeface="Arial" panose="020B0604020202020204" pitchFamily="34" charset="0"/>
                <a:cs typeface="Arial" panose="020B0604020202020204" pitchFamily="34" charset="0"/>
              </a:rPr>
              <a:t>fastest? </a:t>
            </a:r>
            <a:endParaRPr lang="en-US" sz="222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220" dirty="0" smtClean="0">
                <a:latin typeface="Arial" panose="020B0604020202020204" pitchFamily="34" charset="0"/>
                <a:cs typeface="Arial" panose="020B0604020202020204" pitchFamily="34" charset="0"/>
              </a:rPr>
              <a:t>When </a:t>
            </a:r>
            <a:r>
              <a:rPr lang="en-US" sz="2220" dirty="0">
                <a:latin typeface="Arial" panose="020B0604020202020204" pitchFamily="34" charset="0"/>
                <a:cs typeface="Arial" panose="020B0604020202020204" pitchFamily="34" charset="0"/>
              </a:rPr>
              <a:t>is the rocket's speed zero?</a:t>
            </a:r>
          </a:p>
          <a:p>
            <a:pPr marL="857250" lvl="1" indent="-400050">
              <a:buClr>
                <a:srgbClr val="C00000"/>
              </a:buClr>
              <a:buFont typeface="+mj-lt"/>
              <a:buAutoNum type="alphaLcPeriod"/>
              <a:tabLst>
                <a:tab pos="2743200" algn="l"/>
              </a:tabLst>
            </a:pPr>
            <a:r>
              <a:rPr lang="en-US" sz="2220" dirty="0" smtClean="0">
                <a:latin typeface="Arial" panose="020B0604020202020204" pitchFamily="34" charset="0"/>
                <a:cs typeface="Arial" panose="020B0604020202020204" pitchFamily="34" charset="0"/>
              </a:rPr>
              <a:t>What </a:t>
            </a:r>
            <a:r>
              <a:rPr lang="en-US" sz="2220" dirty="0">
                <a:latin typeface="Arial" panose="020B0604020202020204" pitchFamily="34" charset="0"/>
                <a:cs typeface="Arial" panose="020B0604020202020204" pitchFamily="34" charset="0"/>
              </a:rPr>
              <a:t>is the maximum height that the rocket reaches? </a:t>
            </a:r>
            <a:endParaRPr lang="en-US" sz="222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220" dirty="0" smtClean="0">
                <a:latin typeface="Arial" panose="020B0604020202020204" pitchFamily="34" charset="0"/>
                <a:cs typeface="Arial" panose="020B0604020202020204" pitchFamily="34" charset="0"/>
              </a:rPr>
              <a:t>Flow </a:t>
            </a:r>
            <a:r>
              <a:rPr lang="en-US" sz="2220" dirty="0">
                <a:latin typeface="Arial" panose="020B0604020202020204" pitchFamily="34" charset="0"/>
                <a:cs typeface="Arial" panose="020B0604020202020204" pitchFamily="34" charset="0"/>
              </a:rPr>
              <a:t>long is the rocket in the air?</a:t>
            </a:r>
            <a:endParaRPr lang="en-US" sz="2220" dirty="0" smtClean="0">
              <a:latin typeface="Arial" panose="020B0604020202020204" pitchFamily="34" charset="0"/>
              <a:cs typeface="Arial" panose="020B0604020202020204" pitchFamily="34" charset="0"/>
            </a:endParaRPr>
          </a:p>
        </p:txBody>
      </p:sp>
      <p:sp>
        <p:nvSpPr>
          <p:cNvPr id="11" name="Title 1"/>
          <p:cNvSpPr>
            <a:spLocks noGrp="1"/>
          </p:cNvSpPr>
          <p:nvPr>
            <p:ph type="title"/>
          </p:nvPr>
        </p:nvSpPr>
        <p:spPr/>
        <p:txBody>
          <a:bodyPr>
            <a:noAutofit/>
          </a:bodyPr>
          <a:lstStyle/>
          <a:p>
            <a:r>
              <a:rPr lang="en-GB" sz="3600" dirty="0"/>
              <a:t>6.6 – Quadratic Graphs</a:t>
            </a:r>
            <a:endParaRPr lang="en-GB" sz="3200" b="1" dirty="0" smtClean="0"/>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36877" y="1268760"/>
            <a:ext cx="3079092" cy="3552801"/>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80112" y="1224176"/>
            <a:ext cx="548640" cy="548640"/>
          </a:xfrm>
          <a:prstGeom prst="rect">
            <a:avLst/>
          </a:prstGeom>
        </p:spPr>
      </p:pic>
    </p:spTree>
    <p:extLst>
      <p:ext uri="{BB962C8B-B14F-4D97-AF65-F5344CB8AC3E}">
        <p14:creationId xmlns:p14="http://schemas.microsoft.com/office/powerpoint/2010/main" val="4237732730"/>
      </p:ext>
    </p:extLst>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178</a:t>
            </a:r>
            <a:endParaRPr lang="en-GB" sz="1400" b="1" dirty="0">
              <a:latin typeface="Calibri" panose="020F0502020204030204" pitchFamily="34" charset="0"/>
            </a:endParaRPr>
          </a:p>
        </p:txBody>
      </p:sp>
      <p:sp>
        <p:nvSpPr>
          <p:cNvPr id="3" name="Rectangle 2"/>
          <p:cNvSpPr/>
          <p:nvPr/>
        </p:nvSpPr>
        <p:spPr>
          <a:xfrm>
            <a:off x="251519" y="1196752"/>
            <a:ext cx="5256585" cy="1384995"/>
          </a:xfrm>
          <a:prstGeom prst="rect">
            <a:avLst/>
          </a:prstGeom>
        </p:spPr>
        <p:txBody>
          <a:bodyPr wrap="square">
            <a:spAutoFit/>
          </a:bodyPr>
          <a:lstStyle/>
          <a:p>
            <a:pPr marL="457200" indent="-457200">
              <a:buClr>
                <a:srgbClr val="C00000"/>
              </a:buClr>
              <a:buFont typeface="+mj-lt"/>
              <a:buAutoNum type="arabicPeriod" startAt="9"/>
              <a:tabLst>
                <a:tab pos="2743200" algn="l"/>
              </a:tabLst>
            </a:pPr>
            <a:r>
              <a:rPr lang="en-US" sz="2100" dirty="0" smtClean="0">
                <a:latin typeface="Arial" panose="020B0604020202020204" pitchFamily="34" charset="0"/>
                <a:cs typeface="Arial" panose="020B0604020202020204" pitchFamily="34" charset="0"/>
              </a:rPr>
              <a:t>Here </a:t>
            </a:r>
            <a:r>
              <a:rPr lang="en-US" sz="2100" dirty="0">
                <a:latin typeface="Arial" panose="020B0604020202020204" pitchFamily="34" charset="0"/>
                <a:cs typeface="Arial" panose="020B0604020202020204" pitchFamily="34" charset="0"/>
              </a:rPr>
              <a:t>is the graph of </a:t>
            </a:r>
            <a:r>
              <a:rPr lang="en-US" sz="2100" i="1" dirty="0">
                <a:latin typeface="Arial" panose="020B0604020202020204" pitchFamily="34" charset="0"/>
                <a:cs typeface="Arial" panose="020B0604020202020204" pitchFamily="34" charset="0"/>
              </a:rPr>
              <a:t>y</a:t>
            </a:r>
            <a:r>
              <a:rPr lang="en-US" sz="2100" dirty="0">
                <a:latin typeface="Arial" panose="020B0604020202020204" pitchFamily="34" charset="0"/>
                <a:cs typeface="Arial" panose="020B0604020202020204" pitchFamily="34" charset="0"/>
              </a:rPr>
              <a:t> = </a:t>
            </a:r>
            <a:r>
              <a:rPr lang="en-US" sz="2100" i="1" dirty="0">
                <a:latin typeface="Arial" panose="020B0604020202020204" pitchFamily="34" charset="0"/>
                <a:cs typeface="Arial" panose="020B0604020202020204" pitchFamily="34" charset="0"/>
              </a:rPr>
              <a:t>x</a:t>
            </a:r>
            <a:r>
              <a:rPr lang="en-US" sz="2100" baseline="30000" dirty="0">
                <a:latin typeface="Arial" panose="020B0604020202020204" pitchFamily="34" charset="0"/>
                <a:cs typeface="Arial" panose="020B0604020202020204" pitchFamily="34" charset="0"/>
              </a:rPr>
              <a:t>2</a:t>
            </a:r>
            <a:r>
              <a:rPr lang="en-US" sz="2100" dirty="0">
                <a:latin typeface="Arial" panose="020B0604020202020204" pitchFamily="34" charset="0"/>
                <a:cs typeface="Arial" panose="020B0604020202020204" pitchFamily="34" charset="0"/>
              </a:rPr>
              <a:t> - </a:t>
            </a:r>
            <a:r>
              <a:rPr lang="en-US" sz="2100" dirty="0" smtClean="0">
                <a:latin typeface="Arial" panose="020B0604020202020204" pitchFamily="34" charset="0"/>
                <a:cs typeface="Arial" panose="020B0604020202020204" pitchFamily="34" charset="0"/>
              </a:rPr>
              <a:t>1. Use </a:t>
            </a:r>
            <a:r>
              <a:rPr lang="en-US" sz="2100" dirty="0">
                <a:latin typeface="Arial" panose="020B0604020202020204" pitchFamily="34" charset="0"/>
                <a:cs typeface="Arial" panose="020B0604020202020204" pitchFamily="34" charset="0"/>
              </a:rPr>
              <a:t>the graph to solve the equation </a:t>
            </a:r>
            <a:r>
              <a:rPr lang="en-US" sz="2100" i="1" dirty="0">
                <a:latin typeface="Arial" panose="020B0604020202020204" pitchFamily="34" charset="0"/>
                <a:cs typeface="Arial" panose="020B0604020202020204" pitchFamily="34" charset="0"/>
              </a:rPr>
              <a:t>x</a:t>
            </a:r>
            <a:r>
              <a:rPr lang="en-US" sz="2100" baseline="30000" dirty="0">
                <a:latin typeface="Arial" panose="020B0604020202020204" pitchFamily="34" charset="0"/>
                <a:cs typeface="Arial" panose="020B0604020202020204" pitchFamily="34" charset="0"/>
              </a:rPr>
              <a:t>2</a:t>
            </a:r>
            <a:r>
              <a:rPr lang="en-US" sz="2100" dirty="0">
                <a:latin typeface="Arial" panose="020B0604020202020204" pitchFamily="34" charset="0"/>
                <a:cs typeface="Arial" panose="020B0604020202020204" pitchFamily="34" charset="0"/>
              </a:rPr>
              <a:t> -1 = 0.</a:t>
            </a:r>
          </a:p>
          <a:p>
            <a:pPr>
              <a:buClr>
                <a:srgbClr val="C00000"/>
              </a:buClr>
              <a:tabLst>
                <a:tab pos="2743200" algn="l"/>
              </a:tabLst>
            </a:pPr>
            <a:r>
              <a:rPr lang="en-US" sz="2100" b="1" dirty="0">
                <a:solidFill>
                  <a:srgbClr val="C00000"/>
                </a:solidFill>
                <a:latin typeface="Arial" panose="020B0604020202020204" pitchFamily="34" charset="0"/>
                <a:cs typeface="Arial" panose="020B0604020202020204" pitchFamily="34" charset="0"/>
              </a:rPr>
              <a:t>Discussion </a:t>
            </a:r>
            <a:r>
              <a:rPr lang="en-US" sz="2100" dirty="0">
                <a:latin typeface="Arial" panose="020B0604020202020204" pitchFamily="34" charset="0"/>
                <a:cs typeface="Arial" panose="020B0604020202020204" pitchFamily="34" charset="0"/>
              </a:rPr>
              <a:t>Flow could you use the graph to solve x2 - 1 = 2?</a:t>
            </a:r>
            <a:endParaRPr lang="en-US" sz="2100" dirty="0" smtClean="0">
              <a:latin typeface="Arial" panose="020B0604020202020204" pitchFamily="34" charset="0"/>
              <a:cs typeface="Arial" panose="020B0604020202020204" pitchFamily="34" charset="0"/>
            </a:endParaRPr>
          </a:p>
        </p:txBody>
      </p:sp>
      <p:sp>
        <p:nvSpPr>
          <p:cNvPr id="11" name="Title 1"/>
          <p:cNvSpPr>
            <a:spLocks noGrp="1"/>
          </p:cNvSpPr>
          <p:nvPr>
            <p:ph type="title"/>
          </p:nvPr>
        </p:nvSpPr>
        <p:spPr/>
        <p:txBody>
          <a:bodyPr>
            <a:noAutofit/>
          </a:bodyPr>
          <a:lstStyle/>
          <a:p>
            <a:r>
              <a:rPr lang="en-GB" sz="3600" dirty="0"/>
              <a:t>6.6 – Quadratic Graphs</a:t>
            </a:r>
            <a:endParaRPr lang="en-GB" sz="3200" b="1" dirty="0" smtClean="0"/>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99824" y="1268760"/>
            <a:ext cx="548640" cy="548640"/>
          </a:xfrm>
          <a:prstGeom prst="rect">
            <a:avLst/>
          </a:prstGeom>
        </p:spPr>
      </p:pic>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11606" y="2598084"/>
            <a:ext cx="3534832" cy="3035797"/>
          </a:xfrm>
          <a:prstGeom prst="rect">
            <a:avLst/>
          </a:prstGeom>
        </p:spPr>
      </p:pic>
      <p:grpSp>
        <p:nvGrpSpPr>
          <p:cNvPr id="9" name="Group 8"/>
          <p:cNvGrpSpPr/>
          <p:nvPr/>
        </p:nvGrpSpPr>
        <p:grpSpPr>
          <a:xfrm>
            <a:off x="275085" y="5746324"/>
            <a:ext cx="5213924" cy="779020"/>
            <a:chOff x="150164" y="6494199"/>
            <a:chExt cx="5213924" cy="779020"/>
          </a:xfrm>
        </p:grpSpPr>
        <p:sp>
          <p:nvSpPr>
            <p:cNvPr id="10" name="Rectangle 9"/>
            <p:cNvSpPr/>
            <p:nvPr/>
          </p:nvSpPr>
          <p:spPr>
            <a:xfrm flipH="1">
              <a:off x="150164" y="6673055"/>
              <a:ext cx="5213924" cy="600164"/>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dirty="0" smtClean="0">
                  <a:solidFill>
                    <a:schemeClr val="tx1"/>
                  </a:solidFill>
                  <a:latin typeface="Arial" panose="020B0604020202020204" pitchFamily="34" charset="0"/>
                  <a:cs typeface="Arial" panose="020B0604020202020204" pitchFamily="34" charset="0"/>
                </a:rPr>
                <a:t>A quadratic equation can have 0, 1. or 2 solutions</a:t>
              </a:r>
              <a:endParaRPr lang="en-US" dirty="0">
                <a:solidFill>
                  <a:schemeClr val="tx1"/>
                </a:solidFill>
                <a:latin typeface="Arial" panose="020B0604020202020204" pitchFamily="34" charset="0"/>
                <a:cs typeface="Arial" panose="020B0604020202020204" pitchFamily="34" charset="0"/>
              </a:endParaRPr>
            </a:p>
          </p:txBody>
        </p:sp>
        <p:sp>
          <p:nvSpPr>
            <p:cNvPr id="12" name="Pentagon 11"/>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Arial" panose="020B0604020202020204" pitchFamily="34" charset="0"/>
                  <a:cs typeface="Arial" panose="020B0604020202020204" pitchFamily="34" charset="0"/>
                </a:rPr>
                <a:t>Key Point 16</a:t>
              </a:r>
              <a:endParaRPr lang="en-US"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35741717"/>
      </p:ext>
    </p:extLst>
  </p:cSld>
  <p:clrMapOvr>
    <a:masterClrMapping/>
  </p:clrMapOvr>
  <p:transition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178</a:t>
            </a:r>
            <a:endParaRPr lang="en-GB" sz="1400" b="1" dirty="0">
              <a:latin typeface="Calibri" panose="020F0502020204030204" pitchFamily="34" charset="0"/>
            </a:endParaRPr>
          </a:p>
        </p:txBody>
      </p:sp>
      <p:sp>
        <p:nvSpPr>
          <p:cNvPr id="3" name="Rectangle 2"/>
          <p:cNvSpPr/>
          <p:nvPr/>
        </p:nvSpPr>
        <p:spPr>
          <a:xfrm>
            <a:off x="251519" y="1196752"/>
            <a:ext cx="5904657" cy="2492990"/>
          </a:xfrm>
          <a:prstGeom prst="rect">
            <a:avLst/>
          </a:prstGeom>
        </p:spPr>
        <p:txBody>
          <a:bodyPr wrap="square">
            <a:spAutoFit/>
          </a:bodyPr>
          <a:lstStyle/>
          <a:p>
            <a:pPr marL="628650" indent="-628650">
              <a:buClr>
                <a:srgbClr val="C00000"/>
              </a:buClr>
              <a:buFont typeface="+mj-lt"/>
              <a:buAutoNum type="arabicPeriod" startAt="10"/>
              <a:tabLst>
                <a:tab pos="2743200" algn="l"/>
              </a:tabLst>
            </a:pPr>
            <a:r>
              <a:rPr lang="en-US" sz="2600" dirty="0">
                <a:latin typeface="Arial" panose="020B0604020202020204" pitchFamily="34" charset="0"/>
                <a:cs typeface="Arial" panose="020B0604020202020204" pitchFamily="34" charset="0"/>
              </a:rPr>
              <a:t>Here are four graphs. Use these graphs to solve the equations </a:t>
            </a:r>
            <a:endParaRPr lang="en-US" sz="2600" dirty="0" smtClean="0">
              <a:latin typeface="Arial" panose="020B0604020202020204" pitchFamily="34" charset="0"/>
              <a:cs typeface="Arial" panose="020B0604020202020204" pitchFamily="34" charset="0"/>
            </a:endParaRPr>
          </a:p>
          <a:p>
            <a:pPr marL="1085850" lvl="1" indent="-457200">
              <a:buClr>
                <a:srgbClr val="C00000"/>
              </a:buClr>
              <a:buFont typeface="+mj-lt"/>
              <a:buAutoNum type="alphaLcPeriod"/>
              <a:tabLst>
                <a:tab pos="3257550" algn="l"/>
              </a:tabLst>
            </a:pPr>
            <a:r>
              <a:rPr lang="en-US" sz="2600" dirty="0" smtClean="0">
                <a:latin typeface="Arial" panose="020B0604020202020204" pitchFamily="34" charset="0"/>
                <a:cs typeface="Arial" panose="020B0604020202020204" pitchFamily="34" charset="0"/>
              </a:rPr>
              <a:t>2x-x2</a:t>
            </a:r>
            <a:r>
              <a:rPr lang="en-US" sz="2600" dirty="0">
                <a:latin typeface="Arial" panose="020B0604020202020204" pitchFamily="34" charset="0"/>
                <a:cs typeface="Arial" panose="020B0604020202020204" pitchFamily="34" charset="0"/>
              </a:rPr>
              <a:t>= 0 </a:t>
            </a:r>
            <a:r>
              <a:rPr lang="en-US" sz="2600" dirty="0" smtClean="0">
                <a:latin typeface="Arial" panose="020B0604020202020204" pitchFamily="34" charset="0"/>
                <a:cs typeface="Arial" panose="020B0604020202020204" pitchFamily="34" charset="0"/>
              </a:rPr>
              <a:t>	</a:t>
            </a:r>
          </a:p>
          <a:p>
            <a:pPr marL="1085850" lvl="1" indent="-457200">
              <a:buClr>
                <a:srgbClr val="C00000"/>
              </a:buClr>
              <a:buFont typeface="+mj-lt"/>
              <a:buAutoNum type="alphaLcPeriod"/>
              <a:tabLst>
                <a:tab pos="3257550" algn="l"/>
              </a:tabLst>
            </a:pPr>
            <a:r>
              <a:rPr lang="en-US" sz="2600" i="1" dirty="0" smtClean="0">
                <a:latin typeface="Arial" panose="020B0604020202020204" pitchFamily="34" charset="0"/>
                <a:cs typeface="Arial" panose="020B0604020202020204" pitchFamily="34" charset="0"/>
              </a:rPr>
              <a:t>x</a:t>
            </a:r>
            <a:r>
              <a:rPr lang="en-US" sz="2600" baseline="30000" dirty="0" smtClean="0">
                <a:latin typeface="Arial" panose="020B0604020202020204" pitchFamily="34" charset="0"/>
                <a:cs typeface="Arial" panose="020B0604020202020204" pitchFamily="34" charset="0"/>
              </a:rPr>
              <a:t>2</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-2</a:t>
            </a:r>
            <a:r>
              <a:rPr lang="en-US" sz="2600" i="1" dirty="0">
                <a:latin typeface="Arial" panose="020B0604020202020204" pitchFamily="34" charset="0"/>
                <a:cs typeface="Arial" panose="020B0604020202020204" pitchFamily="34" charset="0"/>
              </a:rPr>
              <a:t>x</a:t>
            </a:r>
            <a:r>
              <a:rPr lang="en-US" sz="2600" dirty="0">
                <a:latin typeface="Arial" panose="020B0604020202020204" pitchFamily="34" charset="0"/>
                <a:cs typeface="Arial" panose="020B0604020202020204" pitchFamily="34" charset="0"/>
              </a:rPr>
              <a:t> + 1 = 0 </a:t>
            </a:r>
            <a:r>
              <a:rPr lang="en-US" sz="2600" dirty="0" smtClean="0">
                <a:latin typeface="Arial" panose="020B0604020202020204" pitchFamily="34" charset="0"/>
                <a:cs typeface="Arial" panose="020B0604020202020204" pitchFamily="34" charset="0"/>
              </a:rPr>
              <a:t>  </a:t>
            </a:r>
          </a:p>
          <a:p>
            <a:pPr marL="1085850" lvl="1" indent="-457200">
              <a:buClr>
                <a:srgbClr val="C00000"/>
              </a:buClr>
              <a:buFont typeface="+mj-lt"/>
              <a:buAutoNum type="alphaLcPeriod" startAt="3"/>
              <a:tabLst>
                <a:tab pos="3257550" algn="l"/>
              </a:tabLst>
            </a:pPr>
            <a:r>
              <a:rPr lang="en-US" sz="2600" dirty="0" smtClean="0">
                <a:latin typeface="Arial" panose="020B0604020202020204" pitchFamily="34" charset="0"/>
                <a:cs typeface="Arial" panose="020B0604020202020204" pitchFamily="34" charset="0"/>
              </a:rPr>
              <a:t>2</a:t>
            </a:r>
            <a:r>
              <a:rPr lang="en-US" sz="2600" i="1" dirty="0" smtClean="0">
                <a:latin typeface="Arial" panose="020B0604020202020204" pitchFamily="34" charset="0"/>
                <a:cs typeface="Arial" panose="020B0604020202020204" pitchFamily="34" charset="0"/>
              </a:rPr>
              <a:t>x</a:t>
            </a:r>
            <a:r>
              <a:rPr lang="en-US" sz="2600" baseline="30000" dirty="0" smtClean="0">
                <a:latin typeface="Arial" panose="020B0604020202020204" pitchFamily="34" charset="0"/>
                <a:cs typeface="Arial" panose="020B0604020202020204" pitchFamily="34" charset="0"/>
              </a:rPr>
              <a:t>2</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5</a:t>
            </a:r>
            <a:r>
              <a:rPr lang="en-US" sz="2600" i="1" dirty="0" smtClean="0">
                <a:latin typeface="Arial" panose="020B0604020202020204" pitchFamily="34" charset="0"/>
                <a:cs typeface="Arial" panose="020B0604020202020204" pitchFamily="34" charset="0"/>
              </a:rPr>
              <a:t>x </a:t>
            </a:r>
            <a:r>
              <a:rPr lang="en-US" sz="2600" dirty="0" smtClean="0">
                <a:latin typeface="Arial" panose="020B0604020202020204" pitchFamily="34" charset="0"/>
                <a:cs typeface="Arial" panose="020B0604020202020204" pitchFamily="34" charset="0"/>
              </a:rPr>
              <a:t>-</a:t>
            </a:r>
            <a:r>
              <a:rPr lang="en-US" sz="2600" dirty="0">
                <a:latin typeface="Arial" panose="020B0604020202020204" pitchFamily="34" charset="0"/>
                <a:cs typeface="Arial" panose="020B0604020202020204" pitchFamily="34" charset="0"/>
              </a:rPr>
              <a:t>3 = 0 </a:t>
            </a:r>
            <a:r>
              <a:rPr lang="en-US" sz="2600" dirty="0" smtClean="0">
                <a:latin typeface="Arial" panose="020B0604020202020204" pitchFamily="34" charset="0"/>
                <a:cs typeface="Arial" panose="020B0604020202020204" pitchFamily="34" charset="0"/>
              </a:rPr>
              <a:t>	</a:t>
            </a:r>
          </a:p>
          <a:p>
            <a:pPr marL="1085850" lvl="1" indent="-457200">
              <a:buClr>
                <a:srgbClr val="C00000"/>
              </a:buClr>
              <a:buFont typeface="+mj-lt"/>
              <a:buAutoNum type="alphaLcPeriod" startAt="3"/>
              <a:tabLst>
                <a:tab pos="3257550" algn="l"/>
              </a:tabLst>
            </a:pPr>
            <a:r>
              <a:rPr lang="en-US" sz="2600" dirty="0" smtClean="0">
                <a:latin typeface="Arial" panose="020B0604020202020204" pitchFamily="34" charset="0"/>
                <a:cs typeface="Arial" panose="020B0604020202020204" pitchFamily="34" charset="0"/>
              </a:rPr>
              <a:t>6 - x</a:t>
            </a:r>
            <a:r>
              <a:rPr lang="en-US" sz="2600" baseline="30000" dirty="0" smtClean="0">
                <a:latin typeface="Arial" panose="020B0604020202020204" pitchFamily="34" charset="0"/>
                <a:cs typeface="Arial" panose="020B0604020202020204" pitchFamily="34" charset="0"/>
              </a:rPr>
              <a:t>2 </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x = 0</a:t>
            </a:r>
            <a:endParaRPr lang="en-US" sz="2600" dirty="0" smtClean="0">
              <a:latin typeface="Arial" panose="020B0604020202020204" pitchFamily="34" charset="0"/>
              <a:cs typeface="Arial" panose="020B0604020202020204" pitchFamily="34" charset="0"/>
            </a:endParaRPr>
          </a:p>
        </p:txBody>
      </p:sp>
      <p:sp>
        <p:nvSpPr>
          <p:cNvPr id="11" name="Title 1"/>
          <p:cNvSpPr>
            <a:spLocks noGrp="1"/>
          </p:cNvSpPr>
          <p:nvPr>
            <p:ph type="title"/>
          </p:nvPr>
        </p:nvSpPr>
        <p:spPr/>
        <p:txBody>
          <a:bodyPr>
            <a:noAutofit/>
          </a:bodyPr>
          <a:lstStyle/>
          <a:p>
            <a:r>
              <a:rPr lang="en-GB" sz="3600" dirty="0"/>
              <a:t>6.6 – Quadratic Graphs</a:t>
            </a:r>
            <a:endParaRPr lang="en-GB" sz="3200" b="1" dirty="0" smtClean="0"/>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43840" y="1196752"/>
            <a:ext cx="548640" cy="548640"/>
          </a:xfrm>
          <a:prstGeom prst="rect">
            <a:avLst/>
          </a:prstGeom>
        </p:spPr>
      </p:pic>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55576" y="3897480"/>
            <a:ext cx="2737636" cy="2740166"/>
          </a:xfrm>
          <a:prstGeom prst="rect">
            <a:avLst/>
          </a:prstGeom>
        </p:spPr>
      </p:pic>
      <p:pic>
        <p:nvPicPr>
          <p:cNvPr id="6" name="Picture 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707904" y="3897480"/>
            <a:ext cx="2160239" cy="2740166"/>
          </a:xfrm>
          <a:prstGeom prst="rect">
            <a:avLst/>
          </a:prstGeom>
        </p:spPr>
      </p:pic>
      <p:pic>
        <p:nvPicPr>
          <p:cNvPr id="14" name="Picture 1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868144" y="1256941"/>
            <a:ext cx="2400759" cy="2569889"/>
          </a:xfrm>
          <a:prstGeom prst="rect">
            <a:avLst/>
          </a:prstGeom>
        </p:spPr>
      </p:pic>
      <p:pic>
        <p:nvPicPr>
          <p:cNvPr id="15" name="Picture 14"/>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243482" y="3897480"/>
            <a:ext cx="2312641" cy="2740166"/>
          </a:xfrm>
          <a:prstGeom prst="rect">
            <a:avLst/>
          </a:prstGeom>
        </p:spPr>
      </p:pic>
    </p:spTree>
    <p:extLst>
      <p:ext uri="{BB962C8B-B14F-4D97-AF65-F5344CB8AC3E}">
        <p14:creationId xmlns:p14="http://schemas.microsoft.com/office/powerpoint/2010/main" val="1675827434"/>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 </a:t>
            </a:r>
            <a:r>
              <a:rPr lang="en-GB" sz="4000" dirty="0"/>
              <a:t>– </a:t>
            </a:r>
            <a:r>
              <a:rPr lang="en-GB" sz="4000" dirty="0" smtClean="0"/>
              <a:t>Prior Knowledge Check</a:t>
            </a:r>
            <a:endParaRPr lang="en-GB" sz="4000" b="1"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159</a:t>
            </a:r>
            <a:endParaRPr lang="en-GB" sz="1400" b="1" dirty="0">
              <a:latin typeface="Calibri" panose="020F0502020204030204" pitchFamily="34" charset="0"/>
            </a:endParaRPr>
          </a:p>
        </p:txBody>
      </p:sp>
      <p:sp>
        <p:nvSpPr>
          <p:cNvPr id="3" name="Rectangle 2"/>
          <p:cNvSpPr/>
          <p:nvPr/>
        </p:nvSpPr>
        <p:spPr>
          <a:xfrm>
            <a:off x="251520" y="1196752"/>
            <a:ext cx="5256584" cy="1477328"/>
          </a:xfrm>
          <a:prstGeom prst="rect">
            <a:avLst/>
          </a:prstGeom>
        </p:spPr>
        <p:txBody>
          <a:bodyPr wrap="square">
            <a:spAutoFit/>
          </a:bodyPr>
          <a:lstStyle/>
          <a:p>
            <a:pPr>
              <a:buClr>
                <a:srgbClr val="C00000"/>
              </a:buClr>
              <a:tabLst>
                <a:tab pos="1079500" algn="l"/>
                <a:tab pos="2743200" algn="l"/>
              </a:tabLst>
            </a:pPr>
            <a:r>
              <a:rPr lang="en-US" sz="3000" b="1" dirty="0" smtClean="0">
                <a:solidFill>
                  <a:srgbClr val="FF0000"/>
                </a:solidFill>
              </a:rPr>
              <a:t>Graphical fluency</a:t>
            </a:r>
            <a:endParaRPr lang="en-US" sz="3000" b="1" dirty="0">
              <a:solidFill>
                <a:srgbClr val="FF0000"/>
              </a:solidFill>
            </a:endParaRPr>
          </a:p>
          <a:p>
            <a:pPr marL="571500" indent="-571500">
              <a:buClr>
                <a:srgbClr val="C00000"/>
              </a:buClr>
              <a:buFont typeface="+mj-lt"/>
              <a:buAutoNum type="arabicPeriod" startAt="6"/>
              <a:tabLst>
                <a:tab pos="1079500" algn="l"/>
                <a:tab pos="2743200" algn="l"/>
              </a:tabLst>
            </a:pPr>
            <a:r>
              <a:rPr lang="en-US" sz="3000" dirty="0"/>
              <a:t>Write down the equation for each line.</a:t>
            </a: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51914" y="2624328"/>
            <a:ext cx="4055796" cy="3973024"/>
          </a:xfrm>
          <a:prstGeom prst="rect">
            <a:avLst/>
          </a:prstGeom>
        </p:spPr>
      </p:pic>
    </p:spTree>
    <p:extLst>
      <p:ext uri="{BB962C8B-B14F-4D97-AF65-F5344CB8AC3E}">
        <p14:creationId xmlns:p14="http://schemas.microsoft.com/office/powerpoint/2010/main" val="2209524563"/>
      </p:ext>
    </p:extLst>
  </p:cSld>
  <p:clrMapOvr>
    <a:masterClrMapping/>
  </p:clrMapOvr>
  <p:transition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179</a:t>
            </a:r>
            <a:endParaRPr lang="en-GB" sz="1400" b="1" dirty="0">
              <a:latin typeface="Calibri" panose="020F0502020204030204" pitchFamily="34" charset="0"/>
            </a:endParaRPr>
          </a:p>
        </p:txBody>
      </p:sp>
      <p:sp>
        <p:nvSpPr>
          <p:cNvPr id="11" name="Title 1"/>
          <p:cNvSpPr>
            <a:spLocks noGrp="1"/>
          </p:cNvSpPr>
          <p:nvPr>
            <p:ph type="title"/>
          </p:nvPr>
        </p:nvSpPr>
        <p:spPr/>
        <p:txBody>
          <a:bodyPr>
            <a:noAutofit/>
          </a:bodyPr>
          <a:lstStyle/>
          <a:p>
            <a:r>
              <a:rPr lang="en-GB" sz="3600" dirty="0"/>
              <a:t>6.6 – Quadratic Graphs</a:t>
            </a:r>
            <a:endParaRPr lang="en-GB" sz="3200" b="1" dirty="0" smtClean="0"/>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43840" y="1196752"/>
            <a:ext cx="548640" cy="548640"/>
          </a:xfrm>
          <a:prstGeom prst="rect">
            <a:avLst/>
          </a:prstGeom>
        </p:spPr>
      </p:pic>
      <p:sp>
        <p:nvSpPr>
          <p:cNvPr id="10" name="Rectangle 9"/>
          <p:cNvSpPr/>
          <p:nvPr/>
        </p:nvSpPr>
        <p:spPr>
          <a:xfrm flipH="1">
            <a:off x="312007" y="1447617"/>
            <a:ext cx="8436457" cy="5124480"/>
          </a:xfrm>
          <a:prstGeom prst="rect">
            <a:avLst/>
          </a:prstGeom>
          <a:solidFill>
            <a:srgbClr val="FEF1E1"/>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500" dirty="0" smtClean="0">
                <a:solidFill>
                  <a:schemeClr val="tx1"/>
                </a:solidFill>
                <a:latin typeface="Arial" panose="020B0604020202020204" pitchFamily="34" charset="0"/>
                <a:cs typeface="Arial" panose="020B0604020202020204" pitchFamily="34" charset="0"/>
              </a:rPr>
              <a:t>Here is the graph of </a:t>
            </a:r>
            <a:r>
              <a:rPr lang="en-US" sz="2500" i="1" dirty="0" smtClean="0">
                <a:solidFill>
                  <a:schemeClr val="tx1"/>
                </a:solidFill>
                <a:latin typeface="Arial" panose="020B0604020202020204" pitchFamily="34" charset="0"/>
                <a:cs typeface="Arial" panose="020B0604020202020204" pitchFamily="34" charset="0"/>
              </a:rPr>
              <a:t>y</a:t>
            </a:r>
            <a:r>
              <a:rPr lang="en-US" sz="2500" dirty="0" smtClean="0">
                <a:solidFill>
                  <a:schemeClr val="tx1"/>
                </a:solidFill>
                <a:latin typeface="Arial" panose="020B0604020202020204" pitchFamily="34" charset="0"/>
                <a:cs typeface="Arial" panose="020B0604020202020204" pitchFamily="34" charset="0"/>
              </a:rPr>
              <a:t> = </a:t>
            </a:r>
            <a:r>
              <a:rPr lang="en-US" sz="2500" i="1" dirty="0" smtClean="0">
                <a:solidFill>
                  <a:schemeClr val="tx1"/>
                </a:solidFill>
                <a:latin typeface="Arial" panose="020B0604020202020204" pitchFamily="34" charset="0"/>
                <a:cs typeface="Arial" panose="020B0604020202020204" pitchFamily="34" charset="0"/>
              </a:rPr>
              <a:t>x</a:t>
            </a:r>
            <a:r>
              <a:rPr lang="en-US" sz="2500" baseline="30000" dirty="0" smtClean="0">
                <a:solidFill>
                  <a:schemeClr val="tx1"/>
                </a:solidFill>
                <a:latin typeface="Arial" panose="020B0604020202020204" pitchFamily="34" charset="0"/>
                <a:cs typeface="Arial" panose="020B0604020202020204" pitchFamily="34" charset="0"/>
              </a:rPr>
              <a:t>2</a:t>
            </a:r>
            <a:r>
              <a:rPr lang="en-US" sz="2500" dirty="0" smtClean="0">
                <a:solidFill>
                  <a:schemeClr val="tx1"/>
                </a:solidFill>
                <a:latin typeface="Arial" panose="020B0604020202020204" pitchFamily="34" charset="0"/>
                <a:cs typeface="Arial" panose="020B0604020202020204" pitchFamily="34" charset="0"/>
              </a:rPr>
              <a:t> – 3</a:t>
            </a:r>
            <a:r>
              <a:rPr lang="en-US" sz="2500" i="1" dirty="0" smtClean="0">
                <a:solidFill>
                  <a:schemeClr val="tx1"/>
                </a:solidFill>
                <a:latin typeface="Arial" panose="020B0604020202020204" pitchFamily="34" charset="0"/>
                <a:cs typeface="Arial" panose="020B0604020202020204" pitchFamily="34" charset="0"/>
              </a:rPr>
              <a:t>x</a:t>
            </a:r>
            <a:r>
              <a:rPr lang="en-US" sz="2500" dirty="0" smtClean="0">
                <a:solidFill>
                  <a:schemeClr val="tx1"/>
                </a:solidFill>
                <a:latin typeface="Arial" panose="020B0604020202020204" pitchFamily="34" charset="0"/>
                <a:cs typeface="Arial" panose="020B0604020202020204" pitchFamily="34" charset="0"/>
              </a:rPr>
              <a:t> - 2.</a:t>
            </a:r>
          </a:p>
          <a:p>
            <a:r>
              <a:rPr lang="en-US" sz="2500" dirty="0" smtClean="0">
                <a:solidFill>
                  <a:schemeClr val="tx1"/>
                </a:solidFill>
                <a:latin typeface="Arial" panose="020B0604020202020204" pitchFamily="34" charset="0"/>
                <a:cs typeface="Arial" panose="020B0604020202020204" pitchFamily="34" charset="0"/>
              </a:rPr>
              <a:t>Use the graph to solve the equation </a:t>
            </a:r>
            <a:r>
              <a:rPr lang="en-US" sz="2500" i="1" dirty="0" smtClean="0">
                <a:solidFill>
                  <a:schemeClr val="tx1"/>
                </a:solidFill>
                <a:latin typeface="Arial" panose="020B0604020202020204" pitchFamily="34" charset="0"/>
                <a:cs typeface="Arial" panose="020B0604020202020204" pitchFamily="34" charset="0"/>
              </a:rPr>
              <a:t>x</a:t>
            </a:r>
            <a:r>
              <a:rPr lang="en-US" sz="2500" baseline="30000" dirty="0" smtClean="0">
                <a:solidFill>
                  <a:schemeClr val="tx1"/>
                </a:solidFill>
                <a:latin typeface="Arial" panose="020B0604020202020204" pitchFamily="34" charset="0"/>
                <a:cs typeface="Arial" panose="020B0604020202020204" pitchFamily="34" charset="0"/>
              </a:rPr>
              <a:t>2</a:t>
            </a:r>
            <a:r>
              <a:rPr lang="en-US" sz="2500" dirty="0" smtClean="0">
                <a:solidFill>
                  <a:schemeClr val="tx1"/>
                </a:solidFill>
                <a:latin typeface="Arial" panose="020B0604020202020204" pitchFamily="34" charset="0"/>
                <a:cs typeface="Arial" panose="020B0604020202020204" pitchFamily="34" charset="0"/>
              </a:rPr>
              <a:t> – 3</a:t>
            </a:r>
            <a:r>
              <a:rPr lang="en-US" sz="2500" i="1" dirty="0" smtClean="0">
                <a:solidFill>
                  <a:schemeClr val="tx1"/>
                </a:solidFill>
                <a:latin typeface="Arial" panose="020B0604020202020204" pitchFamily="34" charset="0"/>
                <a:cs typeface="Arial" panose="020B0604020202020204" pitchFamily="34" charset="0"/>
              </a:rPr>
              <a:t>x</a:t>
            </a:r>
            <a:r>
              <a:rPr lang="en-US" sz="2500" dirty="0" smtClean="0">
                <a:solidFill>
                  <a:schemeClr val="tx1"/>
                </a:solidFill>
                <a:latin typeface="Arial" panose="020B0604020202020204" pitchFamily="34" charset="0"/>
                <a:cs typeface="Arial" panose="020B0604020202020204" pitchFamily="34" charset="0"/>
              </a:rPr>
              <a:t> – 8 = 0.</a:t>
            </a:r>
          </a:p>
          <a:p>
            <a:r>
              <a:rPr lang="en-US" sz="2500" dirty="0" smtClean="0">
                <a:solidFill>
                  <a:schemeClr val="tx1"/>
                </a:solidFill>
                <a:latin typeface="Arial" panose="020B0604020202020204" pitchFamily="34" charset="0"/>
                <a:cs typeface="Arial" panose="020B0604020202020204" pitchFamily="34" charset="0"/>
              </a:rPr>
              <a:t>Give your answer correct to 1 decimal place.</a:t>
            </a:r>
          </a:p>
          <a:p>
            <a:r>
              <a:rPr lang="en-US" sz="2500" dirty="0" smtClean="0">
                <a:solidFill>
                  <a:schemeClr val="tx1"/>
                </a:solidFill>
                <a:latin typeface="Arial" panose="020B0604020202020204" pitchFamily="34" charset="0"/>
                <a:cs typeface="Arial" panose="020B0604020202020204" pitchFamily="34" charset="0"/>
              </a:rPr>
              <a:t/>
            </a:r>
            <a:br>
              <a:rPr lang="en-US" sz="2500" dirty="0" smtClean="0">
                <a:solidFill>
                  <a:schemeClr val="tx1"/>
                </a:solidFill>
                <a:latin typeface="Arial" panose="020B0604020202020204" pitchFamily="34" charset="0"/>
                <a:cs typeface="Arial" panose="020B0604020202020204" pitchFamily="34" charset="0"/>
              </a:rPr>
            </a:br>
            <a:endParaRPr lang="en-US" sz="2500" dirty="0" smtClean="0">
              <a:solidFill>
                <a:schemeClr val="tx1"/>
              </a:solidFill>
              <a:latin typeface="Arial" panose="020B0604020202020204" pitchFamily="34" charset="0"/>
              <a:cs typeface="Arial" panose="020B0604020202020204" pitchFamily="34" charset="0"/>
            </a:endParaRPr>
          </a:p>
          <a:p>
            <a:pPr>
              <a:lnSpc>
                <a:spcPts val="1600"/>
              </a:lnSpc>
              <a:tabLst>
                <a:tab pos="971550" algn="l"/>
                <a:tab pos="3486150" algn="l"/>
              </a:tabLst>
            </a:pPr>
            <a:r>
              <a:rPr lang="en-US" sz="2500" dirty="0" smtClean="0">
                <a:solidFill>
                  <a:schemeClr val="tx1"/>
                </a:solidFill>
                <a:latin typeface="Arial" panose="020B0604020202020204" pitchFamily="34" charset="0"/>
                <a:cs typeface="Arial" panose="020B0604020202020204" pitchFamily="34" charset="0"/>
              </a:rPr>
              <a:t/>
            </a:r>
            <a:br>
              <a:rPr lang="en-US" sz="2500" dirty="0" smtClean="0">
                <a:solidFill>
                  <a:schemeClr val="tx1"/>
                </a:solidFill>
                <a:latin typeface="Arial" panose="020B0604020202020204" pitchFamily="34" charset="0"/>
                <a:cs typeface="Arial" panose="020B0604020202020204" pitchFamily="34" charset="0"/>
              </a:rPr>
            </a:br>
            <a:r>
              <a:rPr lang="en-US" sz="2500" dirty="0" smtClean="0">
                <a:solidFill>
                  <a:schemeClr val="tx1"/>
                </a:solidFill>
                <a:latin typeface="Arial" panose="020B0604020202020204" pitchFamily="34" charset="0"/>
                <a:cs typeface="Arial" panose="020B0604020202020204" pitchFamily="34" charset="0"/>
              </a:rPr>
              <a:t/>
            </a:r>
            <a:br>
              <a:rPr lang="en-US" sz="2500" dirty="0" smtClean="0">
                <a:solidFill>
                  <a:schemeClr val="tx1"/>
                </a:solidFill>
                <a:latin typeface="Arial" panose="020B0604020202020204" pitchFamily="34" charset="0"/>
                <a:cs typeface="Arial" panose="020B0604020202020204" pitchFamily="34" charset="0"/>
              </a:rPr>
            </a:br>
            <a:r>
              <a:rPr lang="en-US" sz="2500" dirty="0" smtClean="0">
                <a:solidFill>
                  <a:schemeClr val="tx1"/>
                </a:solidFill>
                <a:latin typeface="Arial" panose="020B0604020202020204" pitchFamily="34" charset="0"/>
                <a:cs typeface="Arial" panose="020B0604020202020204" pitchFamily="34" charset="0"/>
              </a:rPr>
              <a:t/>
            </a:r>
            <a:br>
              <a:rPr lang="en-US" sz="2500" dirty="0" smtClean="0">
                <a:solidFill>
                  <a:schemeClr val="tx1"/>
                </a:solidFill>
                <a:latin typeface="Arial" panose="020B0604020202020204" pitchFamily="34" charset="0"/>
                <a:cs typeface="Arial" panose="020B0604020202020204" pitchFamily="34" charset="0"/>
              </a:rPr>
            </a:br>
            <a:r>
              <a:rPr lang="en-US" sz="2500" dirty="0" smtClean="0">
                <a:solidFill>
                  <a:schemeClr val="tx1"/>
                </a:solidFill>
                <a:latin typeface="Comic Sans MS" panose="030F0702030302020204" pitchFamily="66" charset="0"/>
                <a:cs typeface="Arial" panose="020B0604020202020204" pitchFamily="34" charset="0"/>
              </a:rPr>
              <a:t>	</a:t>
            </a:r>
            <a:r>
              <a:rPr lang="en-US" sz="2500" i="1" dirty="0">
                <a:solidFill>
                  <a:schemeClr val="tx1"/>
                </a:solidFill>
                <a:latin typeface="Comic Sans MS" panose="030F0702030302020204" pitchFamily="66" charset="0"/>
                <a:cs typeface="Arial" panose="020B0604020202020204" pitchFamily="34" charset="0"/>
              </a:rPr>
              <a:t> x</a:t>
            </a:r>
            <a:r>
              <a:rPr lang="en-US" sz="2500" baseline="30000" dirty="0">
                <a:solidFill>
                  <a:schemeClr val="tx1"/>
                </a:solidFill>
                <a:latin typeface="Comic Sans MS" panose="030F0702030302020204" pitchFamily="66" charset="0"/>
                <a:cs typeface="Arial" panose="020B0604020202020204" pitchFamily="34" charset="0"/>
              </a:rPr>
              <a:t>2</a:t>
            </a:r>
            <a:r>
              <a:rPr lang="en-US" sz="2500" dirty="0">
                <a:solidFill>
                  <a:schemeClr val="tx1"/>
                </a:solidFill>
                <a:latin typeface="Comic Sans MS" panose="030F0702030302020204" pitchFamily="66" charset="0"/>
                <a:cs typeface="Arial" panose="020B0604020202020204" pitchFamily="34" charset="0"/>
              </a:rPr>
              <a:t> – 3</a:t>
            </a:r>
            <a:r>
              <a:rPr lang="en-US" sz="2500" i="1" dirty="0">
                <a:solidFill>
                  <a:schemeClr val="tx1"/>
                </a:solidFill>
                <a:latin typeface="Comic Sans MS" panose="030F0702030302020204" pitchFamily="66" charset="0"/>
                <a:cs typeface="Arial" panose="020B0604020202020204" pitchFamily="34" charset="0"/>
              </a:rPr>
              <a:t>x</a:t>
            </a:r>
            <a:r>
              <a:rPr lang="en-US" sz="2500" dirty="0">
                <a:solidFill>
                  <a:schemeClr val="tx1"/>
                </a:solidFill>
                <a:latin typeface="Comic Sans MS" panose="030F0702030302020204" pitchFamily="66" charset="0"/>
                <a:cs typeface="Arial" panose="020B0604020202020204" pitchFamily="34" charset="0"/>
              </a:rPr>
              <a:t> </a:t>
            </a:r>
            <a:r>
              <a:rPr lang="en-US" sz="2500" dirty="0" smtClean="0">
                <a:solidFill>
                  <a:schemeClr val="tx1"/>
                </a:solidFill>
                <a:latin typeface="Comic Sans MS" panose="030F0702030302020204" pitchFamily="66" charset="0"/>
                <a:cs typeface="Arial" panose="020B0604020202020204" pitchFamily="34" charset="0"/>
              </a:rPr>
              <a:t>– 8 = 0 </a:t>
            </a:r>
            <a:br>
              <a:rPr lang="en-US" sz="2500" dirty="0" smtClean="0">
                <a:solidFill>
                  <a:schemeClr val="tx1"/>
                </a:solidFill>
                <a:latin typeface="Comic Sans MS" panose="030F0702030302020204" pitchFamily="66" charset="0"/>
                <a:cs typeface="Arial" panose="020B0604020202020204" pitchFamily="34" charset="0"/>
              </a:rPr>
            </a:br>
            <a:r>
              <a:rPr lang="en-US" sz="2500" dirty="0" smtClean="0">
                <a:solidFill>
                  <a:srgbClr val="C00000"/>
                </a:solidFill>
                <a:latin typeface="Comic Sans MS" panose="030F0702030302020204" pitchFamily="66" charset="0"/>
                <a:cs typeface="Arial" panose="020B0604020202020204" pitchFamily="34" charset="0"/>
              </a:rPr>
              <a:t>+ 6 	    	+ 6</a:t>
            </a:r>
          </a:p>
          <a:p>
            <a:pPr>
              <a:lnSpc>
                <a:spcPts val="1600"/>
              </a:lnSpc>
            </a:pPr>
            <a:r>
              <a:rPr lang="en-US" sz="2500" dirty="0">
                <a:solidFill>
                  <a:schemeClr val="tx1"/>
                </a:solidFill>
                <a:latin typeface="Comic Sans MS" panose="030F0702030302020204" pitchFamily="66" charset="0"/>
                <a:cs typeface="Arial" panose="020B0604020202020204" pitchFamily="34" charset="0"/>
              </a:rPr>
              <a:t>	</a:t>
            </a:r>
            <a:r>
              <a:rPr lang="en-US" sz="2500" i="1" dirty="0">
                <a:solidFill>
                  <a:schemeClr val="tx1"/>
                </a:solidFill>
                <a:latin typeface="Comic Sans MS" panose="030F0702030302020204" pitchFamily="66" charset="0"/>
                <a:cs typeface="Arial" panose="020B0604020202020204" pitchFamily="34" charset="0"/>
              </a:rPr>
              <a:t> x</a:t>
            </a:r>
            <a:r>
              <a:rPr lang="en-US" sz="2500" baseline="30000" dirty="0">
                <a:solidFill>
                  <a:schemeClr val="tx1"/>
                </a:solidFill>
                <a:latin typeface="Comic Sans MS" panose="030F0702030302020204" pitchFamily="66" charset="0"/>
                <a:cs typeface="Arial" panose="020B0604020202020204" pitchFamily="34" charset="0"/>
              </a:rPr>
              <a:t>2</a:t>
            </a:r>
            <a:r>
              <a:rPr lang="en-US" sz="2500" i="1" dirty="0">
                <a:solidFill>
                  <a:schemeClr val="tx1"/>
                </a:solidFill>
                <a:latin typeface="Comic Sans MS" panose="030F0702030302020204" pitchFamily="66" charset="0"/>
                <a:cs typeface="Arial" panose="020B0604020202020204" pitchFamily="34" charset="0"/>
              </a:rPr>
              <a:t> – </a:t>
            </a:r>
            <a:r>
              <a:rPr lang="en-US" sz="2500" dirty="0">
                <a:solidFill>
                  <a:schemeClr val="tx1"/>
                </a:solidFill>
                <a:latin typeface="Comic Sans MS" panose="030F0702030302020204" pitchFamily="66" charset="0"/>
                <a:cs typeface="Arial" panose="020B0604020202020204" pitchFamily="34" charset="0"/>
              </a:rPr>
              <a:t>3</a:t>
            </a:r>
            <a:r>
              <a:rPr lang="en-US" sz="2500" i="1" dirty="0">
                <a:solidFill>
                  <a:schemeClr val="tx1"/>
                </a:solidFill>
                <a:latin typeface="Comic Sans MS" panose="030F0702030302020204" pitchFamily="66" charset="0"/>
                <a:cs typeface="Arial" panose="020B0604020202020204" pitchFamily="34" charset="0"/>
              </a:rPr>
              <a:t>x </a:t>
            </a:r>
            <a:r>
              <a:rPr lang="en-US" sz="2500" i="1" dirty="0" smtClean="0">
                <a:solidFill>
                  <a:schemeClr val="tx1"/>
                </a:solidFill>
                <a:latin typeface="Comic Sans MS" panose="030F0702030302020204" pitchFamily="66" charset="0"/>
                <a:cs typeface="Arial" panose="020B0604020202020204" pitchFamily="34" charset="0"/>
              </a:rPr>
              <a:t>– </a:t>
            </a:r>
            <a:r>
              <a:rPr lang="en-US" sz="2500" dirty="0" smtClean="0">
                <a:solidFill>
                  <a:schemeClr val="tx1"/>
                </a:solidFill>
                <a:latin typeface="Comic Sans MS" panose="030F0702030302020204" pitchFamily="66" charset="0"/>
                <a:cs typeface="Arial" panose="020B0604020202020204" pitchFamily="34" charset="0"/>
              </a:rPr>
              <a:t>2 = 6</a:t>
            </a:r>
          </a:p>
          <a:p>
            <a:endParaRPr lang="en-US" sz="2500" dirty="0">
              <a:solidFill>
                <a:schemeClr val="tx1"/>
              </a:solidFill>
              <a:latin typeface="Comic Sans MS" panose="030F0702030302020204" pitchFamily="66" charset="0"/>
              <a:cs typeface="Arial" panose="020B0604020202020204" pitchFamily="34" charset="0"/>
            </a:endParaRPr>
          </a:p>
          <a:p>
            <a:endParaRPr lang="en-US" sz="3200" dirty="0" smtClean="0">
              <a:solidFill>
                <a:schemeClr val="tx1"/>
              </a:solidFill>
              <a:latin typeface="Comic Sans MS" panose="030F0702030302020204" pitchFamily="66" charset="0"/>
              <a:cs typeface="Arial" panose="020B0604020202020204" pitchFamily="34" charset="0"/>
            </a:endParaRPr>
          </a:p>
          <a:p>
            <a:r>
              <a:rPr lang="en-US" sz="2500" i="1" dirty="0" smtClean="0">
                <a:solidFill>
                  <a:schemeClr val="tx1"/>
                </a:solidFill>
                <a:latin typeface="Comic Sans MS" panose="030F0702030302020204" pitchFamily="66" charset="0"/>
                <a:cs typeface="Arial" panose="020B0604020202020204" pitchFamily="34" charset="0"/>
              </a:rPr>
              <a:t>x</a:t>
            </a:r>
            <a:r>
              <a:rPr lang="en-US" sz="2500" dirty="0" smtClean="0">
                <a:solidFill>
                  <a:schemeClr val="tx1"/>
                </a:solidFill>
                <a:latin typeface="Comic Sans MS" panose="030F0702030302020204" pitchFamily="66" charset="0"/>
                <a:cs typeface="Arial" panose="020B0604020202020204" pitchFamily="34" charset="0"/>
              </a:rPr>
              <a:t> = -1.7</a:t>
            </a:r>
          </a:p>
          <a:p>
            <a:r>
              <a:rPr lang="en-US" sz="2500" i="1" dirty="0" smtClean="0">
                <a:solidFill>
                  <a:schemeClr val="tx1"/>
                </a:solidFill>
                <a:latin typeface="Comic Sans MS" panose="030F0702030302020204" pitchFamily="66" charset="0"/>
                <a:cs typeface="Arial" panose="020B0604020202020204" pitchFamily="34" charset="0"/>
              </a:rPr>
              <a:t>x</a:t>
            </a:r>
            <a:r>
              <a:rPr lang="en-US" sz="2500" dirty="0" smtClean="0">
                <a:solidFill>
                  <a:schemeClr val="tx1"/>
                </a:solidFill>
                <a:latin typeface="Comic Sans MS" panose="030F0702030302020204" pitchFamily="66" charset="0"/>
                <a:cs typeface="Arial" panose="020B0604020202020204" pitchFamily="34" charset="0"/>
              </a:rPr>
              <a:t> – 4.7</a:t>
            </a:r>
            <a:endParaRPr lang="en-US" sz="2500" dirty="0">
              <a:solidFill>
                <a:schemeClr val="tx1"/>
              </a:solidFill>
              <a:latin typeface="Comic Sans MS" panose="030F0702030302020204" pitchFamily="66" charset="0"/>
              <a:cs typeface="Arial" panose="020B0604020202020204" pitchFamily="34" charset="0"/>
            </a:endParaRPr>
          </a:p>
        </p:txBody>
      </p:sp>
      <p:sp>
        <p:nvSpPr>
          <p:cNvPr id="12" name="Pentagon 11"/>
          <p:cNvSpPr/>
          <p:nvPr/>
        </p:nvSpPr>
        <p:spPr>
          <a:xfrm>
            <a:off x="307865" y="1262951"/>
            <a:ext cx="2943611" cy="369332"/>
          </a:xfrm>
          <a:prstGeom prst="homePlat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Example 3</a:t>
            </a:r>
            <a:endParaRPr lang="en-US" sz="2000" b="1" dirty="0">
              <a:latin typeface="Arial" panose="020B0604020202020204" pitchFamily="34" charset="0"/>
              <a:cs typeface="Arial" panose="020B0604020202020204" pitchFamily="34" charset="0"/>
            </a:endParaRPr>
          </a:p>
        </p:txBody>
      </p:sp>
      <p:sp>
        <p:nvSpPr>
          <p:cNvPr id="17" name="Rectangle 16"/>
          <p:cNvSpPr/>
          <p:nvPr/>
        </p:nvSpPr>
        <p:spPr>
          <a:xfrm flipH="1">
            <a:off x="467544" y="3068960"/>
            <a:ext cx="3888432" cy="830997"/>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dirty="0" smtClean="0">
                <a:solidFill>
                  <a:schemeClr val="tx1"/>
                </a:solidFill>
                <a:latin typeface="Arial" panose="020B0604020202020204" pitchFamily="34" charset="0"/>
                <a:cs typeface="Arial" panose="020B0604020202020204" pitchFamily="34" charset="0"/>
              </a:rPr>
              <a:t>Rearrange the equation so that one side is </a:t>
            </a:r>
            <a:r>
              <a:rPr lang="en-US" sz="2400" i="1" dirty="0">
                <a:solidFill>
                  <a:schemeClr val="tx1"/>
                </a:solidFill>
                <a:latin typeface="Arial" panose="020B0604020202020204" pitchFamily="34" charset="0"/>
                <a:cs typeface="Arial" panose="020B0604020202020204" pitchFamily="34" charset="0"/>
              </a:rPr>
              <a:t>x</a:t>
            </a:r>
            <a:r>
              <a:rPr lang="en-US" sz="2400" baseline="30000" dirty="0">
                <a:solidFill>
                  <a:schemeClr val="tx1"/>
                </a:solidFill>
                <a:latin typeface="Arial" panose="020B0604020202020204" pitchFamily="34" charset="0"/>
                <a:cs typeface="Arial" panose="020B0604020202020204" pitchFamily="34" charset="0"/>
              </a:rPr>
              <a:t>2</a:t>
            </a:r>
            <a:r>
              <a:rPr lang="en-US" sz="2400" dirty="0">
                <a:solidFill>
                  <a:schemeClr val="tx1"/>
                </a:solidFill>
                <a:latin typeface="Arial" panose="020B0604020202020204" pitchFamily="34" charset="0"/>
                <a:cs typeface="Arial" panose="020B0604020202020204" pitchFamily="34" charset="0"/>
              </a:rPr>
              <a:t> – 3</a:t>
            </a:r>
            <a:r>
              <a:rPr lang="en-US" sz="2400" i="1" dirty="0">
                <a:solidFill>
                  <a:schemeClr val="tx1"/>
                </a:solidFill>
                <a:latin typeface="Arial" panose="020B0604020202020204" pitchFamily="34" charset="0"/>
                <a:cs typeface="Arial" panose="020B0604020202020204" pitchFamily="34" charset="0"/>
              </a:rPr>
              <a:t>x</a:t>
            </a:r>
            <a:r>
              <a:rPr lang="en-US" sz="2400" dirty="0">
                <a:solidFill>
                  <a:schemeClr val="tx1"/>
                </a:solidFill>
                <a:latin typeface="Arial" panose="020B0604020202020204" pitchFamily="34" charset="0"/>
                <a:cs typeface="Arial" panose="020B0604020202020204" pitchFamily="34" charset="0"/>
              </a:rPr>
              <a:t> - 2</a:t>
            </a:r>
          </a:p>
        </p:txBody>
      </p:sp>
      <p:sp>
        <p:nvSpPr>
          <p:cNvPr id="18" name="Rectangle 17"/>
          <p:cNvSpPr/>
          <p:nvPr/>
        </p:nvSpPr>
        <p:spPr>
          <a:xfrm flipH="1">
            <a:off x="3707904" y="4911551"/>
            <a:ext cx="1620180" cy="461665"/>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dirty="0" smtClean="0">
                <a:solidFill>
                  <a:schemeClr val="tx1"/>
                </a:solidFill>
                <a:latin typeface="Arial" panose="020B0604020202020204" pitchFamily="34" charset="0"/>
                <a:cs typeface="Arial" panose="020B0604020202020204" pitchFamily="34" charset="0"/>
              </a:rPr>
              <a:t>-8 + 6 = -2</a:t>
            </a:r>
            <a:endParaRPr lang="en-US" sz="2400"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flipH="1">
            <a:off x="435546" y="4904873"/>
            <a:ext cx="3128342" cy="707886"/>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dirty="0" smtClean="0">
                <a:solidFill>
                  <a:schemeClr val="tx1"/>
                </a:solidFill>
                <a:latin typeface="Arial" panose="020B0604020202020204" pitchFamily="34" charset="0"/>
                <a:cs typeface="Arial" panose="020B0604020202020204" pitchFamily="34" charset="0"/>
              </a:rPr>
              <a:t>Find where </a:t>
            </a:r>
            <a:r>
              <a:rPr lang="en-US" sz="2000" i="1" dirty="0" smtClean="0">
                <a:solidFill>
                  <a:schemeClr val="tx1"/>
                </a:solidFill>
                <a:latin typeface="Arial" panose="020B0604020202020204" pitchFamily="34" charset="0"/>
                <a:cs typeface="Arial" panose="020B0604020202020204" pitchFamily="34" charset="0"/>
              </a:rPr>
              <a:t>y = x</a:t>
            </a:r>
            <a:r>
              <a:rPr lang="en-US" sz="2000" baseline="30000" dirty="0" smtClean="0">
                <a:solidFill>
                  <a:schemeClr val="tx1"/>
                </a:solidFill>
                <a:latin typeface="Arial" panose="020B0604020202020204" pitchFamily="34" charset="0"/>
                <a:cs typeface="Arial" panose="020B0604020202020204" pitchFamily="34" charset="0"/>
              </a:rPr>
              <a:t>2</a:t>
            </a:r>
            <a:r>
              <a:rPr lang="en-US" sz="2000" dirty="0" smtClean="0">
                <a:solidFill>
                  <a:schemeClr val="tx1"/>
                </a:solidFill>
                <a:latin typeface="Arial" panose="020B0604020202020204" pitchFamily="34" charset="0"/>
                <a:cs typeface="Arial" panose="020B0604020202020204" pitchFamily="34" charset="0"/>
              </a:rPr>
              <a:t> – 3</a:t>
            </a:r>
            <a:r>
              <a:rPr lang="en-US" sz="2000" i="1" dirty="0" smtClean="0">
                <a:solidFill>
                  <a:schemeClr val="tx1"/>
                </a:solidFill>
                <a:latin typeface="Arial" panose="020B0604020202020204" pitchFamily="34" charset="0"/>
                <a:cs typeface="Arial" panose="020B0604020202020204" pitchFamily="34" charset="0"/>
              </a:rPr>
              <a:t>x</a:t>
            </a:r>
            <a:r>
              <a:rPr lang="en-US" sz="2000" dirty="0" smtClean="0">
                <a:solidFill>
                  <a:schemeClr val="tx1"/>
                </a:solidFill>
                <a:latin typeface="Arial" panose="020B0604020202020204" pitchFamily="34" charset="0"/>
                <a:cs typeface="Arial" panose="020B0604020202020204" pitchFamily="34" charset="0"/>
              </a:rPr>
              <a:t> – 2 intersects </a:t>
            </a:r>
            <a:r>
              <a:rPr lang="en-US" sz="2000" i="1" dirty="0" smtClean="0">
                <a:solidFill>
                  <a:schemeClr val="tx1"/>
                </a:solidFill>
                <a:latin typeface="Arial" panose="020B0604020202020204" pitchFamily="34" charset="0"/>
                <a:cs typeface="Arial" panose="020B0604020202020204" pitchFamily="34" charset="0"/>
              </a:rPr>
              <a:t>y = 6</a:t>
            </a:r>
            <a:endParaRPr lang="en-US" sz="2000" dirty="0">
              <a:solidFill>
                <a:schemeClr val="tx1"/>
              </a:solidFill>
              <a:latin typeface="Arial" panose="020B0604020202020204" pitchFamily="34" charset="0"/>
              <a:cs typeface="Arial" panose="020B0604020202020204" pitchFamily="34" charset="0"/>
            </a:endParaRPr>
          </a:p>
        </p:txBody>
      </p:sp>
      <p:sp>
        <p:nvSpPr>
          <p:cNvPr id="20" name="Rectangle 19"/>
          <p:cNvSpPr/>
          <p:nvPr/>
        </p:nvSpPr>
        <p:spPr>
          <a:xfrm flipH="1">
            <a:off x="4171251" y="5925179"/>
            <a:ext cx="3099481" cy="461665"/>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dirty="0" smtClean="0">
                <a:solidFill>
                  <a:schemeClr val="tx1"/>
                </a:solidFill>
                <a:latin typeface="Arial" panose="020B0604020202020204" pitchFamily="34" charset="0"/>
                <a:cs typeface="Arial" panose="020B0604020202020204" pitchFamily="34" charset="0"/>
              </a:rPr>
              <a:t>Read off the </a:t>
            </a:r>
            <a:r>
              <a:rPr lang="en-US" sz="2400" i="1" dirty="0" smtClean="0">
                <a:solidFill>
                  <a:schemeClr val="tx1"/>
                </a:solidFill>
                <a:latin typeface="Arial" panose="020B0604020202020204" pitchFamily="34" charset="0"/>
                <a:cs typeface="Arial" panose="020B0604020202020204" pitchFamily="34" charset="0"/>
              </a:rPr>
              <a:t>x</a:t>
            </a:r>
            <a:r>
              <a:rPr lang="en-US" sz="2400" dirty="0" smtClean="0">
                <a:solidFill>
                  <a:schemeClr val="tx1"/>
                </a:solidFill>
                <a:latin typeface="Arial" panose="020B0604020202020204" pitchFamily="34" charset="0"/>
                <a:cs typeface="Arial" panose="020B0604020202020204" pitchFamily="34" charset="0"/>
              </a:rPr>
              <a:t>-values</a:t>
            </a:r>
            <a:endParaRPr lang="en-US" sz="2400" dirty="0">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80112" y="2929020"/>
            <a:ext cx="3077880" cy="2444196"/>
          </a:xfrm>
          <a:prstGeom prst="rect">
            <a:avLst/>
          </a:prstGeom>
        </p:spPr>
      </p:pic>
      <p:cxnSp>
        <p:nvCxnSpPr>
          <p:cNvPr id="7" name="Straight Connector 6"/>
          <p:cNvCxnSpPr/>
          <p:nvPr/>
        </p:nvCxnSpPr>
        <p:spPr>
          <a:xfrm flipV="1">
            <a:off x="5272007" y="4654879"/>
            <a:ext cx="668145" cy="1267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272007" y="4509121"/>
            <a:ext cx="2468345" cy="14137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8" idx="0"/>
          </p:cNvCxnSpPr>
          <p:nvPr/>
        </p:nvCxnSpPr>
        <p:spPr>
          <a:xfrm flipH="1" flipV="1">
            <a:off x="4330676" y="4601585"/>
            <a:ext cx="187318" cy="3099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1779670" y="3965286"/>
            <a:ext cx="177635" cy="20711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Arc 32"/>
          <p:cNvSpPr/>
          <p:nvPr/>
        </p:nvSpPr>
        <p:spPr>
          <a:xfrm rot="2739069">
            <a:off x="2964393" y="4047180"/>
            <a:ext cx="774678" cy="998128"/>
          </a:xfrm>
          <a:prstGeom prst="arc">
            <a:avLst>
              <a:gd name="adj1" fmla="val 16200000"/>
              <a:gd name="adj2" fmla="val 20904228"/>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p:cNvSpPr/>
          <p:nvPr/>
        </p:nvSpPr>
        <p:spPr>
          <a:xfrm rot="2739069" flipH="1">
            <a:off x="1183049" y="4237661"/>
            <a:ext cx="457231" cy="497726"/>
          </a:xfrm>
          <a:prstGeom prst="arc">
            <a:avLst>
              <a:gd name="adj1" fmla="val 18629924"/>
              <a:gd name="adj2" fmla="val 838197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6155703"/>
      </p:ext>
    </p:extLst>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179</a:t>
            </a:r>
            <a:endParaRPr lang="en-GB" sz="1400" b="1" dirty="0">
              <a:latin typeface="Calibri" panose="020F0502020204030204" pitchFamily="34" charset="0"/>
            </a:endParaRPr>
          </a:p>
        </p:txBody>
      </p:sp>
      <p:sp>
        <p:nvSpPr>
          <p:cNvPr id="3" name="Rectangle 2"/>
          <p:cNvSpPr/>
          <p:nvPr/>
        </p:nvSpPr>
        <p:spPr>
          <a:xfrm>
            <a:off x="251519" y="1196752"/>
            <a:ext cx="5256585" cy="3170099"/>
          </a:xfrm>
          <a:prstGeom prst="rect">
            <a:avLst/>
          </a:prstGeom>
        </p:spPr>
        <p:txBody>
          <a:bodyPr wrap="square">
            <a:spAutoFit/>
          </a:bodyPr>
          <a:lstStyle/>
          <a:p>
            <a:pPr marL="457200" indent="-457200">
              <a:buClr>
                <a:srgbClr val="C00000"/>
              </a:buClr>
              <a:buFont typeface="+mj-lt"/>
              <a:buAutoNum type="arabicPeriod" startAt="11"/>
              <a:tabLst>
                <a:tab pos="2743200" algn="l"/>
              </a:tabLst>
            </a:pPr>
            <a:r>
              <a:rPr lang="en-US" sz="2500" b="1" dirty="0">
                <a:solidFill>
                  <a:srgbClr val="C00000"/>
                </a:solidFill>
                <a:latin typeface="Arial" panose="020B0604020202020204" pitchFamily="34" charset="0"/>
                <a:cs typeface="Arial" panose="020B0604020202020204" pitchFamily="34" charset="0"/>
              </a:rPr>
              <a:t>Reasoning</a:t>
            </a:r>
            <a:r>
              <a:rPr lang="en-US" sz="2500" dirty="0">
                <a:latin typeface="Arial" panose="020B0604020202020204" pitchFamily="34" charset="0"/>
                <a:cs typeface="Arial" panose="020B0604020202020204" pitchFamily="34" charset="0"/>
              </a:rPr>
              <a:t> Use the graphs in </a:t>
            </a:r>
            <a:r>
              <a:rPr lang="en-US" sz="2500" b="1" dirty="0" smtClean="0">
                <a:latin typeface="Arial" panose="020B0604020202020204" pitchFamily="34" charset="0"/>
                <a:cs typeface="Arial" panose="020B0604020202020204" pitchFamily="34" charset="0"/>
              </a:rPr>
              <a:t>Q10</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to solve the equations </a:t>
            </a:r>
            <a:endParaRPr lang="en-US" sz="25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743200" algn="l"/>
              </a:tabLst>
            </a:pPr>
            <a:r>
              <a:rPr lang="en-US" sz="2500" dirty="0" smtClean="0">
                <a:latin typeface="Arial" panose="020B0604020202020204" pitchFamily="34" charset="0"/>
                <a:cs typeface="Arial" panose="020B0604020202020204" pitchFamily="34" charset="0"/>
              </a:rPr>
              <a:t>2</a:t>
            </a:r>
            <a:r>
              <a:rPr lang="en-US" sz="2500" i="1" dirty="0" smtClean="0">
                <a:latin typeface="Arial" panose="020B0604020202020204" pitchFamily="34" charset="0"/>
                <a:cs typeface="Arial" panose="020B0604020202020204" pitchFamily="34" charset="0"/>
              </a:rPr>
              <a:t>x</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a:t>
            </a:r>
            <a:r>
              <a:rPr lang="en-US" sz="2500" i="1" dirty="0">
                <a:latin typeface="Arial" panose="020B0604020202020204" pitchFamily="34" charset="0"/>
                <a:cs typeface="Arial" panose="020B0604020202020204" pitchFamily="34" charset="0"/>
              </a:rPr>
              <a:t>x</a:t>
            </a:r>
            <a:r>
              <a:rPr lang="en-US" sz="2500" baseline="30000" dirty="0">
                <a:latin typeface="Arial" panose="020B0604020202020204" pitchFamily="34" charset="0"/>
                <a:cs typeface="Arial" panose="020B0604020202020204" pitchFamily="34" charset="0"/>
              </a:rPr>
              <a:t>2</a:t>
            </a:r>
            <a:r>
              <a:rPr lang="en-US" sz="2500" dirty="0">
                <a:latin typeface="Arial" panose="020B0604020202020204" pitchFamily="34" charset="0"/>
                <a:cs typeface="Arial" panose="020B0604020202020204" pitchFamily="34" charset="0"/>
              </a:rPr>
              <a:t> + 2 = 0 </a:t>
            </a:r>
            <a:endParaRPr lang="en-US" sz="25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743200" algn="l"/>
              </a:tabLst>
            </a:pPr>
            <a:r>
              <a:rPr lang="en-US" sz="2500" dirty="0" smtClean="0">
                <a:latin typeface="Arial" panose="020B0604020202020204" pitchFamily="34" charset="0"/>
                <a:cs typeface="Arial" panose="020B0604020202020204" pitchFamily="34" charset="0"/>
              </a:rPr>
              <a:t>x</a:t>
            </a:r>
            <a:r>
              <a:rPr lang="en-US" sz="2500" baseline="30000" dirty="0" smtClean="0">
                <a:latin typeface="Arial" panose="020B0604020202020204" pitchFamily="34" charset="0"/>
                <a:cs typeface="Arial" panose="020B0604020202020204" pitchFamily="34" charset="0"/>
              </a:rPr>
              <a:t>2</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2</a:t>
            </a:r>
            <a:r>
              <a:rPr lang="en-US" sz="2500" i="1" dirty="0" smtClean="0">
                <a:latin typeface="Arial" panose="020B0604020202020204" pitchFamily="34" charset="0"/>
                <a:cs typeface="Arial" panose="020B0604020202020204" pitchFamily="34" charset="0"/>
              </a:rPr>
              <a:t>x</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- 3 = 0 </a:t>
            </a:r>
            <a:endParaRPr lang="en-US" sz="25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743200" algn="l"/>
              </a:tabLst>
            </a:pPr>
            <a:r>
              <a:rPr lang="en-US" sz="2500" dirty="0" smtClean="0">
                <a:latin typeface="Arial" panose="020B0604020202020204" pitchFamily="34" charset="0"/>
                <a:cs typeface="Arial" panose="020B0604020202020204" pitchFamily="34" charset="0"/>
              </a:rPr>
              <a:t>2</a:t>
            </a:r>
            <a:r>
              <a:rPr lang="en-US" sz="2500" i="1" dirty="0" smtClean="0">
                <a:latin typeface="Arial" panose="020B0604020202020204" pitchFamily="34" charset="0"/>
                <a:cs typeface="Arial" panose="020B0604020202020204" pitchFamily="34" charset="0"/>
              </a:rPr>
              <a:t>x</a:t>
            </a:r>
            <a:r>
              <a:rPr lang="en-US" sz="2500" baseline="30000" dirty="0" smtClean="0">
                <a:latin typeface="Arial" panose="020B0604020202020204" pitchFamily="34" charset="0"/>
                <a:cs typeface="Arial" panose="020B0604020202020204" pitchFamily="34" charset="0"/>
              </a:rPr>
              <a:t>2</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4</a:t>
            </a:r>
            <a:r>
              <a:rPr lang="en-US" sz="2500" i="1" dirty="0" smtClean="0">
                <a:latin typeface="Arial" panose="020B0604020202020204" pitchFamily="34" charset="0"/>
                <a:cs typeface="Arial" panose="020B0604020202020204" pitchFamily="34" charset="0"/>
              </a:rPr>
              <a:t>x</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- 3 = 0 </a:t>
            </a:r>
            <a:endParaRPr lang="en-US" sz="25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743200" algn="l"/>
              </a:tabLst>
            </a:pPr>
            <a:r>
              <a:rPr lang="en-US" sz="2500" dirty="0" smtClean="0">
                <a:latin typeface="Arial" panose="020B0604020202020204" pitchFamily="34" charset="0"/>
                <a:cs typeface="Arial" panose="020B0604020202020204" pitchFamily="34" charset="0"/>
              </a:rPr>
              <a:t>1 </a:t>
            </a:r>
            <a:r>
              <a:rPr lang="en-US" sz="2500" dirty="0">
                <a:latin typeface="Arial" panose="020B0604020202020204" pitchFamily="34" charset="0"/>
                <a:cs typeface="Arial" panose="020B0604020202020204" pitchFamily="34" charset="0"/>
              </a:rPr>
              <a:t>- </a:t>
            </a:r>
            <a:r>
              <a:rPr lang="en-US" sz="2500" i="1" dirty="0">
                <a:latin typeface="Arial" panose="020B0604020202020204" pitchFamily="34" charset="0"/>
                <a:cs typeface="Arial" panose="020B0604020202020204" pitchFamily="34" charset="0"/>
              </a:rPr>
              <a:t>x</a:t>
            </a:r>
            <a:r>
              <a:rPr lang="en-US" sz="2500" baseline="30000" dirty="0">
                <a:latin typeface="Arial" panose="020B0604020202020204" pitchFamily="34" charset="0"/>
                <a:cs typeface="Arial" panose="020B0604020202020204" pitchFamily="34" charset="0"/>
              </a:rPr>
              <a:t>2</a:t>
            </a:r>
            <a:r>
              <a:rPr lang="en-US" sz="2500" dirty="0">
                <a:latin typeface="Arial" panose="020B0604020202020204" pitchFamily="34" charset="0"/>
                <a:cs typeface="Arial" panose="020B0604020202020204" pitchFamily="34" charset="0"/>
              </a:rPr>
              <a:t> - 3</a:t>
            </a:r>
            <a:r>
              <a:rPr lang="en-US" sz="2500" i="1" dirty="0">
                <a:latin typeface="Arial" panose="020B0604020202020204" pitchFamily="34" charset="0"/>
                <a:cs typeface="Arial" panose="020B0604020202020204" pitchFamily="34" charset="0"/>
              </a:rPr>
              <a:t>x</a:t>
            </a:r>
            <a:r>
              <a:rPr lang="en-US" sz="2500" dirty="0">
                <a:latin typeface="Arial" panose="020B0604020202020204" pitchFamily="34" charset="0"/>
                <a:cs typeface="Arial" panose="020B0604020202020204" pitchFamily="34" charset="0"/>
              </a:rPr>
              <a:t> = 0</a:t>
            </a:r>
          </a:p>
          <a:p>
            <a:pPr marL="914400" lvl="1" indent="-457200">
              <a:buClr>
                <a:srgbClr val="C00000"/>
              </a:buClr>
              <a:buFont typeface="+mj-lt"/>
              <a:buAutoNum type="alphaLcPeriod"/>
              <a:tabLst>
                <a:tab pos="2743200" algn="l"/>
              </a:tabLst>
            </a:pPr>
            <a:r>
              <a:rPr lang="en-US" sz="2500" dirty="0" smtClean="0">
                <a:latin typeface="Arial" panose="020B0604020202020204" pitchFamily="34" charset="0"/>
                <a:cs typeface="Arial" panose="020B0604020202020204" pitchFamily="34" charset="0"/>
              </a:rPr>
              <a:t>Explain </a:t>
            </a:r>
            <a:r>
              <a:rPr lang="en-US" sz="2500" dirty="0">
                <a:latin typeface="Arial" panose="020B0604020202020204" pitchFamily="34" charset="0"/>
                <a:cs typeface="Arial" panose="020B0604020202020204" pitchFamily="34" charset="0"/>
              </a:rPr>
              <a:t>why </a:t>
            </a:r>
            <a:r>
              <a:rPr lang="en-US" sz="2500" dirty="0" smtClean="0">
                <a:latin typeface="Arial" panose="020B0604020202020204" pitchFamily="34" charset="0"/>
                <a:cs typeface="Arial" panose="020B0604020202020204" pitchFamily="34" charset="0"/>
              </a:rPr>
              <a:t>2</a:t>
            </a:r>
            <a:r>
              <a:rPr lang="en-US" sz="2500" i="1" dirty="0" smtClean="0">
                <a:latin typeface="Arial" panose="020B0604020202020204" pitchFamily="34" charset="0"/>
                <a:cs typeface="Arial" panose="020B0604020202020204" pitchFamily="34" charset="0"/>
              </a:rPr>
              <a:t>x</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a:t>
            </a:r>
            <a:r>
              <a:rPr lang="en-US" sz="2500" i="1" dirty="0">
                <a:latin typeface="Arial" panose="020B0604020202020204" pitchFamily="34" charset="0"/>
                <a:cs typeface="Arial" panose="020B0604020202020204" pitchFamily="34" charset="0"/>
              </a:rPr>
              <a:t>x</a:t>
            </a:r>
            <a:r>
              <a:rPr lang="en-US" sz="2500" baseline="30000" dirty="0">
                <a:latin typeface="Arial" panose="020B0604020202020204" pitchFamily="34" charset="0"/>
                <a:cs typeface="Arial" panose="020B0604020202020204" pitchFamily="34" charset="0"/>
              </a:rPr>
              <a:t>2</a:t>
            </a:r>
            <a:r>
              <a:rPr lang="en-US" sz="2500" dirty="0">
                <a:latin typeface="Arial" panose="020B0604020202020204" pitchFamily="34" charset="0"/>
                <a:cs typeface="Arial" panose="020B0604020202020204" pitchFamily="34" charset="0"/>
              </a:rPr>
              <a:t> = 3 has no solutions.</a:t>
            </a:r>
            <a:endParaRPr lang="en-US" sz="2500" dirty="0" smtClean="0">
              <a:latin typeface="Arial" panose="020B0604020202020204" pitchFamily="34" charset="0"/>
              <a:cs typeface="Arial" panose="020B0604020202020204" pitchFamily="34" charset="0"/>
            </a:endParaRPr>
          </a:p>
        </p:txBody>
      </p:sp>
      <p:sp>
        <p:nvSpPr>
          <p:cNvPr id="11" name="Title 1"/>
          <p:cNvSpPr>
            <a:spLocks noGrp="1"/>
          </p:cNvSpPr>
          <p:nvPr>
            <p:ph type="title"/>
          </p:nvPr>
        </p:nvSpPr>
        <p:spPr/>
        <p:txBody>
          <a:bodyPr>
            <a:noAutofit/>
          </a:bodyPr>
          <a:lstStyle/>
          <a:p>
            <a:r>
              <a:rPr lang="en-GB" sz="3600" dirty="0"/>
              <a:t>6.6 – Quadratic Graphs</a:t>
            </a:r>
            <a:endParaRPr lang="en-GB" sz="3200" b="1" dirty="0" smtClean="0"/>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37090"/>
          </a:xfrm>
          <a:prstGeom prst="rect">
            <a:avLst/>
          </a:prstGeom>
        </p:spPr>
      </p:pic>
      <p:sp>
        <p:nvSpPr>
          <p:cNvPr id="15" name="Rectangle 14"/>
          <p:cNvSpPr/>
          <p:nvPr/>
        </p:nvSpPr>
        <p:spPr>
          <a:xfrm flipH="1">
            <a:off x="223753" y="4509120"/>
            <a:ext cx="5204539" cy="1938992"/>
          </a:xfrm>
          <a:prstGeom prst="rect">
            <a:avLst/>
          </a:prstGeom>
          <a:solidFill>
            <a:srgbClr val="FEF1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Q11c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
            </a:r>
            <a:br>
              <a:rPr lang="en-US" sz="2400" dirty="0" smtClean="0">
                <a:solidFill>
                  <a:schemeClr val="tx1"/>
                </a:solidFill>
                <a:latin typeface="Arial" panose="020B0604020202020204" pitchFamily="34" charset="0"/>
                <a:cs typeface="Arial" panose="020B0604020202020204" pitchFamily="34" charset="0"/>
              </a:rPr>
            </a:br>
            <a:endParaRPr lang="en-US" sz="24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1400" y="5105868"/>
            <a:ext cx="5062688" cy="1222035"/>
          </a:xfrm>
          <a:prstGeom prst="rect">
            <a:avLst/>
          </a:prstGeom>
        </p:spPr>
      </p:pic>
    </p:spTree>
    <p:extLst>
      <p:ext uri="{BB962C8B-B14F-4D97-AF65-F5344CB8AC3E}">
        <p14:creationId xmlns:p14="http://schemas.microsoft.com/office/powerpoint/2010/main" val="2743061771"/>
      </p:ext>
    </p:extLst>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179</a:t>
            </a:r>
            <a:endParaRPr lang="en-GB" sz="1400" b="1" dirty="0">
              <a:latin typeface="Calibri" panose="020F0502020204030204" pitchFamily="34" charset="0"/>
            </a:endParaRPr>
          </a:p>
        </p:txBody>
      </p:sp>
      <p:sp>
        <p:nvSpPr>
          <p:cNvPr id="11" name="Title 1"/>
          <p:cNvSpPr>
            <a:spLocks noGrp="1"/>
          </p:cNvSpPr>
          <p:nvPr>
            <p:ph type="title"/>
          </p:nvPr>
        </p:nvSpPr>
        <p:spPr/>
        <p:txBody>
          <a:bodyPr>
            <a:noAutofit/>
          </a:bodyPr>
          <a:lstStyle/>
          <a:p>
            <a:r>
              <a:rPr lang="en-GB" sz="3600" dirty="0"/>
              <a:t>6.6 – Quadratic Graphs</a:t>
            </a:r>
            <a:endParaRPr lang="en-GB" sz="3200" b="1" dirty="0" smtClean="0"/>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37090"/>
          </a:xfrm>
          <a:prstGeom prst="rect">
            <a:avLst/>
          </a:prstGeom>
        </p:spPr>
      </p:pic>
      <p:grpSp>
        <p:nvGrpSpPr>
          <p:cNvPr id="8" name="Group 7"/>
          <p:cNvGrpSpPr/>
          <p:nvPr/>
        </p:nvGrpSpPr>
        <p:grpSpPr>
          <a:xfrm>
            <a:off x="305905" y="1268760"/>
            <a:ext cx="5130191" cy="4309010"/>
            <a:chOff x="3483872" y="1089031"/>
            <a:chExt cx="5264592" cy="4309010"/>
          </a:xfrm>
        </p:grpSpPr>
        <p:sp>
          <p:nvSpPr>
            <p:cNvPr id="9" name="Round Diagonal Corner Rectangle 8"/>
            <p:cNvSpPr/>
            <p:nvPr/>
          </p:nvSpPr>
          <p:spPr>
            <a:xfrm>
              <a:off x="3491880" y="1089031"/>
              <a:ext cx="5256584" cy="4241285"/>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12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3563889" y="1666250"/>
              <a:ext cx="5095139" cy="3731791"/>
            </a:xfrm>
            <a:prstGeom prst="rect">
              <a:avLst/>
            </a:prstGeom>
          </p:spPr>
          <p:txBody>
            <a:bodyPr wrap="square">
              <a:spAutoFit/>
            </a:bodyPr>
            <a:lstStyle/>
            <a:p>
              <a:pPr marL="457200" indent="-457200">
                <a:spcAft>
                  <a:spcPts val="0"/>
                </a:spcAft>
                <a:buClr>
                  <a:srgbClr val="C00000"/>
                </a:buClr>
                <a:buFont typeface="+mj-lt"/>
                <a:buAutoNum type="alphaLcPeriod"/>
                <a:tabLst>
                  <a:tab pos="4972050" algn="r"/>
                </a:tabLst>
              </a:pPr>
              <a:r>
                <a:rPr lang="en-US" sz="2150" dirty="0" smtClean="0"/>
                <a:t>Complete the table for </a:t>
              </a:r>
              <a:br>
                <a:rPr lang="en-US" sz="2150" dirty="0" smtClean="0"/>
              </a:br>
              <a:r>
                <a:rPr lang="en-US" sz="2150" i="1" dirty="0" smtClean="0"/>
                <a:t>y</a:t>
              </a:r>
              <a:r>
                <a:rPr lang="en-US" sz="2150" dirty="0" smtClean="0"/>
                <a:t> = 2</a:t>
              </a:r>
              <a:r>
                <a:rPr lang="en-US" sz="2150" i="1" dirty="0" smtClean="0"/>
                <a:t>x</a:t>
              </a:r>
              <a:r>
                <a:rPr lang="en-US" sz="2150" baseline="30000" dirty="0" smtClean="0"/>
                <a:t>2</a:t>
              </a:r>
              <a:r>
                <a:rPr lang="en-US" sz="2150" dirty="0" smtClean="0"/>
                <a:t> - 3</a:t>
              </a:r>
              <a:r>
                <a:rPr lang="en-US" sz="2150" i="1" dirty="0" smtClean="0"/>
                <a:t>x</a:t>
              </a:r>
              <a:r>
                <a:rPr lang="en-US" sz="2150" dirty="0" smtClean="0"/>
                <a:t> - 4.</a:t>
              </a:r>
              <a:r>
                <a:rPr lang="en-US" sz="2150" dirty="0"/>
                <a:t>	</a:t>
              </a:r>
              <a:r>
                <a:rPr lang="en-US" sz="2150" b="1" dirty="0" smtClean="0"/>
                <a:t>(</a:t>
              </a:r>
              <a:r>
                <a:rPr lang="en-US" sz="2150" b="1" dirty="0"/>
                <a:t>2 marks</a:t>
              </a:r>
              <a:r>
                <a:rPr lang="en-US" sz="2150" b="1" dirty="0" smtClean="0"/>
                <a:t>)</a:t>
              </a:r>
              <a:br>
                <a:rPr lang="en-US" sz="2150" b="1" dirty="0" smtClean="0"/>
              </a:br>
              <a:r>
                <a:rPr lang="en-US" sz="2150" b="1" dirty="0" smtClean="0"/>
                <a:t/>
              </a:r>
              <a:br>
                <a:rPr lang="en-US" sz="2150" b="1" dirty="0" smtClean="0"/>
              </a:br>
              <a:r>
                <a:rPr lang="en-US" sz="2150" b="1" dirty="0" smtClean="0"/>
                <a:t/>
              </a:r>
              <a:br>
                <a:rPr lang="en-US" sz="2150" b="1" dirty="0" smtClean="0"/>
              </a:br>
              <a:r>
                <a:rPr lang="en-US" sz="2150" b="1" dirty="0" smtClean="0"/>
                <a:t/>
              </a:r>
              <a:br>
                <a:rPr lang="en-US" sz="2150" b="1" dirty="0" smtClean="0"/>
              </a:br>
              <a:endParaRPr lang="en-US" sz="1600" b="1" dirty="0"/>
            </a:p>
            <a:p>
              <a:pPr marL="457200" indent="-457200">
                <a:spcAft>
                  <a:spcPts val="0"/>
                </a:spcAft>
                <a:buClr>
                  <a:srgbClr val="C00000"/>
                </a:buClr>
                <a:buFont typeface="+mj-lt"/>
                <a:buAutoNum type="alphaLcPeriod"/>
                <a:tabLst>
                  <a:tab pos="4972050" algn="r"/>
                </a:tabLst>
              </a:pPr>
              <a:r>
                <a:rPr lang="en-US" sz="2150" dirty="0" smtClean="0"/>
                <a:t>Draw </a:t>
              </a:r>
              <a:r>
                <a:rPr lang="en-US" sz="2150" dirty="0"/>
                <a:t>the graph of </a:t>
              </a:r>
              <a:r>
                <a:rPr lang="en-US" sz="2150" i="1" dirty="0" smtClean="0"/>
                <a:t>y</a:t>
              </a:r>
              <a:r>
                <a:rPr lang="en-US" sz="2150" dirty="0" smtClean="0"/>
                <a:t> </a:t>
              </a:r>
              <a:r>
                <a:rPr lang="en-US" sz="2150" dirty="0"/>
                <a:t>= 2</a:t>
              </a:r>
              <a:r>
                <a:rPr lang="en-US" sz="2150" i="1" dirty="0"/>
                <a:t>x</a:t>
              </a:r>
              <a:r>
                <a:rPr lang="en-US" sz="2150" baseline="30000" dirty="0"/>
                <a:t>2</a:t>
              </a:r>
              <a:r>
                <a:rPr lang="en-US" sz="2150" dirty="0"/>
                <a:t> - 3</a:t>
              </a:r>
              <a:r>
                <a:rPr lang="en-US" sz="2150" i="1" dirty="0"/>
                <a:t>x</a:t>
              </a:r>
              <a:r>
                <a:rPr lang="en-US" sz="2150" dirty="0"/>
                <a:t>- 4. </a:t>
              </a:r>
              <a:r>
                <a:rPr lang="en-US" sz="2150" dirty="0" smtClean="0"/>
                <a:t>	</a:t>
              </a:r>
              <a:r>
                <a:rPr lang="en-US" sz="2150" b="1" dirty="0" smtClean="0"/>
                <a:t>(</a:t>
              </a:r>
              <a:r>
                <a:rPr lang="en-US" sz="2150" b="1" dirty="0"/>
                <a:t>2 marks)</a:t>
              </a:r>
            </a:p>
            <a:p>
              <a:pPr marL="457200" indent="-457200">
                <a:spcAft>
                  <a:spcPts val="0"/>
                </a:spcAft>
                <a:buClr>
                  <a:srgbClr val="C00000"/>
                </a:buClr>
                <a:buFont typeface="+mj-lt"/>
                <a:buAutoNum type="alphaLcPeriod"/>
                <a:tabLst>
                  <a:tab pos="4972050" algn="r"/>
                </a:tabLst>
              </a:pPr>
              <a:r>
                <a:rPr lang="en-US" sz="2150" dirty="0" smtClean="0"/>
                <a:t>By </a:t>
              </a:r>
              <a:r>
                <a:rPr lang="en-US" sz="2150" dirty="0"/>
                <a:t>drawing a suitable line on your </a:t>
              </a:r>
              <a:r>
                <a:rPr lang="en-US" sz="2150" dirty="0" smtClean="0"/>
                <a:t>graph, solve </a:t>
              </a:r>
              <a:r>
                <a:rPr lang="en-US" sz="2150" dirty="0"/>
                <a:t>the equation </a:t>
              </a:r>
              <a:r>
                <a:rPr lang="en-US" sz="2150" dirty="0" smtClean="0"/>
                <a:t>2</a:t>
              </a:r>
              <a:r>
                <a:rPr lang="en-US" sz="2150" i="1" dirty="0" smtClean="0"/>
                <a:t>x</a:t>
              </a:r>
              <a:r>
                <a:rPr lang="en-US" sz="2150" baseline="30000" dirty="0" smtClean="0"/>
                <a:t>2</a:t>
              </a:r>
              <a:r>
                <a:rPr lang="en-US" sz="2150" dirty="0" smtClean="0"/>
                <a:t> </a:t>
              </a:r>
              <a:r>
                <a:rPr lang="en-US" sz="2150" dirty="0"/>
                <a:t>+ </a:t>
              </a:r>
              <a:r>
                <a:rPr lang="en-US" sz="2150" i="1" dirty="0"/>
                <a:t>x</a:t>
              </a:r>
              <a:r>
                <a:rPr lang="en-US" sz="2150" dirty="0"/>
                <a:t> - 20 = 0. </a:t>
              </a:r>
              <a:r>
                <a:rPr lang="en-US" sz="2150" dirty="0" smtClean="0"/>
                <a:t>	</a:t>
              </a:r>
              <a:r>
                <a:rPr lang="en-US" sz="2150" b="1" dirty="0" smtClean="0"/>
                <a:t>(</a:t>
              </a:r>
              <a:r>
                <a:rPr lang="en-US" sz="2150" b="1" dirty="0"/>
                <a:t>2 marks)</a:t>
              </a:r>
            </a:p>
          </p:txBody>
        </p:sp>
      </p:grpSp>
      <p:sp>
        <p:nvSpPr>
          <p:cNvPr id="13" name="Rectangle 12"/>
          <p:cNvSpPr/>
          <p:nvPr/>
        </p:nvSpPr>
        <p:spPr>
          <a:xfrm flipH="1">
            <a:off x="264141" y="5581689"/>
            <a:ext cx="5204539" cy="1015663"/>
          </a:xfrm>
          <a:prstGeom prst="rect">
            <a:avLst/>
          </a:prstGeom>
          <a:solidFill>
            <a:srgbClr val="F2FBE5"/>
          </a:solidFill>
          <a:ln>
            <a:solidFill>
              <a:schemeClr val="accent3">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000" b="1" dirty="0" smtClean="0">
                <a:solidFill>
                  <a:schemeClr val="accent3">
                    <a:lumMod val="50000"/>
                  </a:schemeClr>
                </a:solidFill>
                <a:latin typeface="Arial" panose="020B0604020202020204" pitchFamily="34" charset="0"/>
                <a:cs typeface="Arial" panose="020B0604020202020204" pitchFamily="34" charset="0"/>
              </a:rPr>
              <a:t>Q12 </a:t>
            </a:r>
            <a:br>
              <a:rPr lang="en-US" sz="2000" b="1" dirty="0" smtClean="0">
                <a:solidFill>
                  <a:schemeClr val="accent3">
                    <a:lumMod val="50000"/>
                  </a:schemeClr>
                </a:solidFill>
                <a:latin typeface="Arial" panose="020B0604020202020204" pitchFamily="34" charset="0"/>
                <a:cs typeface="Arial" panose="020B0604020202020204" pitchFamily="34" charset="0"/>
              </a:rPr>
            </a:br>
            <a:r>
              <a:rPr lang="en-US" sz="2000" b="1" dirty="0" smtClean="0">
                <a:solidFill>
                  <a:schemeClr val="accent3">
                    <a:lumMod val="50000"/>
                  </a:schemeClr>
                </a:solidFill>
                <a:latin typeface="Arial" panose="020B0604020202020204" pitchFamily="34" charset="0"/>
                <a:cs typeface="Arial" panose="020B0604020202020204" pitchFamily="34" charset="0"/>
              </a:rPr>
              <a:t>strategy </a:t>
            </a:r>
            <a:br>
              <a:rPr lang="en-US" sz="2000" b="1" dirty="0" smtClean="0">
                <a:solidFill>
                  <a:schemeClr val="accent3">
                    <a:lumMod val="50000"/>
                  </a:schemeClr>
                </a:solidFill>
                <a:latin typeface="Arial" panose="020B0604020202020204" pitchFamily="34" charset="0"/>
                <a:cs typeface="Arial" panose="020B0604020202020204" pitchFamily="34" charset="0"/>
              </a:rPr>
            </a:br>
            <a:r>
              <a:rPr lang="en-US" sz="2000" b="1" dirty="0" smtClean="0">
                <a:solidFill>
                  <a:schemeClr val="accent3">
                    <a:lumMod val="50000"/>
                  </a:schemeClr>
                </a:solidFill>
                <a:latin typeface="Arial" panose="020B0604020202020204" pitchFamily="34" charset="0"/>
                <a:cs typeface="Arial" panose="020B0604020202020204" pitchFamily="34" charset="0"/>
              </a:rPr>
              <a:t>hint</a:t>
            </a:r>
            <a:endParaRPr lang="en-US" sz="2000" dirty="0">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39585" y="5661248"/>
            <a:ext cx="3924503" cy="784901"/>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2553843784"/>
              </p:ext>
            </p:extLst>
          </p:nvPr>
        </p:nvGraphicFramePr>
        <p:xfrm>
          <a:off x="379716" y="2636912"/>
          <a:ext cx="4969230" cy="914400"/>
        </p:xfrm>
        <a:graphic>
          <a:graphicData uri="http://schemas.openxmlformats.org/drawingml/2006/table">
            <a:tbl>
              <a:tblPr firstRow="1" bandRow="1">
                <a:tableStyleId>{5940675A-B579-460E-94D1-54222C63F5DA}</a:tableStyleId>
              </a:tblPr>
              <a:tblGrid>
                <a:gridCol w="771995"/>
                <a:gridCol w="599605"/>
                <a:gridCol w="599605"/>
                <a:gridCol w="599605"/>
                <a:gridCol w="599605"/>
                <a:gridCol w="599605"/>
                <a:gridCol w="599605"/>
                <a:gridCol w="599605"/>
              </a:tblGrid>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latin typeface="Arial" panose="020B0604020202020204" pitchFamily="34" charset="0"/>
                          <a:cs typeface="Arial" panose="020B0604020202020204" pitchFamily="34" charset="0"/>
                        </a:rPr>
                        <a:t>x</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0</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4</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200">
                <a:tc>
                  <a:txBody>
                    <a:bodyPr/>
                    <a:lstStyle/>
                    <a:p>
                      <a:pPr algn="ctr"/>
                      <a:r>
                        <a:rPr lang="en-US" sz="2400" b="1" dirty="0" smtClean="0">
                          <a:latin typeface="Arial" panose="020B0604020202020204" pitchFamily="34" charset="0"/>
                          <a:cs typeface="Arial" panose="020B0604020202020204" pitchFamily="34" charset="0"/>
                        </a:rPr>
                        <a:t>y</a:t>
                      </a:r>
                      <a:endParaRPr lang="en-US" sz="24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5</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12237146"/>
      </p:ext>
    </p:extLst>
  </p:cSld>
  <p:clrMapOvr>
    <a:masterClrMapping/>
  </p:clrMapOvr>
  <p:transition advClick="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179</a:t>
            </a:r>
            <a:endParaRPr lang="en-GB" sz="1400" b="1" dirty="0">
              <a:latin typeface="Calibri" panose="020F0502020204030204" pitchFamily="34" charset="0"/>
            </a:endParaRPr>
          </a:p>
        </p:txBody>
      </p:sp>
      <p:sp>
        <p:nvSpPr>
          <p:cNvPr id="3" name="Rectangle 2"/>
          <p:cNvSpPr/>
          <p:nvPr/>
        </p:nvSpPr>
        <p:spPr>
          <a:xfrm>
            <a:off x="251519" y="1196752"/>
            <a:ext cx="5256585" cy="4493538"/>
          </a:xfrm>
          <a:prstGeom prst="rect">
            <a:avLst/>
          </a:prstGeom>
        </p:spPr>
        <p:txBody>
          <a:bodyPr wrap="square">
            <a:spAutoFit/>
          </a:bodyPr>
          <a:lstStyle/>
          <a:p>
            <a:pPr marL="571500" indent="-571500">
              <a:buClr>
                <a:srgbClr val="C00000"/>
              </a:buClr>
              <a:buFont typeface="+mj-lt"/>
              <a:buAutoNum type="arabicPeriod" startAt="13"/>
              <a:tabLst>
                <a:tab pos="2743200" algn="l"/>
              </a:tabLst>
            </a:pPr>
            <a:r>
              <a:rPr lang="en-US" sz="2200" b="1" dirty="0">
                <a:solidFill>
                  <a:srgbClr val="C00000"/>
                </a:solidFill>
                <a:latin typeface="Arial" panose="020B0604020202020204" pitchFamily="34" charset="0"/>
                <a:cs typeface="Arial" panose="020B0604020202020204" pitchFamily="34" charset="0"/>
              </a:rPr>
              <a:t>Modelling / Real </a:t>
            </a:r>
            <a:r>
              <a:rPr lang="en-US" sz="2200" dirty="0">
                <a:latin typeface="Arial" panose="020B0604020202020204" pitchFamily="34" charset="0"/>
                <a:cs typeface="Arial" panose="020B0604020202020204" pitchFamily="34" charset="0"/>
              </a:rPr>
              <a:t>Carla throws a rounders </a:t>
            </a:r>
            <a:r>
              <a:rPr lang="en-US" sz="2200" dirty="0" smtClean="0">
                <a:latin typeface="Arial" panose="020B0604020202020204" pitchFamily="34" charset="0"/>
                <a:cs typeface="Arial" panose="020B0604020202020204" pitchFamily="34" charset="0"/>
              </a:rPr>
              <a:t>ball.</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This </a:t>
            </a:r>
            <a:r>
              <a:rPr lang="en-US" sz="2200" dirty="0">
                <a:latin typeface="Arial" panose="020B0604020202020204" pitchFamily="34" charset="0"/>
                <a:cs typeface="Arial" panose="020B0604020202020204" pitchFamily="34" charset="0"/>
              </a:rPr>
              <a:t>table gives data for the height, </a:t>
            </a:r>
            <a:r>
              <a:rPr lang="en-US" sz="2200" i="1" dirty="0">
                <a:latin typeface="Arial" panose="020B0604020202020204" pitchFamily="34" charset="0"/>
                <a:cs typeface="Arial" panose="020B0604020202020204" pitchFamily="34" charset="0"/>
              </a:rPr>
              <a:t>h</a:t>
            </a:r>
            <a:r>
              <a:rPr lang="en-US" sz="2200" dirty="0">
                <a:latin typeface="Arial" panose="020B0604020202020204" pitchFamily="34" charset="0"/>
                <a:cs typeface="Arial" panose="020B0604020202020204" pitchFamily="34" charset="0"/>
              </a:rPr>
              <a:t> metres, of the rounders ball at time, </a:t>
            </a:r>
            <a:r>
              <a:rPr lang="en-US" sz="2200" i="1" dirty="0">
                <a:latin typeface="Arial" panose="020B0604020202020204" pitchFamily="34" charset="0"/>
                <a:cs typeface="Arial" panose="020B0604020202020204" pitchFamily="34" charset="0"/>
              </a:rPr>
              <a:t>t</a:t>
            </a:r>
            <a:r>
              <a:rPr lang="en-US" sz="2200" dirty="0">
                <a:latin typeface="Arial" panose="020B0604020202020204" pitchFamily="34" charset="0"/>
                <a:cs typeface="Arial" panose="020B0604020202020204" pitchFamily="34" charset="0"/>
              </a:rPr>
              <a:t> seconds, after Carla has thrown it</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endParaRPr lang="en-US" sz="22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743200" algn="l"/>
              </a:tabLst>
            </a:pPr>
            <a:r>
              <a:rPr lang="en-US" sz="2200" dirty="0">
                <a:latin typeface="Arial" panose="020B0604020202020204" pitchFamily="34" charset="0"/>
                <a:cs typeface="Arial" panose="020B0604020202020204" pitchFamily="34" charset="0"/>
              </a:rPr>
              <a:t>Use this data to draw a graph showing the trajectory of the rounders ball, </a:t>
            </a:r>
            <a:endParaRPr lang="en-US" sz="22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743200" algn="l"/>
              </a:tabLst>
            </a:pPr>
            <a:r>
              <a:rPr lang="en-US" sz="2200" dirty="0" smtClean="0">
                <a:latin typeface="Arial" panose="020B0604020202020204" pitchFamily="34" charset="0"/>
                <a:cs typeface="Arial" panose="020B0604020202020204" pitchFamily="34" charset="0"/>
              </a:rPr>
              <a:t>Continue </a:t>
            </a:r>
            <a:r>
              <a:rPr lang="en-US" sz="2200" dirty="0">
                <a:latin typeface="Arial" panose="020B0604020202020204" pitchFamily="34" charset="0"/>
                <a:cs typeface="Arial" panose="020B0604020202020204" pitchFamily="34" charset="0"/>
              </a:rPr>
              <a:t>the graph to predict when the rounders ball will land.</a:t>
            </a:r>
            <a:endParaRPr lang="en-US" sz="2200" dirty="0" smtClean="0">
              <a:latin typeface="Arial" panose="020B0604020202020204" pitchFamily="34" charset="0"/>
              <a:cs typeface="Arial" panose="020B0604020202020204" pitchFamily="34" charset="0"/>
            </a:endParaRPr>
          </a:p>
        </p:txBody>
      </p:sp>
      <p:sp>
        <p:nvSpPr>
          <p:cNvPr id="11" name="Title 1"/>
          <p:cNvSpPr>
            <a:spLocks noGrp="1"/>
          </p:cNvSpPr>
          <p:nvPr>
            <p:ph type="title"/>
          </p:nvPr>
        </p:nvSpPr>
        <p:spPr/>
        <p:txBody>
          <a:bodyPr>
            <a:noAutofit/>
          </a:bodyPr>
          <a:lstStyle/>
          <a:p>
            <a:r>
              <a:rPr lang="en-GB" sz="3600" dirty="0"/>
              <a:t>6.6 – Quadratic Graphs</a:t>
            </a:r>
            <a:endParaRPr lang="en-GB" sz="3200" b="1" dirty="0" smtClean="0"/>
          </a:p>
        </p:txBody>
      </p:sp>
      <p:graphicFrame>
        <p:nvGraphicFramePr>
          <p:cNvPr id="8" name="Table 7"/>
          <p:cNvGraphicFramePr>
            <a:graphicFrameLocks noGrp="1"/>
          </p:cNvGraphicFramePr>
          <p:nvPr>
            <p:extLst>
              <p:ext uri="{D42A27DB-BD31-4B8C-83A1-F6EECF244321}">
                <p14:modId xmlns:p14="http://schemas.microsoft.com/office/powerpoint/2010/main" val="396701707"/>
              </p:ext>
            </p:extLst>
          </p:nvPr>
        </p:nvGraphicFramePr>
        <p:xfrm>
          <a:off x="251519" y="3001496"/>
          <a:ext cx="5163715" cy="787544"/>
        </p:xfrm>
        <a:graphic>
          <a:graphicData uri="http://schemas.openxmlformats.org/drawingml/2006/table">
            <a:tbl>
              <a:tblPr firstRow="1" bandRow="1">
                <a:tableStyleId>{5940675A-B579-460E-94D1-54222C63F5DA}</a:tableStyleId>
              </a:tblPr>
              <a:tblGrid>
                <a:gridCol w="2125980"/>
                <a:gridCol w="545607"/>
                <a:gridCol w="650890"/>
                <a:gridCol w="563880"/>
                <a:gridCol w="638679"/>
                <a:gridCol w="638679"/>
              </a:tblGrid>
              <a:tr h="421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dirty="0" smtClean="0">
                          <a:latin typeface="Arial" panose="020B0604020202020204" pitchFamily="34" charset="0"/>
                          <a:cs typeface="Arial" panose="020B0604020202020204" pitchFamily="34" charset="0"/>
                        </a:rPr>
                        <a:t>Time </a:t>
                      </a:r>
                      <a:r>
                        <a:rPr lang="en-US" sz="1800" b="1" i="1" dirty="0" smtClean="0">
                          <a:latin typeface="Arial" panose="020B0604020202020204" pitchFamily="34" charset="0"/>
                          <a:cs typeface="Arial" panose="020B0604020202020204" pitchFamily="34" charset="0"/>
                        </a:rPr>
                        <a:t>t </a:t>
                      </a:r>
                      <a:r>
                        <a:rPr lang="en-US" sz="1800" b="1" i="0" dirty="0" smtClean="0">
                          <a:latin typeface="Arial" panose="020B0604020202020204" pitchFamily="34" charset="0"/>
                          <a:cs typeface="Arial" panose="020B0604020202020204" pitchFamily="34" charset="0"/>
                        </a:rPr>
                        <a:t>(seconds)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800" dirty="0" smtClean="0">
                          <a:latin typeface="Arial" panose="020B0604020202020204" pitchFamily="34" charset="0"/>
                          <a:cs typeface="Arial" panose="020B0604020202020204" pitchFamily="34" charset="0"/>
                        </a:rPr>
                        <a:t>0</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1</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2</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3</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4</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4232">
                <a:tc>
                  <a:txBody>
                    <a:bodyPr/>
                    <a:lstStyle/>
                    <a:p>
                      <a:r>
                        <a:rPr lang="en-US" sz="1800" b="1" i="0" dirty="0" smtClean="0">
                          <a:latin typeface="Arial" panose="020B0604020202020204" pitchFamily="34" charset="0"/>
                          <a:cs typeface="Arial" panose="020B0604020202020204" pitchFamily="34" charset="0"/>
                        </a:rPr>
                        <a:t>Height </a:t>
                      </a:r>
                      <a:r>
                        <a:rPr lang="en-US" sz="1800" b="1" i="1" dirty="0" smtClean="0">
                          <a:latin typeface="Arial" panose="020B0604020202020204" pitchFamily="34" charset="0"/>
                          <a:cs typeface="Arial" panose="020B0604020202020204" pitchFamily="34" charset="0"/>
                        </a:rPr>
                        <a:t>h </a:t>
                      </a:r>
                      <a:r>
                        <a:rPr lang="en-US" sz="1800" b="1" i="0" dirty="0" smtClean="0">
                          <a:latin typeface="Arial" panose="020B0604020202020204" pitchFamily="34" charset="0"/>
                          <a:cs typeface="Arial" panose="020B0604020202020204" pitchFamily="34" charset="0"/>
                        </a:rPr>
                        <a:t>(metres)</a:t>
                      </a:r>
                      <a:endParaRPr lang="en-US" sz="1800" b="1"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800" dirty="0" smtClean="0">
                          <a:latin typeface="Arial" panose="020B0604020202020204" pitchFamily="34" charset="0"/>
                          <a:cs typeface="Arial" panose="020B0604020202020204" pitchFamily="34" charset="0"/>
                        </a:rPr>
                        <a:t>1.2</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3.7</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4.7</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4.2</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2.2</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9" name="Rectangle 8"/>
          <p:cNvSpPr/>
          <p:nvPr/>
        </p:nvSpPr>
        <p:spPr>
          <a:xfrm flipH="1">
            <a:off x="251519" y="5840403"/>
            <a:ext cx="5196812" cy="707886"/>
          </a:xfrm>
          <a:prstGeom prst="rect">
            <a:avLst/>
          </a:prstGeom>
          <a:solidFill>
            <a:schemeClr val="accent5">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Q13 communication hint </a:t>
            </a:r>
            <a:r>
              <a:rPr lang="en-US" sz="2000" dirty="0" smtClean="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The </a:t>
            </a:r>
            <a:r>
              <a:rPr lang="en-US" sz="2000" b="1" dirty="0">
                <a:solidFill>
                  <a:schemeClr val="tx1"/>
                </a:solidFill>
                <a:latin typeface="Arial" panose="020B0604020202020204" pitchFamily="34" charset="0"/>
                <a:cs typeface="Arial" panose="020B0604020202020204" pitchFamily="34" charset="0"/>
              </a:rPr>
              <a:t>trajectory</a:t>
            </a:r>
            <a:r>
              <a:rPr lang="en-US" sz="2000" dirty="0">
                <a:solidFill>
                  <a:schemeClr val="tx1"/>
                </a:solidFill>
                <a:latin typeface="Arial" panose="020B0604020202020204" pitchFamily="34" charset="0"/>
                <a:cs typeface="Arial" panose="020B0604020202020204" pitchFamily="34" charset="0"/>
              </a:rPr>
              <a:t> of an object is the path it follows</a:t>
            </a: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4251252151"/>
      </p:ext>
    </p:extLst>
  </p:cSld>
  <p:clrMapOvr>
    <a:masterClrMapping/>
  </p:clrMapOvr>
  <p:transition advClick="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500" dirty="0" smtClean="0"/>
              <a:t>6.7 – Cubic and Reciprocal Graphs</a:t>
            </a:r>
            <a:endParaRPr lang="en-GB" sz="35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180</a:t>
            </a:r>
            <a:endParaRPr lang="en-GB" sz="1300" b="1" dirty="0">
              <a:latin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121949575"/>
              </p:ext>
            </p:extLst>
          </p:nvPr>
        </p:nvGraphicFramePr>
        <p:xfrm>
          <a:off x="251518" y="1268760"/>
          <a:ext cx="8568952" cy="4387929"/>
        </p:xfrm>
        <a:graphic>
          <a:graphicData uri="http://schemas.openxmlformats.org/drawingml/2006/table">
            <a:tbl>
              <a:tblPr firstRow="1" bandRow="1">
                <a:effectLst/>
                <a:tableStyleId>{5940675A-B579-460E-94D1-54222C63F5DA}</a:tableStyleId>
              </a:tblPr>
              <a:tblGrid>
                <a:gridCol w="2142238"/>
                <a:gridCol w="3186356"/>
                <a:gridCol w="3240358"/>
              </a:tblGrid>
              <a:tr h="566211">
                <a:tc>
                  <a:txBody>
                    <a:bodyPr/>
                    <a:lstStyle/>
                    <a:p>
                      <a:r>
                        <a:rPr lang="en-US" sz="2800" b="1" dirty="0" smtClean="0">
                          <a:latin typeface="Arial" panose="020B0604020202020204" pitchFamily="34" charset="0"/>
                          <a:cs typeface="Arial" panose="020B0604020202020204" pitchFamily="34" charset="0"/>
                        </a:rPr>
                        <a:t>Objectives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c>
                  <a:txBody>
                    <a:bodyPr/>
                    <a:lstStyle/>
                    <a:p>
                      <a:endParaRPr lang="en-US" sz="28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a:txBody>
                    <a:bodyPr/>
                    <a:lstStyle/>
                    <a:p>
                      <a:r>
                        <a:rPr lang="en-US" sz="2800" b="1" dirty="0" smtClean="0">
                          <a:latin typeface="Arial" panose="020B0604020202020204" pitchFamily="34" charset="0"/>
                          <a:cs typeface="Arial" panose="020B0604020202020204" pitchFamily="34" charset="0"/>
                        </a:rPr>
                        <a:t>Why Learn This?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FFC000"/>
                    </a:solidFill>
                  </a:tcPr>
                </a:tc>
              </a:tr>
              <a:tr h="1882061">
                <a:tc gridSpan="2">
                  <a: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Draw graphs of cubic functions.</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Solve cubic equations using graphs.</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Draw graphs of reciprocal functions.</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Recognise a graph from its shape.</a:t>
                      </a:r>
                      <a:endParaRPr lang="en-US" sz="2400" i="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a:txBody>
                    <a:bodyPr/>
                    <a:lstStyle/>
                    <a:p>
                      <a:r>
                        <a:rPr lang="en-US" sz="2400" dirty="0" smtClean="0">
                          <a:latin typeface="Arial" panose="020B0604020202020204" pitchFamily="34" charset="0"/>
                          <a:cs typeface="Arial" panose="020B0604020202020204" pitchFamily="34" charset="0"/>
                        </a:rPr>
                        <a:t>You may see reciprocal graphs in science, when you do experiments on volume and pressure.</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r>
              <a:tr h="432048">
                <a:tc>
                  <a:txBody>
                    <a:bodyPr/>
                    <a:lstStyle/>
                    <a:p>
                      <a:r>
                        <a:rPr kumimoji="0" lang="en-US" sz="2800" b="1" kern="1200" dirty="0" smtClean="0">
                          <a:solidFill>
                            <a:schemeClr val="tx1"/>
                          </a:solidFill>
                          <a:latin typeface="Arial" panose="020B0604020202020204" pitchFamily="34" charset="0"/>
                          <a:ea typeface="+mn-ea"/>
                          <a:cs typeface="Arial" panose="020B0604020202020204" pitchFamily="34" charset="0"/>
                        </a:rPr>
                        <a:t>Fluency</a:t>
                      </a:r>
                      <a:endParaRPr kumimoji="0" lang="en-US" sz="2800" b="1" kern="1200" dirty="0">
                        <a:solidFill>
                          <a:schemeClr val="tx1"/>
                        </a:solidFill>
                        <a:latin typeface="Arial" panose="020B0604020202020204" pitchFamily="34" charset="0"/>
                        <a:ea typeface="+mn-ea"/>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5">
                        <a:lumMod val="20000"/>
                        <a:lumOff val="80000"/>
                      </a:schemeClr>
                    </a:solidFill>
                  </a:tcPr>
                </a:tc>
                <a:tc gridSpan="2">
                  <a:txBody>
                    <a:bodyPr/>
                    <a:lstStyle/>
                    <a:p>
                      <a:endParaRPr lang="en-US" sz="2000" dirty="0"/>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r h="1017558">
                <a:tc gridSpan="3">
                  <a:txBody>
                    <a:bodyPr/>
                    <a:lstStyle/>
                    <a:p>
                      <a:pPr marL="0" indent="0">
                        <a:buFont typeface="Arial" panose="020B0604020202020204" pitchFamily="34" charset="0"/>
                        <a:buNone/>
                      </a:pPr>
                      <a:r>
                        <a:rPr kumimoji="0" lang="en-US" sz="2800" kern="1200" baseline="0" dirty="0" smtClean="0">
                          <a:solidFill>
                            <a:schemeClr val="tx1"/>
                          </a:solidFill>
                          <a:latin typeface="Arial" panose="020B0604020202020204" pitchFamily="34" charset="0"/>
                          <a:ea typeface="+mn-ea"/>
                          <a:cs typeface="Arial" panose="020B0604020202020204" pitchFamily="34" charset="0"/>
                        </a:rPr>
                        <a:t>What shape is:</a:t>
                      </a:r>
                    </a:p>
                    <a:p>
                      <a:pPr marL="285750" indent="-285750">
                        <a:buFont typeface="Arial" panose="020B0604020202020204" pitchFamily="34" charset="0"/>
                        <a:buChar char="•"/>
                      </a:pPr>
                      <a:r>
                        <a:rPr kumimoji="0" lang="en-US" sz="2800" kern="1200" baseline="0" dirty="0" smtClean="0">
                          <a:solidFill>
                            <a:schemeClr val="tx1"/>
                          </a:solidFill>
                          <a:latin typeface="Arial" panose="020B0604020202020204" pitchFamily="34" charset="0"/>
                          <a:ea typeface="+mn-ea"/>
                          <a:cs typeface="Arial" panose="020B0604020202020204" pitchFamily="34" charset="0"/>
                        </a:rPr>
                        <a:t>A linear graph        • A quadratic graph</a:t>
                      </a:r>
                    </a:p>
                  </a:txBody>
                  <a:tcP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bl>
          </a:graphicData>
        </a:graphic>
      </p:graphicFrame>
      <p:sp>
        <p:nvSpPr>
          <p:cNvPr id="5" name="Rectangle 4"/>
          <p:cNvSpPr/>
          <p:nvPr/>
        </p:nvSpPr>
        <p:spPr>
          <a:xfrm flipH="1">
            <a:off x="239283" y="6127993"/>
            <a:ext cx="8581188" cy="477054"/>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500" b="1" i="1" dirty="0" err="1" smtClean="0">
                <a:solidFill>
                  <a:srgbClr val="C00000"/>
                </a:solidFill>
                <a:latin typeface="Arial" panose="020B0604020202020204" pitchFamily="34" charset="0"/>
                <a:cs typeface="Arial" panose="020B0604020202020204" pitchFamily="34" charset="0"/>
              </a:rPr>
              <a:t>Active</a:t>
            </a:r>
            <a:r>
              <a:rPr lang="en-US" sz="2500" b="1" dirty="0" err="1" smtClean="0">
                <a:solidFill>
                  <a:srgbClr val="C00000"/>
                </a:solidFill>
                <a:latin typeface="Arial" panose="020B0604020202020204" pitchFamily="34" charset="0"/>
                <a:cs typeface="Arial" panose="020B0604020202020204" pitchFamily="34" charset="0"/>
              </a:rPr>
              <a:t>Learn</a:t>
            </a:r>
            <a:r>
              <a:rPr lang="en-US" sz="2500" b="1" dirty="0" smtClean="0">
                <a:solidFill>
                  <a:srgbClr val="C00000"/>
                </a:solidFill>
                <a:latin typeface="Arial" panose="020B0604020202020204" pitchFamily="34" charset="0"/>
                <a:cs typeface="Arial" panose="020B0604020202020204" pitchFamily="34" charset="0"/>
              </a:rPr>
              <a:t> </a:t>
            </a:r>
            <a:r>
              <a:rPr lang="en-US" sz="2500" dirty="0" smtClean="0">
                <a:solidFill>
                  <a:schemeClr val="tx1"/>
                </a:solidFill>
                <a:latin typeface="Arial" panose="020B0604020202020204" pitchFamily="34" charset="0"/>
                <a:cs typeface="Arial" panose="020B0604020202020204" pitchFamily="34" charset="0"/>
              </a:rPr>
              <a:t>- Homework, practice and support: Higher 6.7</a:t>
            </a:r>
            <a:endParaRPr lang="en-US" sz="25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6847349"/>
      </p:ext>
    </p:extLst>
  </p:cSld>
  <p:clrMapOvr>
    <a:masterClrMapping/>
  </p:clrMapOvr>
  <p:transition advClick="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180</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19" y="1196752"/>
                <a:ext cx="4824540" cy="3073085"/>
              </a:xfrm>
              <a:prstGeom prst="rect">
                <a:avLst/>
              </a:prstGeom>
            </p:spPr>
            <p:txBody>
              <a:bodyPr wrap="square">
                <a:spAutoFit/>
              </a:bodyPr>
              <a:lstStyle/>
              <a:p>
                <a:pPr marL="571500" indent="-571500">
                  <a:buClr>
                    <a:srgbClr val="C00000"/>
                  </a:buClr>
                  <a:buFont typeface="+mj-lt"/>
                  <a:buAutoNum type="arabicPeriod"/>
                  <a:tabLst>
                    <a:tab pos="2743200" algn="l"/>
                  </a:tabLst>
                </a:pPr>
                <a:r>
                  <a:rPr lang="en-US" sz="2400" dirty="0" smtClean="0">
                    <a:latin typeface="Arial" panose="020B0604020202020204" pitchFamily="34" charset="0"/>
                    <a:cs typeface="Arial" panose="020B0604020202020204" pitchFamily="34" charset="0"/>
                  </a:rPr>
                  <a:t>Copy and complete this table of values for y = x</a:t>
                </a:r>
                <a:r>
                  <a:rPr lang="en-US" sz="2400" baseline="30000" dirty="0" smtClean="0">
                    <a:latin typeface="Arial" panose="020B0604020202020204" pitchFamily="34" charset="0"/>
                    <a:cs typeface="Arial" panose="020B0604020202020204" pitchFamily="34" charset="0"/>
                  </a:rPr>
                  <a:t>3</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marL="571500" indent="-571500">
                  <a:buClr>
                    <a:srgbClr val="C00000"/>
                  </a:buClr>
                  <a:buFont typeface="+mj-lt"/>
                  <a:buAutoNum type="arabicPeriod"/>
                  <a:tabLst>
                    <a:tab pos="2743200" algn="l"/>
                  </a:tabLst>
                </a:pPr>
                <a:r>
                  <a:rPr lang="en-US" sz="2400" dirty="0" smtClean="0">
                    <a:latin typeface="Arial" panose="020B0604020202020204" pitchFamily="34" charset="0"/>
                    <a:cs typeface="Arial" panose="020B0604020202020204" pitchFamily="34" charset="0"/>
                  </a:rPr>
                  <a:t>Work out the value of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1</m:t>
                        </m:r>
                      </m:num>
                      <m:den>
                        <m:r>
                          <a:rPr lang="en-US" sz="2800" b="0" i="1" smtClean="0">
                            <a:latin typeface="Cambria Math" panose="02040503050406030204" pitchFamily="18" charset="0"/>
                            <a:cs typeface="Arial" panose="020B0604020202020204" pitchFamily="34" charset="0"/>
                          </a:rPr>
                          <m:t>𝑥</m:t>
                        </m:r>
                      </m:den>
                    </m:f>
                  </m:oMath>
                </a14:m>
                <a:r>
                  <a:rPr lang="en-US" sz="2400" dirty="0" smtClean="0">
                    <a:latin typeface="Arial" panose="020B0604020202020204" pitchFamily="34" charset="0"/>
                    <a:cs typeface="Arial" panose="020B0604020202020204" pitchFamily="34" charset="0"/>
                  </a:rPr>
                  <a:t> when:</a:t>
                </a:r>
              </a:p>
              <a:p>
                <a:pPr marL="914400" lvl="1" indent="-457200">
                  <a:buClr>
                    <a:srgbClr val="C00000"/>
                  </a:buClr>
                  <a:buFont typeface="+mj-lt"/>
                  <a:buAutoNum type="alphaLcPeriod"/>
                  <a:tabLst>
                    <a:tab pos="2743200" algn="l"/>
                  </a:tabLst>
                </a:pPr>
                <a:r>
                  <a:rPr lang="en-US" sz="2400" i="1" dirty="0" smtClean="0">
                    <a:latin typeface="Arial" panose="020B0604020202020204" pitchFamily="34" charset="0"/>
                    <a:cs typeface="Arial" panose="020B0604020202020204" pitchFamily="34" charset="0"/>
                  </a:rPr>
                  <a:t>x = </a:t>
                </a:r>
                <a:r>
                  <a:rPr lang="en-US" sz="2400" dirty="0" smtClean="0">
                    <a:latin typeface="Arial" panose="020B0604020202020204" pitchFamily="34" charset="0"/>
                    <a:cs typeface="Arial" panose="020B0604020202020204" pitchFamily="34" charset="0"/>
                  </a:rPr>
                  <a:t>-4</a:t>
                </a:r>
                <a:r>
                  <a:rPr lang="en-US" sz="2400" i="1" dirty="0">
                    <a:latin typeface="Arial" panose="020B0604020202020204" pitchFamily="34" charset="0"/>
                    <a:cs typeface="Arial" panose="020B0604020202020204" pitchFamily="34" charset="0"/>
                  </a:rPr>
                  <a:t>	</a:t>
                </a:r>
                <a:r>
                  <a:rPr lang="en-US" sz="2400" dirty="0" smtClean="0">
                    <a:solidFill>
                      <a:srgbClr val="C00000"/>
                    </a:solidFill>
                    <a:latin typeface="Arial" panose="020B0604020202020204" pitchFamily="34" charset="0"/>
                    <a:cs typeface="Arial" panose="020B0604020202020204" pitchFamily="34" charset="0"/>
                  </a:rPr>
                  <a:t>b. </a:t>
                </a:r>
                <a:r>
                  <a:rPr lang="en-US" sz="2400" dirty="0" smtClean="0">
                    <a:latin typeface="Arial" panose="020B0604020202020204" pitchFamily="34" charset="0"/>
                    <a:cs typeface="Arial" panose="020B0604020202020204" pitchFamily="34" charset="0"/>
                  </a:rPr>
                  <a:t>x =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i="1">
                            <a:latin typeface="Cambria Math" panose="02040503050406030204" pitchFamily="18" charset="0"/>
                            <a:cs typeface="Arial" panose="020B0604020202020204" pitchFamily="34" charset="0"/>
                          </a:rPr>
                          <m:t>1</m:t>
                        </m:r>
                      </m:num>
                      <m:den>
                        <m:r>
                          <a:rPr lang="en-US" sz="2400" b="0" i="1" smtClean="0">
                            <a:latin typeface="Cambria Math" panose="02040503050406030204" pitchFamily="18" charset="0"/>
                            <a:cs typeface="Arial" panose="020B0604020202020204" pitchFamily="34" charset="0"/>
                          </a:rPr>
                          <m:t>3</m:t>
                        </m:r>
                      </m:den>
                    </m:f>
                  </m:oMath>
                </a14:m>
                <a:endParaRPr lang="en-US" sz="2400" dirty="0" smtClean="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19" y="1196752"/>
                <a:ext cx="4824540" cy="3073085"/>
              </a:xfrm>
              <a:prstGeom prst="rect">
                <a:avLst/>
              </a:prstGeom>
              <a:blipFill rotWithShape="0">
                <a:blip r:embed="rId4"/>
                <a:stretch>
                  <a:fillRect l="-1641" t="-1389" r="-884" b="-992"/>
                </a:stretch>
              </a:blipFill>
            </p:spPr>
            <p:txBody>
              <a:bodyPr/>
              <a:lstStyle/>
              <a:p>
                <a:r>
                  <a:rPr lang="en-US">
                    <a:noFill/>
                  </a:rPr>
                  <a:t> </a:t>
                </a:r>
              </a:p>
            </p:txBody>
          </p:sp>
        </mc:Fallback>
      </mc:AlternateContent>
      <p:sp>
        <p:nvSpPr>
          <p:cNvPr id="11" name="Title 1"/>
          <p:cNvSpPr>
            <a:spLocks noGrp="1"/>
          </p:cNvSpPr>
          <p:nvPr>
            <p:ph type="title"/>
          </p:nvPr>
        </p:nvSpPr>
        <p:spPr/>
        <p:txBody>
          <a:bodyPr>
            <a:noAutofit/>
          </a:bodyPr>
          <a:lstStyle/>
          <a:p>
            <a:r>
              <a:rPr lang="en-GB" sz="3600" dirty="0"/>
              <a:t>6.7 – Cubic and Reciprocal Graphs</a:t>
            </a:r>
            <a:endParaRPr lang="en-GB" sz="3200" b="1" dirty="0" smtClean="0"/>
          </a:p>
        </p:txBody>
      </p:sp>
      <p:graphicFrame>
        <p:nvGraphicFramePr>
          <p:cNvPr id="8" name="Table 7"/>
          <p:cNvGraphicFramePr>
            <a:graphicFrameLocks noGrp="1"/>
          </p:cNvGraphicFramePr>
          <p:nvPr>
            <p:extLst>
              <p:ext uri="{D42A27DB-BD31-4B8C-83A1-F6EECF244321}">
                <p14:modId xmlns:p14="http://schemas.microsoft.com/office/powerpoint/2010/main" val="464338483"/>
              </p:ext>
            </p:extLst>
          </p:nvPr>
        </p:nvGraphicFramePr>
        <p:xfrm>
          <a:off x="251519" y="2060848"/>
          <a:ext cx="4824540" cy="792480"/>
        </p:xfrm>
        <a:graphic>
          <a:graphicData uri="http://schemas.openxmlformats.org/drawingml/2006/table">
            <a:tbl>
              <a:tblPr firstRow="1" bandRow="1">
                <a:tableStyleId>{5940675A-B579-460E-94D1-54222C63F5DA}</a:tableStyleId>
              </a:tblPr>
              <a:tblGrid>
                <a:gridCol w="740061"/>
                <a:gridCol w="583497"/>
                <a:gridCol w="583497"/>
                <a:gridCol w="583497"/>
                <a:gridCol w="583497"/>
                <a:gridCol w="583497"/>
                <a:gridCol w="583497"/>
                <a:gridCol w="583497"/>
              </a:tblGrid>
              <a:tr h="3937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0" dirty="0" smtClean="0">
                          <a:latin typeface="Arial" panose="020B0604020202020204" pitchFamily="34" charset="0"/>
                          <a:cs typeface="Arial" panose="020B0604020202020204" pitchFamily="34" charset="0"/>
                        </a:rPr>
                        <a:t>x</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0</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772">
                <a:tc>
                  <a:txBody>
                    <a:bodyPr/>
                    <a:lstStyle/>
                    <a:p>
                      <a:pPr algn="ctr"/>
                      <a:r>
                        <a:rPr lang="en-US" sz="2000" b="1" i="0" dirty="0" smtClean="0">
                          <a:latin typeface="Arial" panose="020B0604020202020204" pitchFamily="34" charset="0"/>
                          <a:cs typeface="Arial" panose="020B0604020202020204" pitchFamily="34" charset="0"/>
                        </a:rPr>
                        <a:t>y</a:t>
                      </a:r>
                      <a:endParaRPr lang="en-US" sz="2000" b="1"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pSp>
        <p:nvGrpSpPr>
          <p:cNvPr id="12" name="Group 11"/>
          <p:cNvGrpSpPr/>
          <p:nvPr/>
        </p:nvGrpSpPr>
        <p:grpSpPr>
          <a:xfrm>
            <a:off x="275085" y="4509120"/>
            <a:ext cx="5213924" cy="2016224"/>
            <a:chOff x="150164" y="6494199"/>
            <a:chExt cx="5213924" cy="2016224"/>
          </a:xfrm>
        </p:grpSpPr>
        <p:sp>
          <p:nvSpPr>
            <p:cNvPr id="13" name="Rectangle 12"/>
            <p:cNvSpPr/>
            <p:nvPr/>
          </p:nvSpPr>
          <p:spPr>
            <a:xfrm flipH="1">
              <a:off x="150164" y="6709930"/>
              <a:ext cx="5213924" cy="1800493"/>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400" dirty="0">
                  <a:solidFill>
                    <a:schemeClr val="tx1"/>
                  </a:solidFill>
                  <a:latin typeface="Arial" panose="020B0604020202020204" pitchFamily="34" charset="0"/>
                  <a:cs typeface="Arial" panose="020B0604020202020204" pitchFamily="34" charset="0"/>
                </a:rPr>
                <a:t>A </a:t>
              </a:r>
              <a:r>
                <a:rPr lang="en-US" sz="2400" b="1" dirty="0">
                  <a:solidFill>
                    <a:schemeClr val="tx1"/>
                  </a:solidFill>
                  <a:latin typeface="Arial" panose="020B0604020202020204" pitchFamily="34" charset="0"/>
                  <a:cs typeface="Arial" panose="020B0604020202020204" pitchFamily="34" charset="0"/>
                </a:rPr>
                <a:t>cubic function </a:t>
              </a:r>
              <a:r>
                <a:rPr lang="en-US" sz="2400" dirty="0">
                  <a:solidFill>
                    <a:schemeClr val="tx1"/>
                  </a:solidFill>
                  <a:latin typeface="Arial" panose="020B0604020202020204" pitchFamily="34" charset="0"/>
                  <a:cs typeface="Arial" panose="020B0604020202020204" pitchFamily="34" charset="0"/>
                </a:rPr>
                <a:t>contains a term in </a:t>
              </a:r>
              <a:r>
                <a:rPr lang="en-US" sz="2400" i="1" dirty="0">
                  <a:solidFill>
                    <a:schemeClr val="tx1"/>
                  </a:solidFill>
                  <a:latin typeface="Arial" panose="020B0604020202020204" pitchFamily="34" charset="0"/>
                  <a:cs typeface="Arial" panose="020B0604020202020204" pitchFamily="34" charset="0"/>
                </a:rPr>
                <a:t>x</a:t>
              </a:r>
              <a:r>
                <a:rPr lang="en-US" sz="2400" baseline="30000" dirty="0">
                  <a:solidFill>
                    <a:schemeClr val="tx1"/>
                  </a:solidFill>
                  <a:latin typeface="Arial" panose="020B0604020202020204" pitchFamily="34" charset="0"/>
                  <a:cs typeface="Arial" panose="020B0604020202020204" pitchFamily="34" charset="0"/>
                </a:rPr>
                <a:t>3 </a:t>
              </a:r>
              <a:r>
                <a:rPr lang="en-US" sz="2400" dirty="0">
                  <a:solidFill>
                    <a:schemeClr val="tx1"/>
                  </a:solidFill>
                  <a:latin typeface="Arial" panose="020B0604020202020204" pitchFamily="34" charset="0"/>
                  <a:cs typeface="Arial" panose="020B0604020202020204" pitchFamily="34" charset="0"/>
                </a:rPr>
                <a:t>but no higher power of </a:t>
              </a:r>
              <a:r>
                <a:rPr lang="en-US" sz="2400" i="1" dirty="0">
                  <a:solidFill>
                    <a:schemeClr val="tx1"/>
                  </a:solidFill>
                  <a:latin typeface="Arial" panose="020B0604020202020204" pitchFamily="34" charset="0"/>
                  <a:cs typeface="Arial" panose="020B0604020202020204" pitchFamily="34" charset="0"/>
                </a:rPr>
                <a:t>x</a:t>
              </a:r>
              <a:r>
                <a:rPr lang="en-US" sz="2400" dirty="0">
                  <a:solidFill>
                    <a:schemeClr val="tx1"/>
                  </a:solidFill>
                  <a:latin typeface="Arial" panose="020B0604020202020204" pitchFamily="34" charset="0"/>
                  <a:cs typeface="Arial" panose="020B0604020202020204" pitchFamily="34" charset="0"/>
                </a:rPr>
                <a:t>. It can also have terms in </a:t>
              </a:r>
              <a:r>
                <a:rPr lang="en-US" sz="2400" i="1" dirty="0">
                  <a:solidFill>
                    <a:schemeClr val="tx1"/>
                  </a:solidFill>
                  <a:latin typeface="Arial" panose="020B0604020202020204" pitchFamily="34" charset="0"/>
                  <a:cs typeface="Arial" panose="020B0604020202020204" pitchFamily="34" charset="0"/>
                </a:rPr>
                <a:t>x</a:t>
              </a:r>
              <a:r>
                <a:rPr lang="en-US" sz="2400" baseline="30000" dirty="0">
                  <a:solidFill>
                    <a:schemeClr val="tx1"/>
                  </a:solidFill>
                  <a:latin typeface="Arial" panose="020B0604020202020204" pitchFamily="34" charset="0"/>
                  <a:cs typeface="Arial" panose="020B0604020202020204" pitchFamily="34" charset="0"/>
                </a:rPr>
                <a:t>2</a:t>
              </a:r>
              <a:r>
                <a:rPr lang="en-US" sz="2400" dirty="0">
                  <a:solidFill>
                    <a:schemeClr val="tx1"/>
                  </a:solidFill>
                  <a:latin typeface="Arial" panose="020B0604020202020204" pitchFamily="34" charset="0"/>
                  <a:cs typeface="Arial" panose="020B0604020202020204" pitchFamily="34" charset="0"/>
                </a:rPr>
                <a:t> and </a:t>
              </a:r>
              <a:r>
                <a:rPr lang="en-US" sz="2400" i="1" dirty="0">
                  <a:solidFill>
                    <a:schemeClr val="tx1"/>
                  </a:solidFill>
                  <a:latin typeface="Arial" panose="020B0604020202020204" pitchFamily="34" charset="0"/>
                  <a:cs typeface="Arial" panose="020B0604020202020204" pitchFamily="34" charset="0"/>
                </a:rPr>
                <a:t>x</a:t>
              </a:r>
              <a:r>
                <a:rPr lang="en-US" sz="2400" dirty="0">
                  <a:solidFill>
                    <a:schemeClr val="tx1"/>
                  </a:solidFill>
                  <a:latin typeface="Arial" panose="020B0604020202020204" pitchFamily="34" charset="0"/>
                  <a:cs typeface="Arial" panose="020B0604020202020204" pitchFamily="34" charset="0"/>
                </a:rPr>
                <a:t> and number terms.</a:t>
              </a:r>
            </a:p>
          </p:txBody>
        </p:sp>
        <p:sp>
          <p:nvSpPr>
            <p:cNvPr id="14" name="Pentagon 13"/>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Key Point 17</a:t>
              </a:r>
              <a:endParaRPr lang="en-US" sz="2000" b="1" dirty="0">
                <a:latin typeface="Arial" panose="020B0604020202020204" pitchFamily="34" charset="0"/>
                <a:cs typeface="Arial" panose="020B0604020202020204" pitchFamily="34" charset="0"/>
              </a:endParaRPr>
            </a:p>
          </p:txBody>
        </p:sp>
      </p:grpSp>
      <p:sp>
        <p:nvSpPr>
          <p:cNvPr id="15" name="Flowchart: Delay 14"/>
          <p:cNvSpPr/>
          <p:nvPr/>
        </p:nvSpPr>
        <p:spPr>
          <a:xfrm flipH="1">
            <a:off x="5220071" y="1196752"/>
            <a:ext cx="360039" cy="3528099"/>
          </a:xfrm>
          <a:prstGeom prst="flowChartDelay">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smtClean="0">
                <a:latin typeface="Arial" panose="020B0604020202020204" pitchFamily="34" charset="0"/>
                <a:cs typeface="Arial" panose="020B0604020202020204" pitchFamily="34" charset="0"/>
              </a:rPr>
              <a:t>Warm Up</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1137221"/>
      </p:ext>
    </p:extLst>
  </p:cSld>
  <p:clrMapOvr>
    <a:masterClrMapping/>
  </p:clrMapOvr>
  <p:transition advClick="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180</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18" y="1196752"/>
                <a:ext cx="5256585" cy="5168723"/>
              </a:xfrm>
              <a:prstGeom prst="rect">
                <a:avLst/>
              </a:prstGeom>
            </p:spPr>
            <p:txBody>
              <a:bodyPr wrap="square">
                <a:spAutoFit/>
              </a:bodyPr>
              <a:lstStyle/>
              <a:p>
                <a:pPr marL="457200" indent="-457200">
                  <a:buClr>
                    <a:srgbClr val="C00000"/>
                  </a:buClr>
                  <a:buFont typeface="+mj-lt"/>
                  <a:buAutoNum type="arabicPeriod" startAt="3"/>
                  <a:tabLst>
                    <a:tab pos="2743200" algn="l"/>
                  </a:tabLst>
                </a:pPr>
                <a:r>
                  <a:rPr lang="en-US" sz="2500" dirty="0" smtClean="0">
                    <a:latin typeface="Arial" panose="020B0604020202020204" pitchFamily="34" charset="0"/>
                    <a:cs typeface="Arial" panose="020B0604020202020204" pitchFamily="34" charset="0"/>
                  </a:rPr>
                  <a:t>Using your table of values from </a:t>
                </a:r>
                <a:r>
                  <a:rPr lang="en-US" sz="2500" b="1" dirty="0" smtClean="0">
                    <a:latin typeface="Arial" panose="020B0604020202020204" pitchFamily="34" charset="0"/>
                    <a:cs typeface="Arial" panose="020B0604020202020204" pitchFamily="34" charset="0"/>
                  </a:rPr>
                  <a:t>Q1</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draw the graph of </a:t>
                </a:r>
                <a:r>
                  <a:rPr lang="en-US" sz="2500" i="1" dirty="0">
                    <a:latin typeface="Arial" panose="020B0604020202020204" pitchFamily="34" charset="0"/>
                    <a:cs typeface="Arial" panose="020B0604020202020204" pitchFamily="34" charset="0"/>
                  </a:rPr>
                  <a:t>y</a:t>
                </a:r>
                <a:r>
                  <a:rPr lang="en-US" sz="2500" dirty="0">
                    <a:latin typeface="Arial" panose="020B0604020202020204" pitchFamily="34" charset="0"/>
                    <a:cs typeface="Arial" panose="020B0604020202020204" pitchFamily="34" charset="0"/>
                  </a:rPr>
                  <a:t> = </a:t>
                </a:r>
                <a:r>
                  <a:rPr lang="en-US" sz="2500" i="1" dirty="0">
                    <a:latin typeface="Arial" panose="020B0604020202020204" pitchFamily="34" charset="0"/>
                    <a:cs typeface="Arial" panose="020B0604020202020204" pitchFamily="34" charset="0"/>
                  </a:rPr>
                  <a:t>x</a:t>
                </a:r>
                <a:r>
                  <a:rPr lang="en-US" sz="2500" baseline="30000" dirty="0">
                    <a:latin typeface="Arial" panose="020B0604020202020204" pitchFamily="34" charset="0"/>
                    <a:cs typeface="Arial" panose="020B0604020202020204" pitchFamily="34" charset="0"/>
                  </a:rPr>
                  <a:t>3</a:t>
                </a:r>
                <a:r>
                  <a:rPr lang="en-US" sz="2500" dirty="0">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for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-3 ≤ </a:t>
                </a:r>
                <a:r>
                  <a:rPr lang="en-US" sz="2500" i="1" dirty="0" smtClean="0">
                    <a:latin typeface="Arial" panose="020B0604020202020204" pitchFamily="34" charset="0"/>
                    <a:cs typeface="Arial" panose="020B0604020202020204" pitchFamily="34" charset="0"/>
                  </a:rPr>
                  <a:t>x</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a:t>
                </a:r>
                <a:r>
                  <a:rPr lang="en-US" sz="2500" dirty="0" smtClean="0">
                    <a:latin typeface="Arial" panose="020B0604020202020204" pitchFamily="34" charset="0"/>
                    <a:cs typeface="Arial" panose="020B0604020202020204" pitchFamily="34" charset="0"/>
                  </a:rPr>
                  <a:t> 3</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endParaRPr lang="en-US" sz="2500" dirty="0">
                  <a:latin typeface="Arial" panose="020B0604020202020204" pitchFamily="34" charset="0"/>
                  <a:cs typeface="Arial" panose="020B0604020202020204" pitchFamily="34" charset="0"/>
                </a:endParaRPr>
              </a:p>
              <a:p>
                <a:pPr marL="457200" indent="-457200">
                  <a:buClr>
                    <a:srgbClr val="C00000"/>
                  </a:buClr>
                  <a:buFont typeface="+mj-lt"/>
                  <a:buAutoNum type="arabicPeriod" startAt="3"/>
                  <a:tabLst>
                    <a:tab pos="2743200" algn="l"/>
                  </a:tabLst>
                </a:pPr>
                <a:r>
                  <a:rPr lang="en-US" sz="2500" b="1" dirty="0">
                    <a:solidFill>
                      <a:srgbClr val="C00000"/>
                    </a:solidFill>
                    <a:latin typeface="Arial" panose="020B0604020202020204" pitchFamily="34" charset="0"/>
                    <a:cs typeface="Arial" panose="020B0604020202020204" pitchFamily="34" charset="0"/>
                  </a:rPr>
                  <a:t>Reasoning </a:t>
                </a:r>
                <a:r>
                  <a:rPr lang="en-US" sz="2500" dirty="0">
                    <a:latin typeface="Arial" panose="020B0604020202020204" pitchFamily="34" charset="0"/>
                    <a:cs typeface="Arial" panose="020B0604020202020204" pitchFamily="34" charset="0"/>
                  </a:rPr>
                  <a:t>Use your graph from </a:t>
                </a:r>
                <a:r>
                  <a:rPr lang="en-US" sz="2500" b="1" dirty="0">
                    <a:latin typeface="Arial" panose="020B0604020202020204" pitchFamily="34" charset="0"/>
                    <a:cs typeface="Arial" panose="020B0604020202020204" pitchFamily="34" charset="0"/>
                  </a:rPr>
                  <a:t>Q3</a:t>
                </a:r>
                <a:r>
                  <a:rPr lang="en-US" sz="2500" dirty="0">
                    <a:latin typeface="Arial" panose="020B0604020202020204" pitchFamily="34" charset="0"/>
                    <a:cs typeface="Arial" panose="020B0604020202020204" pitchFamily="34" charset="0"/>
                  </a:rPr>
                  <a:t> to estimate </a:t>
                </a:r>
                <a:endParaRPr lang="en-US" sz="2500" dirty="0" smtClean="0">
                  <a:latin typeface="Arial" panose="020B0604020202020204" pitchFamily="34" charset="0"/>
                  <a:cs typeface="Arial" panose="020B0604020202020204" pitchFamily="34" charset="0"/>
                </a:endParaRPr>
              </a:p>
              <a:p>
                <a:pPr lvl="2" indent="-457200">
                  <a:buClr>
                    <a:srgbClr val="C00000"/>
                  </a:buClr>
                  <a:buFont typeface="+mj-lt"/>
                  <a:buAutoNum type="alphaLcPeriod"/>
                  <a:tabLst>
                    <a:tab pos="2743200" algn="l"/>
                  </a:tabLst>
                </a:pPr>
                <a:r>
                  <a:rPr lang="en-US" sz="2500" dirty="0" smtClean="0">
                    <a:latin typeface="Arial" panose="020B0604020202020204" pitchFamily="34" charset="0"/>
                    <a:cs typeface="Arial" panose="020B0604020202020204" pitchFamily="34" charset="0"/>
                  </a:rPr>
                  <a:t>1.7</a:t>
                </a:r>
                <a:r>
                  <a:rPr lang="en-US" sz="2500" baseline="30000" dirty="0" smtClean="0">
                    <a:latin typeface="Arial" panose="020B0604020202020204" pitchFamily="34" charset="0"/>
                    <a:cs typeface="Arial" panose="020B0604020202020204" pitchFamily="34" charset="0"/>
                  </a:rPr>
                  <a:t>3</a:t>
                </a:r>
                <a:r>
                  <a:rPr lang="en-US" sz="2500" dirty="0" smtClean="0">
                    <a:latin typeface="Arial" panose="020B0604020202020204" pitchFamily="34" charset="0"/>
                    <a:cs typeface="Arial" panose="020B0604020202020204" pitchFamily="34" charset="0"/>
                  </a:rPr>
                  <a:t> 	</a:t>
                </a:r>
                <a:r>
                  <a:rPr lang="en-US" sz="2500" dirty="0" smtClean="0">
                    <a:solidFill>
                      <a:srgbClr val="C00000"/>
                    </a:solidFill>
                    <a:latin typeface="Arial" panose="020B0604020202020204" pitchFamily="34" charset="0"/>
                    <a:cs typeface="Arial" panose="020B0604020202020204" pitchFamily="34" charset="0"/>
                  </a:rPr>
                  <a:t>b.</a:t>
                </a:r>
                <a:r>
                  <a:rPr lang="en-US" sz="2500" dirty="0" smtClean="0">
                    <a:latin typeface="Arial" panose="020B0604020202020204" pitchFamily="34" charset="0"/>
                    <a:cs typeface="Arial" panose="020B0604020202020204" pitchFamily="34" charset="0"/>
                  </a:rPr>
                  <a:t> </a:t>
                </a:r>
                <a14:m>
                  <m:oMath xmlns:m="http://schemas.openxmlformats.org/officeDocument/2006/math">
                    <m:rad>
                      <m:radPr>
                        <m:ctrlPr>
                          <a:rPr lang="en-US" sz="2500" i="1">
                            <a:latin typeface="Cambria Math" panose="02040503050406030204" pitchFamily="18" charset="0"/>
                          </a:rPr>
                        </m:ctrlPr>
                      </m:radPr>
                      <m:deg>
                        <m:r>
                          <a:rPr lang="en-US" sz="2500" b="0" i="1" smtClean="0">
                            <a:latin typeface="Cambria Math" panose="02040503050406030204" pitchFamily="18" charset="0"/>
                          </a:rPr>
                          <m:t>3</m:t>
                        </m:r>
                      </m:deg>
                      <m:e>
                        <m:r>
                          <a:rPr lang="en-US" sz="2500" b="0" i="1" smtClean="0">
                            <a:latin typeface="Cambria Math" panose="02040503050406030204" pitchFamily="18" charset="0"/>
                          </a:rPr>
                          <m:t>−11</m:t>
                        </m:r>
                      </m:e>
                    </m:rad>
                  </m:oMath>
                </a14:m>
                <a:endParaRPr lang="en-US" sz="2500" dirty="0" smtClean="0">
                  <a:latin typeface="Arial" panose="020B0604020202020204" pitchFamily="34" charset="0"/>
                </a:endParaRPr>
              </a:p>
              <a:p>
                <a:pPr marL="457200" lvl="2">
                  <a:buClr>
                    <a:srgbClr val="C00000"/>
                  </a:buClr>
                  <a:tabLst>
                    <a:tab pos="2743200" algn="l"/>
                  </a:tabLst>
                </a:pPr>
                <a:r>
                  <a:rPr lang="en-US" sz="2500" dirty="0" smtClean="0">
                    <a:latin typeface="Arial" panose="020B0604020202020204" pitchFamily="34" charset="0"/>
                    <a:cs typeface="Arial" panose="020B0604020202020204" pitchFamily="34" charset="0"/>
                  </a:rPr>
                  <a:t>Use </a:t>
                </a:r>
                <a:r>
                  <a:rPr lang="en-US" sz="2500" dirty="0">
                    <a:latin typeface="Arial" panose="020B0604020202020204" pitchFamily="34" charset="0"/>
                    <a:cs typeface="Arial" panose="020B0604020202020204" pitchFamily="34" charset="0"/>
                  </a:rPr>
                  <a:t>a calculator to work </a:t>
                </a:r>
                <a:r>
                  <a:rPr lang="en-US" sz="2500" dirty="0" smtClean="0">
                    <a:latin typeface="Arial" panose="020B0604020202020204" pitchFamily="34" charset="0"/>
                    <a:cs typeface="Arial" panose="020B0604020202020204" pitchFamily="34" charset="0"/>
                  </a:rPr>
                  <a:t>out</a:t>
                </a:r>
              </a:p>
              <a:p>
                <a:pPr lvl="2" indent="-457200">
                  <a:buClr>
                    <a:srgbClr val="C00000"/>
                  </a:buClr>
                  <a:buFont typeface="+mj-lt"/>
                  <a:buAutoNum type="alphaLcPeriod" startAt="3"/>
                  <a:tabLst>
                    <a:tab pos="2743200" algn="l"/>
                  </a:tabLst>
                </a:pPr>
                <a:r>
                  <a:rPr lang="en-US" sz="2500" dirty="0" smtClean="0">
                    <a:latin typeface="Arial" panose="020B0604020202020204" pitchFamily="34" charset="0"/>
                    <a:cs typeface="Arial" panose="020B0604020202020204" pitchFamily="34" charset="0"/>
                  </a:rPr>
                  <a:t>1.7</a:t>
                </a:r>
                <a:r>
                  <a:rPr lang="en-US" sz="2500" baseline="30000" dirty="0" smtClean="0">
                    <a:latin typeface="Arial" panose="020B0604020202020204" pitchFamily="34" charset="0"/>
                    <a:cs typeface="Arial" panose="020B0604020202020204" pitchFamily="34" charset="0"/>
                  </a:rPr>
                  <a:t>3</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a:t>
                </a:r>
                <a:r>
                  <a:rPr lang="en-US" sz="2500" dirty="0" smtClean="0">
                    <a:solidFill>
                      <a:srgbClr val="C00000"/>
                    </a:solidFill>
                    <a:latin typeface="Arial" panose="020B0604020202020204" pitchFamily="34" charset="0"/>
                    <a:cs typeface="Arial" panose="020B0604020202020204" pitchFamily="34" charset="0"/>
                  </a:rPr>
                  <a:t>d.</a:t>
                </a:r>
                <a:r>
                  <a:rPr lang="en-US" sz="2500" dirty="0" smtClean="0">
                    <a:latin typeface="Arial" panose="020B0604020202020204" pitchFamily="34" charset="0"/>
                    <a:cs typeface="Arial" panose="020B0604020202020204" pitchFamily="34" charset="0"/>
                  </a:rPr>
                  <a:t> </a:t>
                </a:r>
                <a14:m>
                  <m:oMath xmlns:m="http://schemas.openxmlformats.org/officeDocument/2006/math">
                    <m:rad>
                      <m:radPr>
                        <m:ctrlPr>
                          <a:rPr lang="en-US" sz="2500" i="1">
                            <a:latin typeface="Cambria Math" panose="02040503050406030204" pitchFamily="18" charset="0"/>
                          </a:rPr>
                        </m:ctrlPr>
                      </m:radPr>
                      <m:deg>
                        <m:r>
                          <a:rPr lang="en-US" sz="2500" i="1">
                            <a:latin typeface="Cambria Math" panose="02040503050406030204" pitchFamily="18" charset="0"/>
                          </a:rPr>
                          <m:t>3</m:t>
                        </m:r>
                      </m:deg>
                      <m:e>
                        <m:r>
                          <a:rPr lang="en-US" sz="2500" i="1">
                            <a:latin typeface="Cambria Math" panose="02040503050406030204" pitchFamily="18" charset="0"/>
                          </a:rPr>
                          <m:t>−11</m:t>
                        </m:r>
                      </m:e>
                    </m:rad>
                  </m:oMath>
                </a14:m>
                <a:endParaRPr lang="en-US" sz="2500" dirty="0">
                  <a:latin typeface="Arial" panose="020B0604020202020204" pitchFamily="34" charset="0"/>
                  <a:cs typeface="Arial" panose="020B0604020202020204" pitchFamily="34" charset="0"/>
                </a:endParaRPr>
              </a:p>
              <a:p>
                <a:pPr>
                  <a:buClr>
                    <a:srgbClr val="C00000"/>
                  </a:buClr>
                  <a:tabLst>
                    <a:tab pos="2743200" algn="l"/>
                  </a:tabLst>
                </a:pPr>
                <a:r>
                  <a:rPr lang="en-US" sz="2500" b="1" dirty="0" smtClean="0">
                    <a:solidFill>
                      <a:srgbClr val="C00000"/>
                    </a:solidFill>
                    <a:latin typeface="Arial" panose="020B0604020202020204" pitchFamily="34" charset="0"/>
                    <a:cs typeface="Arial" panose="020B0604020202020204" pitchFamily="34" charset="0"/>
                  </a:rPr>
                  <a:t>Discussion </a:t>
                </a:r>
                <a:r>
                  <a:rPr lang="en-US" sz="2500" dirty="0">
                    <a:latin typeface="Arial" panose="020B0604020202020204" pitchFamily="34" charset="0"/>
                    <a:cs typeface="Arial" panose="020B0604020202020204" pitchFamily="34" charset="0"/>
                  </a:rPr>
                  <a:t>Which of your answers are most accurate? Explain.</a:t>
                </a:r>
                <a:endParaRPr lang="en-US" sz="2500" dirty="0" smtClean="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18" y="1196752"/>
                <a:ext cx="5256585" cy="5168723"/>
              </a:xfrm>
              <a:prstGeom prst="rect">
                <a:avLst/>
              </a:prstGeom>
              <a:blipFill rotWithShape="0">
                <a:blip r:embed="rId4"/>
                <a:stretch>
                  <a:fillRect l="-1854" t="-825" r="-3360" b="-1887"/>
                </a:stretch>
              </a:blipFill>
            </p:spPr>
            <p:txBody>
              <a:bodyPr/>
              <a:lstStyle/>
              <a:p>
                <a:r>
                  <a:rPr lang="en-US">
                    <a:noFill/>
                  </a:rPr>
                  <a:t> </a:t>
                </a:r>
              </a:p>
            </p:txBody>
          </p:sp>
        </mc:Fallback>
      </mc:AlternateContent>
      <p:sp>
        <p:nvSpPr>
          <p:cNvPr id="11" name="Title 1"/>
          <p:cNvSpPr>
            <a:spLocks noGrp="1"/>
          </p:cNvSpPr>
          <p:nvPr>
            <p:ph type="title"/>
          </p:nvPr>
        </p:nvSpPr>
        <p:spPr/>
        <p:txBody>
          <a:bodyPr>
            <a:noAutofit/>
          </a:bodyPr>
          <a:lstStyle/>
          <a:p>
            <a:r>
              <a:rPr lang="en-GB" sz="3600" dirty="0"/>
              <a:t>6.7 – Cubic and Reciprocal Graphs</a:t>
            </a:r>
            <a:endParaRPr lang="en-GB" sz="3200" b="1" dirty="0" smtClean="0"/>
          </a:p>
        </p:txBody>
      </p:sp>
      <p:sp>
        <p:nvSpPr>
          <p:cNvPr id="10" name="Rectangle 9"/>
          <p:cNvSpPr/>
          <p:nvPr/>
        </p:nvSpPr>
        <p:spPr>
          <a:xfrm flipH="1">
            <a:off x="223753" y="2515543"/>
            <a:ext cx="5204539" cy="769441"/>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Q3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What values do you need to include on the </a:t>
            </a:r>
            <a:r>
              <a:rPr lang="en-US" sz="2200" i="1" dirty="0">
                <a:solidFill>
                  <a:schemeClr val="tx1"/>
                </a:solidFill>
                <a:latin typeface="Arial" panose="020B0604020202020204" pitchFamily="34" charset="0"/>
                <a:cs typeface="Arial" panose="020B0604020202020204" pitchFamily="34" charset="0"/>
              </a:rPr>
              <a:t>x</a:t>
            </a:r>
            <a:r>
              <a:rPr lang="en-US" sz="2200" dirty="0" smtClean="0">
                <a:solidFill>
                  <a:schemeClr val="tx1"/>
                </a:solidFill>
                <a:latin typeface="Arial" panose="020B0604020202020204" pitchFamily="34" charset="0"/>
                <a:cs typeface="Arial" panose="020B0604020202020204" pitchFamily="34" charset="0"/>
              </a:rPr>
              <a:t>-axis</a:t>
            </a:r>
            <a:r>
              <a:rPr lang="en-US" sz="2200" dirty="0">
                <a:solidFill>
                  <a:schemeClr val="tx1"/>
                </a:solidFill>
                <a:latin typeface="Arial" panose="020B0604020202020204" pitchFamily="34" charset="0"/>
                <a:cs typeface="Arial" panose="020B0604020202020204" pitchFamily="34" charset="0"/>
              </a:rPr>
              <a:t>? And on the </a:t>
            </a:r>
            <a:r>
              <a:rPr lang="en-US" sz="2200" i="1" dirty="0" smtClean="0">
                <a:solidFill>
                  <a:schemeClr val="tx1"/>
                </a:solidFill>
                <a:latin typeface="Arial" panose="020B0604020202020204" pitchFamily="34" charset="0"/>
                <a:cs typeface="Arial" panose="020B0604020202020204" pitchFamily="34" charset="0"/>
              </a:rPr>
              <a:t>y</a:t>
            </a:r>
            <a:r>
              <a:rPr lang="en-US" sz="2200" dirty="0" smtClean="0">
                <a:solidFill>
                  <a:schemeClr val="tx1"/>
                </a:solidFill>
                <a:latin typeface="Arial" panose="020B0604020202020204" pitchFamily="34" charset="0"/>
                <a:cs typeface="Arial" panose="020B0604020202020204" pitchFamily="34" charset="0"/>
              </a:rPr>
              <a:t>-axis.</a:t>
            </a:r>
            <a:endParaRPr lang="en-US" sz="2200" dirty="0">
              <a:solidFill>
                <a:schemeClr val="tx1"/>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pic>
        <p:nvPicPr>
          <p:cNvPr id="17" name="Picture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03485" y="3501008"/>
            <a:ext cx="548640" cy="548640"/>
          </a:xfrm>
          <a:prstGeom prst="rect">
            <a:avLst/>
          </a:prstGeom>
        </p:spPr>
      </p:pic>
    </p:spTree>
    <p:extLst>
      <p:ext uri="{BB962C8B-B14F-4D97-AF65-F5344CB8AC3E}">
        <p14:creationId xmlns:p14="http://schemas.microsoft.com/office/powerpoint/2010/main" val="2268949231"/>
      </p:ext>
    </p:extLst>
  </p:cSld>
  <p:clrMapOvr>
    <a:masterClrMapping/>
  </p:clrMapOvr>
  <p:transition advClick="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180</a:t>
            </a:r>
            <a:endParaRPr lang="en-GB" sz="1400" b="1" dirty="0">
              <a:latin typeface="Calibri" panose="020F0502020204030204" pitchFamily="34" charset="0"/>
            </a:endParaRPr>
          </a:p>
        </p:txBody>
      </p:sp>
      <p:sp>
        <p:nvSpPr>
          <p:cNvPr id="3" name="Rectangle 2"/>
          <p:cNvSpPr/>
          <p:nvPr/>
        </p:nvSpPr>
        <p:spPr>
          <a:xfrm>
            <a:off x="251518" y="1196752"/>
            <a:ext cx="5256585" cy="2677656"/>
          </a:xfrm>
          <a:prstGeom prst="rect">
            <a:avLst/>
          </a:prstGeom>
        </p:spPr>
        <p:txBody>
          <a:bodyPr wrap="square">
            <a:spAutoFit/>
          </a:bodyPr>
          <a:lstStyle/>
          <a:p>
            <a:pPr marL="457200" indent="-457200">
              <a:buClr>
                <a:srgbClr val="C00000"/>
              </a:buClr>
              <a:buFont typeface="+mj-lt"/>
              <a:buAutoNum type="arabicPeriod" startAt="5"/>
              <a:tabLst>
                <a:tab pos="2743200" algn="l"/>
              </a:tabLst>
            </a:pPr>
            <a:r>
              <a:rPr lang="en-US" sz="2800" dirty="0">
                <a:latin typeface="Arial" panose="020B0604020202020204" pitchFamily="34" charset="0"/>
                <a:cs typeface="Arial" panose="020B0604020202020204" pitchFamily="34" charset="0"/>
              </a:rPr>
              <a:t>Draw the graph of </a:t>
            </a:r>
            <a:r>
              <a:rPr lang="en-US" sz="2800" i="1" dirty="0">
                <a:latin typeface="Arial" panose="020B0604020202020204" pitchFamily="34" charset="0"/>
                <a:cs typeface="Arial" panose="020B0604020202020204" pitchFamily="34" charset="0"/>
              </a:rPr>
              <a:t>y</a:t>
            </a:r>
            <a:r>
              <a:rPr lang="en-US" sz="2800" dirty="0">
                <a:latin typeface="Arial" panose="020B0604020202020204" pitchFamily="34" charset="0"/>
                <a:cs typeface="Arial" panose="020B0604020202020204" pitchFamily="34" charset="0"/>
              </a:rPr>
              <a:t> = -x</a:t>
            </a:r>
            <a:r>
              <a:rPr lang="en-US" sz="2800" baseline="300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for -3 ≤ </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 </a:t>
            </a:r>
            <a:r>
              <a:rPr lang="en-US" sz="2800" dirty="0" smtClean="0">
                <a:latin typeface="Arial" panose="020B0604020202020204" pitchFamily="34" charset="0"/>
                <a:cs typeface="Arial" panose="020B0604020202020204" pitchFamily="34" charset="0"/>
              </a:rPr>
              <a:t>3.</a:t>
            </a:r>
            <a:br>
              <a:rPr lang="en-US" sz="2800" dirty="0" smtClean="0">
                <a:latin typeface="Arial" panose="020B0604020202020204" pitchFamily="34" charset="0"/>
                <a:cs typeface="Arial" panose="020B0604020202020204" pitchFamily="34" charset="0"/>
              </a:rPr>
            </a:br>
            <a:r>
              <a:rPr lang="en-US" sz="2800" b="1" dirty="0" smtClean="0">
                <a:solidFill>
                  <a:srgbClr val="C00000"/>
                </a:solidFill>
                <a:latin typeface="Arial" panose="020B0604020202020204" pitchFamily="34" charset="0"/>
                <a:cs typeface="Arial" panose="020B0604020202020204" pitchFamily="34" charset="0"/>
              </a:rPr>
              <a:t>Reflect </a:t>
            </a:r>
            <a:r>
              <a:rPr lang="en-US" sz="2800" dirty="0">
                <a:latin typeface="Arial" panose="020B0604020202020204" pitchFamily="34" charset="0"/>
                <a:cs typeface="Arial" panose="020B0604020202020204" pitchFamily="34" charset="0"/>
              </a:rPr>
              <a:t>What is the same and what is different about this graph and the one you drew in</a:t>
            </a:r>
            <a:r>
              <a:rPr lang="en-US" sz="2800" b="1" dirty="0">
                <a:latin typeface="Arial" panose="020B0604020202020204" pitchFamily="34" charset="0"/>
                <a:cs typeface="Arial" panose="020B0604020202020204" pitchFamily="34" charset="0"/>
              </a:rPr>
              <a:t> Q3</a:t>
            </a:r>
            <a:r>
              <a:rPr lang="en-US" sz="2800" dirty="0">
                <a:latin typeface="Arial" panose="020B0604020202020204" pitchFamily="34" charset="0"/>
                <a:cs typeface="Arial" panose="020B0604020202020204" pitchFamily="34" charset="0"/>
              </a:rPr>
              <a:t>?</a:t>
            </a:r>
            <a:endParaRPr lang="en-US" sz="2800" dirty="0" smtClean="0">
              <a:latin typeface="Arial" panose="020B0604020202020204" pitchFamily="34" charset="0"/>
              <a:cs typeface="Arial" panose="020B0604020202020204" pitchFamily="34" charset="0"/>
            </a:endParaRPr>
          </a:p>
        </p:txBody>
      </p:sp>
      <p:sp>
        <p:nvSpPr>
          <p:cNvPr id="11" name="Title 1"/>
          <p:cNvSpPr>
            <a:spLocks noGrp="1"/>
          </p:cNvSpPr>
          <p:nvPr>
            <p:ph type="title"/>
          </p:nvPr>
        </p:nvSpPr>
        <p:spPr/>
        <p:txBody>
          <a:bodyPr>
            <a:noAutofit/>
          </a:bodyPr>
          <a:lstStyle/>
          <a:p>
            <a:r>
              <a:rPr lang="en-GB" sz="3600" dirty="0"/>
              <a:t>6.7 – Cubic and Reciprocal Graphs</a:t>
            </a:r>
            <a:endParaRPr lang="en-GB" sz="3200" b="1" dirty="0" smtClean="0"/>
          </a:p>
        </p:txBody>
      </p:sp>
      <p:sp>
        <p:nvSpPr>
          <p:cNvPr id="10" name="Rectangle 9"/>
          <p:cNvSpPr/>
          <p:nvPr/>
        </p:nvSpPr>
        <p:spPr>
          <a:xfrm flipH="1">
            <a:off x="235544" y="4038163"/>
            <a:ext cx="5204539" cy="83099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Q5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Make a table of values like the one in </a:t>
            </a:r>
            <a:r>
              <a:rPr lang="en-US" sz="2400" b="1" dirty="0" smtClean="0">
                <a:solidFill>
                  <a:schemeClr val="tx1"/>
                </a:solidFill>
                <a:latin typeface="Arial" panose="020B0604020202020204" pitchFamily="34" charset="0"/>
                <a:cs typeface="Arial" panose="020B0604020202020204" pitchFamily="34" charset="0"/>
              </a:rPr>
              <a:t>Q1</a:t>
            </a:r>
            <a:r>
              <a:rPr lang="en-US" sz="2400" dirty="0" smtClean="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grpSp>
        <p:nvGrpSpPr>
          <p:cNvPr id="8" name="Group 7"/>
          <p:cNvGrpSpPr/>
          <p:nvPr/>
        </p:nvGrpSpPr>
        <p:grpSpPr>
          <a:xfrm>
            <a:off x="275085" y="5122050"/>
            <a:ext cx="5213924" cy="1403294"/>
            <a:chOff x="150164" y="6494199"/>
            <a:chExt cx="5213924" cy="1403294"/>
          </a:xfrm>
        </p:grpSpPr>
        <mc:AlternateContent xmlns:mc="http://schemas.openxmlformats.org/markup-compatibility/2006" xmlns:a14="http://schemas.microsoft.com/office/drawing/2010/main">
          <mc:Choice Requires="a14">
            <p:sp>
              <p:nvSpPr>
                <p:cNvPr id="9" name="Rectangle 8"/>
                <p:cNvSpPr/>
                <p:nvPr/>
              </p:nvSpPr>
              <p:spPr>
                <a:xfrm flipH="1">
                  <a:off x="150164" y="6673055"/>
                  <a:ext cx="5213924" cy="1224438"/>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400" dirty="0" smtClean="0">
                      <a:solidFill>
                        <a:schemeClr val="tx1"/>
                      </a:solidFill>
                      <a:latin typeface="Arial" panose="020B0604020202020204" pitchFamily="34" charset="0"/>
                      <a:cs typeface="Arial" panose="020B0604020202020204" pitchFamily="34" charset="0"/>
                    </a:rPr>
                    <a:t>A reciprocal function is in the form </a:t>
                  </a:r>
                  <a14:m>
                    <m:oMath xmlns:m="http://schemas.openxmlformats.org/officeDocument/2006/math">
                      <m:f>
                        <m:fPr>
                          <m:ctrlPr>
                            <a:rPr lang="en-US" sz="2400" i="1" smtClean="0">
                              <a:solidFill>
                                <a:schemeClr val="tx1"/>
                              </a:solidFill>
                              <a:latin typeface="Cambria Math" panose="02040503050406030204" pitchFamily="18" charset="0"/>
                              <a:cs typeface="Arial" panose="020B0604020202020204" pitchFamily="34" charset="0"/>
                            </a:rPr>
                          </m:ctrlPr>
                        </m:fPr>
                        <m:num>
                          <m:r>
                            <a:rPr lang="en-US" sz="2400" b="0" i="1" smtClean="0">
                              <a:solidFill>
                                <a:schemeClr val="tx1"/>
                              </a:solidFill>
                              <a:latin typeface="Cambria Math" panose="02040503050406030204" pitchFamily="18" charset="0"/>
                              <a:cs typeface="Arial" panose="020B0604020202020204" pitchFamily="34" charset="0"/>
                            </a:rPr>
                            <m:t>𝑘</m:t>
                          </m:r>
                        </m:num>
                        <m:den>
                          <m:r>
                            <a:rPr lang="en-US" sz="2400" b="0" i="1" smtClean="0">
                              <a:solidFill>
                                <a:schemeClr val="tx1"/>
                              </a:solidFill>
                              <a:latin typeface="Cambria Math" panose="02040503050406030204" pitchFamily="18" charset="0"/>
                              <a:cs typeface="Arial" panose="020B0604020202020204" pitchFamily="34" charset="0"/>
                            </a:rPr>
                            <m:t>𝑥</m:t>
                          </m:r>
                        </m:den>
                      </m:f>
                    </m:oMath>
                  </a14:m>
                  <a:r>
                    <a:rPr lang="en-US" sz="2400" dirty="0" smtClean="0">
                      <a:solidFill>
                        <a:schemeClr val="tx1"/>
                      </a:solidFill>
                    </a:rPr>
                    <a:t> where </a:t>
                  </a:r>
                  <a:r>
                    <a:rPr lang="en-US" sz="2400" i="1" dirty="0" smtClean="0">
                      <a:solidFill>
                        <a:schemeClr val="tx1"/>
                      </a:solidFill>
                    </a:rPr>
                    <a:t>k</a:t>
                  </a:r>
                  <a:r>
                    <a:rPr lang="en-US" sz="2400" dirty="0" smtClean="0">
                      <a:solidFill>
                        <a:schemeClr val="tx1"/>
                      </a:solidFill>
                    </a:rPr>
                    <a:t> is a number.</a:t>
                  </a:r>
                  <a:endParaRPr lang="en-US" sz="2400" dirty="0">
                    <a:solidFill>
                      <a:schemeClr val="tx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flipH="1">
                  <a:off x="150164" y="6673055"/>
                  <a:ext cx="5213924" cy="1224438"/>
                </a:xfrm>
                <a:prstGeom prst="rect">
                  <a:avLst/>
                </a:prstGeom>
                <a:blipFill rotWithShape="0">
                  <a:blip r:embed="rId5"/>
                  <a:stretch>
                    <a:fillRect/>
                  </a:stretch>
                </a:blipFill>
                <a:ln>
                  <a:solidFill>
                    <a:srgbClr val="002060"/>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sp>
          <p:nvSpPr>
            <p:cNvPr id="12" name="Pentagon 11"/>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Arial" panose="020B0604020202020204" pitchFamily="34" charset="0"/>
                  <a:cs typeface="Arial" panose="020B0604020202020204" pitchFamily="34" charset="0"/>
                </a:rPr>
                <a:t>Key Point 18</a:t>
              </a:r>
              <a:endParaRPr lang="en-US" sz="24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35247796"/>
      </p:ext>
    </p:extLst>
  </p:cSld>
  <p:clrMapOvr>
    <a:masterClrMapping/>
  </p:clrMapOvr>
  <p:transition advClick="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180</a:t>
            </a:r>
            <a:endParaRPr lang="en-GB" sz="1400" b="1" dirty="0">
              <a:latin typeface="Calibri" panose="020F0502020204030204" pitchFamily="34" charset="0"/>
            </a:endParaRPr>
          </a:p>
        </p:txBody>
      </p:sp>
      <p:sp>
        <p:nvSpPr>
          <p:cNvPr id="3" name="Rectangle 2"/>
          <p:cNvSpPr/>
          <p:nvPr/>
        </p:nvSpPr>
        <p:spPr>
          <a:xfrm>
            <a:off x="251518" y="1196752"/>
            <a:ext cx="5256585" cy="4170372"/>
          </a:xfrm>
          <a:prstGeom prst="rect">
            <a:avLst/>
          </a:prstGeom>
        </p:spPr>
        <p:txBody>
          <a:bodyPr wrap="square">
            <a:spAutoFit/>
          </a:bodyPr>
          <a:lstStyle/>
          <a:p>
            <a:pPr marL="514350" indent="-514350">
              <a:buClr>
                <a:srgbClr val="C00000"/>
              </a:buClr>
              <a:buFont typeface="+mj-lt"/>
              <a:buAutoNum type="arabicPeriod" startAt="6"/>
              <a:tabLst>
                <a:tab pos="2743200" algn="l"/>
              </a:tabLst>
            </a:pPr>
            <a:r>
              <a:rPr lang="en-US" sz="2650" dirty="0" smtClean="0">
                <a:solidFill>
                  <a:srgbClr val="C00000"/>
                </a:solidFill>
                <a:latin typeface="Arial" panose="020B0604020202020204" pitchFamily="34" charset="0"/>
                <a:cs typeface="Arial" panose="020B0604020202020204" pitchFamily="34" charset="0"/>
              </a:rPr>
              <a:t>a.</a:t>
            </a:r>
            <a:r>
              <a:rPr lang="en-US" sz="2650" dirty="0" smtClean="0">
                <a:latin typeface="Arial" panose="020B0604020202020204" pitchFamily="34" charset="0"/>
                <a:cs typeface="Arial" panose="020B0604020202020204" pitchFamily="34" charset="0"/>
              </a:rPr>
              <a:t> </a:t>
            </a:r>
            <a:r>
              <a:rPr lang="en-US" sz="2650" dirty="0">
                <a:latin typeface="Arial" panose="020B0604020202020204" pitchFamily="34" charset="0"/>
                <a:cs typeface="Arial" panose="020B0604020202020204" pitchFamily="34" charset="0"/>
              </a:rPr>
              <a:t>Plot graphs of </a:t>
            </a:r>
            <a:r>
              <a:rPr lang="en-US" sz="2650" i="1" dirty="0">
                <a:latin typeface="Arial" panose="020B0604020202020204" pitchFamily="34" charset="0"/>
                <a:cs typeface="Arial" panose="020B0604020202020204" pitchFamily="34" charset="0"/>
              </a:rPr>
              <a:t>y</a:t>
            </a:r>
            <a:r>
              <a:rPr lang="en-US" sz="2650" dirty="0">
                <a:latin typeface="Arial" panose="020B0604020202020204" pitchFamily="34" charset="0"/>
                <a:cs typeface="Arial" panose="020B0604020202020204" pitchFamily="34" charset="0"/>
              </a:rPr>
              <a:t> = </a:t>
            </a:r>
            <a:r>
              <a:rPr lang="en-US" sz="2650" i="1" dirty="0">
                <a:latin typeface="Arial" panose="020B0604020202020204" pitchFamily="34" charset="0"/>
                <a:cs typeface="Arial" panose="020B0604020202020204" pitchFamily="34" charset="0"/>
              </a:rPr>
              <a:t>x</a:t>
            </a:r>
            <a:r>
              <a:rPr lang="en-US" sz="2650" baseline="30000" dirty="0">
                <a:latin typeface="Arial" panose="020B0604020202020204" pitchFamily="34" charset="0"/>
                <a:cs typeface="Arial" panose="020B0604020202020204" pitchFamily="34" charset="0"/>
              </a:rPr>
              <a:t>3</a:t>
            </a:r>
            <a:r>
              <a:rPr lang="en-US" sz="2650" dirty="0">
                <a:latin typeface="Arial" panose="020B0604020202020204" pitchFamily="34" charset="0"/>
                <a:cs typeface="Arial" panose="020B0604020202020204" pitchFamily="34" charset="0"/>
              </a:rPr>
              <a:t> + 1 and </a:t>
            </a:r>
            <a:r>
              <a:rPr lang="en-US" sz="2650" i="1" dirty="0">
                <a:latin typeface="Arial" panose="020B0604020202020204" pitchFamily="34" charset="0"/>
                <a:cs typeface="Arial" panose="020B0604020202020204" pitchFamily="34" charset="0"/>
              </a:rPr>
              <a:t>y</a:t>
            </a:r>
            <a:r>
              <a:rPr lang="en-US" sz="2650" dirty="0">
                <a:latin typeface="Arial" panose="020B0604020202020204" pitchFamily="34" charset="0"/>
                <a:cs typeface="Arial" panose="020B0604020202020204" pitchFamily="34" charset="0"/>
              </a:rPr>
              <a:t> = </a:t>
            </a:r>
            <a:r>
              <a:rPr lang="en-US" sz="2650" i="1" dirty="0">
                <a:latin typeface="Arial" panose="020B0604020202020204" pitchFamily="34" charset="0"/>
                <a:cs typeface="Arial" panose="020B0604020202020204" pitchFamily="34" charset="0"/>
              </a:rPr>
              <a:t>x</a:t>
            </a:r>
            <a:r>
              <a:rPr lang="en-US" sz="2650" baseline="30000" dirty="0">
                <a:latin typeface="Arial" panose="020B0604020202020204" pitchFamily="34" charset="0"/>
                <a:cs typeface="Arial" panose="020B0604020202020204" pitchFamily="34" charset="0"/>
              </a:rPr>
              <a:t>3</a:t>
            </a:r>
            <a:r>
              <a:rPr lang="en-US" sz="2650" dirty="0">
                <a:latin typeface="Arial" panose="020B0604020202020204" pitchFamily="34" charset="0"/>
                <a:cs typeface="Arial" panose="020B0604020202020204" pitchFamily="34" charset="0"/>
              </a:rPr>
              <a:t> - 2 </a:t>
            </a:r>
            <a:r>
              <a:rPr lang="en-US" sz="2650" dirty="0" smtClean="0">
                <a:latin typeface="Arial" panose="020B0604020202020204" pitchFamily="34" charset="0"/>
                <a:cs typeface="Arial" panose="020B0604020202020204" pitchFamily="34" charset="0"/>
              </a:rPr>
              <a:t>for </a:t>
            </a:r>
            <a:r>
              <a:rPr lang="en-US" sz="2650" dirty="0">
                <a:latin typeface="Arial" panose="020B0604020202020204" pitchFamily="34" charset="0"/>
                <a:cs typeface="Arial" panose="020B0604020202020204" pitchFamily="34" charset="0"/>
              </a:rPr>
              <a:t>-3 ≤ </a:t>
            </a:r>
            <a:r>
              <a:rPr lang="en-US" sz="2650" i="1" dirty="0">
                <a:latin typeface="Arial" panose="020B0604020202020204" pitchFamily="34" charset="0"/>
                <a:cs typeface="Arial" panose="020B0604020202020204" pitchFamily="34" charset="0"/>
              </a:rPr>
              <a:t>x</a:t>
            </a:r>
            <a:r>
              <a:rPr lang="en-US" sz="2650" dirty="0">
                <a:latin typeface="Arial" panose="020B0604020202020204" pitchFamily="34" charset="0"/>
                <a:cs typeface="Arial" panose="020B0604020202020204" pitchFamily="34" charset="0"/>
              </a:rPr>
              <a:t> ≤ 3</a:t>
            </a:r>
            <a:r>
              <a:rPr lang="en-US" sz="2650" dirty="0" smtClean="0">
                <a:latin typeface="Arial" panose="020B0604020202020204" pitchFamily="34" charset="0"/>
                <a:cs typeface="Arial" panose="020B0604020202020204" pitchFamily="34" charset="0"/>
              </a:rPr>
              <a:t>. </a:t>
            </a:r>
          </a:p>
          <a:p>
            <a:pPr marL="971550" lvl="1" indent="-457200">
              <a:buClr>
                <a:srgbClr val="C00000"/>
              </a:buClr>
              <a:buFont typeface="+mj-lt"/>
              <a:buAutoNum type="alphaLcPeriod" startAt="2"/>
              <a:tabLst>
                <a:tab pos="2743200" algn="l"/>
              </a:tabLst>
            </a:pPr>
            <a:r>
              <a:rPr lang="en-US" sz="2650" dirty="0" smtClean="0">
                <a:latin typeface="Arial" panose="020B0604020202020204" pitchFamily="34" charset="0"/>
                <a:cs typeface="Arial" panose="020B0604020202020204" pitchFamily="34" charset="0"/>
              </a:rPr>
              <a:t>Compare </a:t>
            </a:r>
            <a:r>
              <a:rPr lang="en-US" sz="2650" dirty="0">
                <a:latin typeface="Arial" panose="020B0604020202020204" pitchFamily="34" charset="0"/>
                <a:cs typeface="Arial" panose="020B0604020202020204" pitchFamily="34" charset="0"/>
              </a:rPr>
              <a:t>these two graphs and the graphs from </a:t>
            </a:r>
            <a:r>
              <a:rPr lang="en-US" sz="2650" b="1" dirty="0">
                <a:latin typeface="Arial" panose="020B0604020202020204" pitchFamily="34" charset="0"/>
                <a:cs typeface="Arial" panose="020B0604020202020204" pitchFamily="34" charset="0"/>
              </a:rPr>
              <a:t>Q3 </a:t>
            </a:r>
            <a:r>
              <a:rPr lang="en-US" sz="2650" dirty="0">
                <a:latin typeface="Arial" panose="020B0604020202020204" pitchFamily="34" charset="0"/>
                <a:cs typeface="Arial" panose="020B0604020202020204" pitchFamily="34" charset="0"/>
              </a:rPr>
              <a:t>and </a:t>
            </a:r>
            <a:r>
              <a:rPr lang="en-US" sz="2650" b="1" dirty="0" smtClean="0">
                <a:latin typeface="Arial" panose="020B0604020202020204" pitchFamily="34" charset="0"/>
                <a:cs typeface="Arial" panose="020B0604020202020204" pitchFamily="34" charset="0"/>
              </a:rPr>
              <a:t>Q5</a:t>
            </a:r>
            <a:r>
              <a:rPr lang="en-US" sz="2650" dirty="0" smtClean="0">
                <a:latin typeface="Arial" panose="020B0604020202020204" pitchFamily="34" charset="0"/>
                <a:cs typeface="Arial" panose="020B0604020202020204" pitchFamily="34" charset="0"/>
              </a:rPr>
              <a:t>.</a:t>
            </a:r>
          </a:p>
          <a:p>
            <a:pPr marL="514350" lvl="1">
              <a:buClr>
                <a:srgbClr val="C00000"/>
              </a:buClr>
              <a:tabLst>
                <a:tab pos="2743200" algn="l"/>
              </a:tabLst>
            </a:pPr>
            <a:r>
              <a:rPr lang="en-US" sz="2650" dirty="0" smtClean="0">
                <a:latin typeface="Arial" panose="020B0604020202020204" pitchFamily="34" charset="0"/>
                <a:cs typeface="Arial" panose="020B0604020202020204" pitchFamily="34" charset="0"/>
              </a:rPr>
              <a:t>What </a:t>
            </a:r>
            <a:r>
              <a:rPr lang="en-US" sz="2650" dirty="0">
                <a:latin typeface="Arial" panose="020B0604020202020204" pitchFamily="34" charset="0"/>
                <a:cs typeface="Arial" panose="020B0604020202020204" pitchFamily="34" charset="0"/>
              </a:rPr>
              <a:t>similarities can you see? What are the differences? </a:t>
            </a:r>
          </a:p>
          <a:p>
            <a:pPr marL="0" lvl="1">
              <a:buClr>
                <a:srgbClr val="C00000"/>
              </a:buClr>
              <a:tabLst>
                <a:tab pos="2743200" algn="l"/>
              </a:tabLst>
            </a:pPr>
            <a:r>
              <a:rPr lang="en-US" sz="2650" b="1" dirty="0" smtClean="0">
                <a:solidFill>
                  <a:srgbClr val="C00000"/>
                </a:solidFill>
                <a:latin typeface="Arial" panose="020B0604020202020204" pitchFamily="34" charset="0"/>
                <a:cs typeface="Arial" panose="020B0604020202020204" pitchFamily="34" charset="0"/>
              </a:rPr>
              <a:t>Discussion</a:t>
            </a:r>
            <a:r>
              <a:rPr lang="en-US" sz="2650" dirty="0" smtClean="0">
                <a:solidFill>
                  <a:srgbClr val="C00000"/>
                </a:solidFill>
                <a:latin typeface="Arial" panose="020B0604020202020204" pitchFamily="34" charset="0"/>
                <a:cs typeface="Arial" panose="020B0604020202020204" pitchFamily="34" charset="0"/>
              </a:rPr>
              <a:t> </a:t>
            </a:r>
            <a:r>
              <a:rPr lang="en-US" sz="2650" dirty="0">
                <a:latin typeface="Arial" panose="020B0604020202020204" pitchFamily="34" charset="0"/>
                <a:cs typeface="Arial" panose="020B0604020202020204" pitchFamily="34" charset="0"/>
              </a:rPr>
              <a:t>What do you think the graph of </a:t>
            </a:r>
            <a:r>
              <a:rPr lang="en-US" sz="2650" i="1" dirty="0">
                <a:latin typeface="Arial" panose="020B0604020202020204" pitchFamily="34" charset="0"/>
                <a:cs typeface="Arial" panose="020B0604020202020204" pitchFamily="34" charset="0"/>
              </a:rPr>
              <a:t>y</a:t>
            </a:r>
            <a:r>
              <a:rPr lang="en-US" sz="2650" dirty="0">
                <a:latin typeface="Arial" panose="020B0604020202020204" pitchFamily="34" charset="0"/>
                <a:cs typeface="Arial" panose="020B0604020202020204" pitchFamily="34" charset="0"/>
              </a:rPr>
              <a:t> = </a:t>
            </a:r>
            <a:r>
              <a:rPr lang="en-US" sz="2650" i="1" dirty="0">
                <a:latin typeface="Arial" panose="020B0604020202020204" pitchFamily="34" charset="0"/>
                <a:cs typeface="Arial" panose="020B0604020202020204" pitchFamily="34" charset="0"/>
              </a:rPr>
              <a:t>x</a:t>
            </a:r>
            <a:r>
              <a:rPr lang="en-US" sz="2650" baseline="30000" dirty="0">
                <a:latin typeface="Arial" panose="020B0604020202020204" pitchFamily="34" charset="0"/>
                <a:cs typeface="Arial" panose="020B0604020202020204" pitchFamily="34" charset="0"/>
              </a:rPr>
              <a:t>3</a:t>
            </a:r>
            <a:r>
              <a:rPr lang="en-US" sz="2650" dirty="0">
                <a:latin typeface="Arial" panose="020B0604020202020204" pitchFamily="34" charset="0"/>
                <a:cs typeface="Arial" panose="020B0604020202020204" pitchFamily="34" charset="0"/>
              </a:rPr>
              <a:t> + 5 would look like? What about </a:t>
            </a:r>
            <a:r>
              <a:rPr lang="en-US" sz="2650" i="1" dirty="0">
                <a:latin typeface="Arial" panose="020B0604020202020204" pitchFamily="34" charset="0"/>
                <a:cs typeface="Arial" panose="020B0604020202020204" pitchFamily="34" charset="0"/>
              </a:rPr>
              <a:t>y</a:t>
            </a:r>
            <a:r>
              <a:rPr lang="en-US" sz="2650" dirty="0">
                <a:latin typeface="Arial" panose="020B0604020202020204" pitchFamily="34" charset="0"/>
                <a:cs typeface="Arial" panose="020B0604020202020204" pitchFamily="34" charset="0"/>
              </a:rPr>
              <a:t> = </a:t>
            </a:r>
            <a:r>
              <a:rPr lang="en-US" sz="2650" i="1" dirty="0">
                <a:latin typeface="Arial" panose="020B0604020202020204" pitchFamily="34" charset="0"/>
                <a:cs typeface="Arial" panose="020B0604020202020204" pitchFamily="34" charset="0"/>
              </a:rPr>
              <a:t>x</a:t>
            </a:r>
            <a:r>
              <a:rPr lang="en-US" sz="2650" baseline="30000" dirty="0">
                <a:latin typeface="Arial" panose="020B0604020202020204" pitchFamily="34" charset="0"/>
                <a:cs typeface="Arial" panose="020B0604020202020204" pitchFamily="34" charset="0"/>
              </a:rPr>
              <a:t>3</a:t>
            </a:r>
            <a:r>
              <a:rPr lang="en-US" sz="2650" dirty="0">
                <a:latin typeface="Arial" panose="020B0604020202020204" pitchFamily="34" charset="0"/>
                <a:cs typeface="Arial" panose="020B0604020202020204" pitchFamily="34" charset="0"/>
              </a:rPr>
              <a:t> </a:t>
            </a:r>
            <a:r>
              <a:rPr lang="en-US" sz="2650" dirty="0" smtClean="0">
                <a:latin typeface="Arial" panose="020B0604020202020204" pitchFamily="34" charset="0"/>
                <a:cs typeface="Arial" panose="020B0604020202020204" pitchFamily="34" charset="0"/>
              </a:rPr>
              <a:t>- 1</a:t>
            </a:r>
            <a:r>
              <a:rPr lang="en-US" sz="2650" dirty="0">
                <a:latin typeface="Arial" panose="020B0604020202020204" pitchFamily="34" charset="0"/>
                <a:cs typeface="Arial" panose="020B0604020202020204" pitchFamily="34" charset="0"/>
              </a:rPr>
              <a:t>?</a:t>
            </a:r>
            <a:endParaRPr lang="en-US" sz="2650" dirty="0" smtClean="0">
              <a:latin typeface="Arial" panose="020B0604020202020204" pitchFamily="34" charset="0"/>
              <a:cs typeface="Arial" panose="020B0604020202020204" pitchFamily="34" charset="0"/>
            </a:endParaRPr>
          </a:p>
        </p:txBody>
      </p:sp>
      <p:sp>
        <p:nvSpPr>
          <p:cNvPr id="11" name="Title 1"/>
          <p:cNvSpPr>
            <a:spLocks noGrp="1"/>
          </p:cNvSpPr>
          <p:nvPr>
            <p:ph type="title"/>
          </p:nvPr>
        </p:nvSpPr>
        <p:spPr/>
        <p:txBody>
          <a:bodyPr>
            <a:noAutofit/>
          </a:bodyPr>
          <a:lstStyle/>
          <a:p>
            <a:r>
              <a:rPr lang="en-GB" sz="3600" dirty="0"/>
              <a:t>6.7 – Cubic and Reciprocal Graphs</a:t>
            </a:r>
            <a:endParaRPr lang="en-GB" sz="3200" b="1" dirty="0" smtClean="0"/>
          </a:p>
        </p:txBody>
      </p:sp>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
        <p:nvSpPr>
          <p:cNvPr id="13" name="Rectangle 12"/>
          <p:cNvSpPr/>
          <p:nvPr/>
        </p:nvSpPr>
        <p:spPr>
          <a:xfrm flipH="1">
            <a:off x="251520" y="5663570"/>
            <a:ext cx="5204539" cy="89255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600" b="1" dirty="0" smtClean="0">
                <a:solidFill>
                  <a:srgbClr val="C00000"/>
                </a:solidFill>
                <a:latin typeface="Arial" panose="020B0604020202020204" pitchFamily="34" charset="0"/>
                <a:cs typeface="Arial" panose="020B0604020202020204" pitchFamily="34" charset="0"/>
              </a:rPr>
              <a:t>Q3 </a:t>
            </a:r>
            <a:r>
              <a:rPr lang="en-US" sz="2600" b="1" dirty="0">
                <a:solidFill>
                  <a:srgbClr val="C00000"/>
                </a:solidFill>
                <a:latin typeface="Arial" panose="020B0604020202020204" pitchFamily="34" charset="0"/>
                <a:cs typeface="Arial" panose="020B0604020202020204" pitchFamily="34" charset="0"/>
              </a:rPr>
              <a:t>hint</a:t>
            </a:r>
            <a:r>
              <a:rPr lang="en-US" sz="2600" dirty="0">
                <a:solidFill>
                  <a:schemeClr val="tx1"/>
                </a:solidFill>
                <a:latin typeface="Arial" panose="020B0604020202020204" pitchFamily="34" charset="0"/>
                <a:cs typeface="Arial" panose="020B0604020202020204" pitchFamily="34" charset="0"/>
              </a:rPr>
              <a:t> - Draw both graphs on the </a:t>
            </a:r>
            <a:r>
              <a:rPr lang="en-US" sz="2600" dirty="0" smtClean="0">
                <a:solidFill>
                  <a:schemeClr val="tx1"/>
                </a:solidFill>
                <a:latin typeface="Arial" panose="020B0604020202020204" pitchFamily="34" charset="0"/>
                <a:cs typeface="Arial" panose="020B0604020202020204" pitchFamily="34" charset="0"/>
              </a:rPr>
              <a:t>same axes</a:t>
            </a:r>
            <a:endParaRPr lang="en-US" sz="2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5675454"/>
      </p:ext>
    </p:extLst>
  </p:cSld>
  <p:clrMapOvr>
    <a:masterClrMapping/>
  </p:clrMapOvr>
  <p:transition advClick="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181</a:t>
            </a:r>
            <a:endParaRPr lang="en-GB" sz="1400" b="1" dirty="0">
              <a:latin typeface="Calibri" panose="020F0502020204030204" pitchFamily="34" charset="0"/>
            </a:endParaRPr>
          </a:p>
        </p:txBody>
      </p:sp>
      <p:sp>
        <p:nvSpPr>
          <p:cNvPr id="11" name="Title 1"/>
          <p:cNvSpPr>
            <a:spLocks noGrp="1"/>
          </p:cNvSpPr>
          <p:nvPr>
            <p:ph type="title"/>
          </p:nvPr>
        </p:nvSpPr>
        <p:spPr/>
        <p:txBody>
          <a:bodyPr>
            <a:noAutofit/>
          </a:bodyPr>
          <a:lstStyle/>
          <a:p>
            <a:r>
              <a:rPr lang="en-GB" sz="3600" dirty="0"/>
              <a:t>6.7 – Cubic and Reciprocal Graphs</a:t>
            </a:r>
            <a:endParaRPr lang="en-GB" sz="3200" b="1" dirty="0" smtClean="0"/>
          </a:p>
        </p:txBody>
      </p:sp>
      <mc:AlternateContent xmlns:mc="http://schemas.openxmlformats.org/markup-compatibility/2006" xmlns:a14="http://schemas.microsoft.com/office/drawing/2010/main">
        <mc:Choice Requires="a14">
          <p:sp>
            <p:nvSpPr>
              <p:cNvPr id="7" name="Rectangle 6"/>
              <p:cNvSpPr/>
              <p:nvPr/>
            </p:nvSpPr>
            <p:spPr>
              <a:xfrm flipH="1">
                <a:off x="312007" y="1447617"/>
                <a:ext cx="8436457" cy="5086521"/>
              </a:xfrm>
              <a:prstGeom prst="rect">
                <a:avLst/>
              </a:prstGeom>
              <a:solidFill>
                <a:srgbClr val="FEF1E1"/>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800" dirty="0" smtClean="0">
                    <a:solidFill>
                      <a:schemeClr val="tx1"/>
                    </a:solidFill>
                    <a:latin typeface="Arial" panose="020B0604020202020204" pitchFamily="34" charset="0"/>
                    <a:cs typeface="Arial" panose="020B0604020202020204" pitchFamily="34" charset="0"/>
                  </a:rPr>
                  <a:t>Draw the graph of </a:t>
                </a:r>
                <a:r>
                  <a:rPr lang="en-US" sz="2800" i="1" dirty="0" smtClean="0">
                    <a:solidFill>
                      <a:schemeClr val="tx1"/>
                    </a:solidFill>
                    <a:latin typeface="Arial" panose="020B0604020202020204" pitchFamily="34" charset="0"/>
                    <a:cs typeface="Arial" panose="020B0604020202020204" pitchFamily="34" charset="0"/>
                  </a:rPr>
                  <a:t>y = </a:t>
                </a:r>
                <a14:m>
                  <m:oMath xmlns:m="http://schemas.openxmlformats.org/officeDocument/2006/math">
                    <m:f>
                      <m:fPr>
                        <m:ctrlPr>
                          <a:rPr lang="en-US" sz="2800" i="1" smtClean="0">
                            <a:solidFill>
                              <a:schemeClr val="tx1"/>
                            </a:solidFill>
                            <a:latin typeface="Cambria Math" panose="02040503050406030204" pitchFamily="18" charset="0"/>
                            <a:cs typeface="Arial" panose="020B0604020202020204" pitchFamily="34" charset="0"/>
                          </a:rPr>
                        </m:ctrlPr>
                      </m:fPr>
                      <m:num>
                        <m:r>
                          <a:rPr lang="en-US" sz="2800" b="0" i="1" smtClean="0">
                            <a:solidFill>
                              <a:schemeClr val="tx1"/>
                            </a:solidFill>
                            <a:latin typeface="Cambria Math" panose="02040503050406030204" pitchFamily="18" charset="0"/>
                            <a:cs typeface="Arial" panose="020B0604020202020204" pitchFamily="34" charset="0"/>
                          </a:rPr>
                          <m:t>1</m:t>
                        </m:r>
                      </m:num>
                      <m:den>
                        <m:r>
                          <a:rPr lang="en-US" sz="2800" b="0" i="1" smtClean="0">
                            <a:solidFill>
                              <a:schemeClr val="tx1"/>
                            </a:solidFill>
                            <a:latin typeface="Cambria Math" panose="02040503050406030204" pitchFamily="18" charset="0"/>
                            <a:cs typeface="Arial" panose="020B0604020202020204" pitchFamily="34" charset="0"/>
                          </a:rPr>
                          <m:t>𝑋</m:t>
                        </m:r>
                      </m:den>
                    </m:f>
                  </m:oMath>
                </a14:m>
                <a:r>
                  <a:rPr lang="en-US" sz="2800" dirty="0" smtClean="0">
                    <a:solidFill>
                      <a:schemeClr val="tx1"/>
                    </a:solidFill>
                    <a:latin typeface="Arial" panose="020B0604020202020204" pitchFamily="34" charset="0"/>
                    <a:cs typeface="Arial" panose="020B0604020202020204" pitchFamily="34" charset="0"/>
                  </a:rPr>
                  <a:t> where x ≠ 0, for </a:t>
                </a:r>
                <a:r>
                  <a:rPr lang="en-US" sz="2800" dirty="0">
                    <a:solidFill>
                      <a:schemeClr val="tx1"/>
                    </a:solidFill>
                    <a:latin typeface="Arial" panose="020B0604020202020204" pitchFamily="34" charset="0"/>
                    <a:cs typeface="Arial" panose="020B0604020202020204" pitchFamily="34" charset="0"/>
                  </a:rPr>
                  <a:t>-3 ≤ </a:t>
                </a:r>
                <a:r>
                  <a:rPr lang="en-US" sz="2800" i="1" dirty="0">
                    <a:solidFill>
                      <a:schemeClr val="tx1"/>
                    </a:solidFill>
                    <a:latin typeface="Arial" panose="020B0604020202020204" pitchFamily="34" charset="0"/>
                    <a:cs typeface="Arial" panose="020B0604020202020204" pitchFamily="34" charset="0"/>
                  </a:rPr>
                  <a:t>x</a:t>
                </a:r>
                <a:r>
                  <a:rPr lang="en-US" sz="2800" dirty="0">
                    <a:solidFill>
                      <a:schemeClr val="tx1"/>
                    </a:solidFill>
                    <a:latin typeface="Arial" panose="020B0604020202020204" pitchFamily="34" charset="0"/>
                    <a:cs typeface="Arial" panose="020B0604020202020204" pitchFamily="34" charset="0"/>
                  </a:rPr>
                  <a:t> ≤ 3</a:t>
                </a:r>
                <a:r>
                  <a:rPr lang="en-US" sz="2800" dirty="0" smtClean="0">
                    <a:solidFill>
                      <a:schemeClr val="tx1"/>
                    </a:solidFill>
                    <a:latin typeface="Arial" panose="020B0604020202020204" pitchFamily="34" charset="0"/>
                    <a:cs typeface="Arial" panose="020B0604020202020204" pitchFamily="34" charset="0"/>
                  </a:rPr>
                  <a:t>.</a:t>
                </a:r>
                <a:br>
                  <a:rPr lang="en-US" sz="2800" dirty="0" smtClean="0">
                    <a:solidFill>
                      <a:schemeClr val="tx1"/>
                    </a:solidFill>
                    <a:latin typeface="Arial" panose="020B0604020202020204" pitchFamily="34" charset="0"/>
                    <a:cs typeface="Arial" panose="020B0604020202020204" pitchFamily="34" charset="0"/>
                  </a:rPr>
                </a:br>
                <a:r>
                  <a:rPr lang="en-US" sz="2800" dirty="0" smtClean="0">
                    <a:solidFill>
                      <a:schemeClr val="tx1"/>
                    </a:solidFill>
                    <a:latin typeface="Arial" panose="020B0604020202020204" pitchFamily="34" charset="0"/>
                    <a:cs typeface="Arial" panose="020B0604020202020204" pitchFamily="34" charset="0"/>
                  </a:rPr>
                  <a:t/>
                </a:r>
                <a:br>
                  <a:rPr lang="en-US" sz="2800" dirty="0" smtClean="0">
                    <a:solidFill>
                      <a:schemeClr val="tx1"/>
                    </a:solidFill>
                    <a:latin typeface="Arial" panose="020B0604020202020204" pitchFamily="34" charset="0"/>
                    <a:cs typeface="Arial" panose="020B0604020202020204" pitchFamily="34" charset="0"/>
                  </a:rPr>
                </a:br>
                <a:r>
                  <a:rPr lang="en-US" sz="2800" dirty="0" smtClean="0">
                    <a:solidFill>
                      <a:schemeClr val="tx1"/>
                    </a:solidFill>
                    <a:latin typeface="Arial" panose="020B0604020202020204" pitchFamily="34" charset="0"/>
                    <a:cs typeface="Arial" panose="020B0604020202020204" pitchFamily="34" charset="0"/>
                  </a:rPr>
                  <a:t/>
                </a:r>
                <a:br>
                  <a:rPr lang="en-US" sz="2800" dirty="0" smtClean="0">
                    <a:solidFill>
                      <a:schemeClr val="tx1"/>
                    </a:solidFill>
                    <a:latin typeface="Arial" panose="020B0604020202020204" pitchFamily="34" charset="0"/>
                    <a:cs typeface="Arial" panose="020B0604020202020204" pitchFamily="34" charset="0"/>
                  </a:rPr>
                </a:br>
                <a:r>
                  <a:rPr lang="en-US" sz="2800" dirty="0" smtClean="0">
                    <a:solidFill>
                      <a:schemeClr val="tx1"/>
                    </a:solidFill>
                    <a:latin typeface="Arial" panose="020B0604020202020204" pitchFamily="34" charset="0"/>
                    <a:cs typeface="Arial" panose="020B0604020202020204" pitchFamily="34" charset="0"/>
                  </a:rPr>
                  <a:t/>
                </a:r>
                <a:br>
                  <a:rPr lang="en-US" sz="2800" dirty="0" smtClean="0">
                    <a:solidFill>
                      <a:schemeClr val="tx1"/>
                    </a:solidFill>
                    <a:latin typeface="Arial" panose="020B0604020202020204" pitchFamily="34" charset="0"/>
                    <a:cs typeface="Arial" panose="020B0604020202020204" pitchFamily="34" charset="0"/>
                  </a:rPr>
                </a:br>
                <a:r>
                  <a:rPr lang="en-US" sz="2800" dirty="0" smtClean="0">
                    <a:solidFill>
                      <a:schemeClr val="tx1"/>
                    </a:solidFill>
                    <a:latin typeface="Arial" panose="020B0604020202020204" pitchFamily="34" charset="0"/>
                    <a:cs typeface="Arial" panose="020B0604020202020204" pitchFamily="34" charset="0"/>
                  </a:rPr>
                  <a:t/>
                </a:r>
                <a:br>
                  <a:rPr lang="en-US" sz="2800" dirty="0" smtClean="0">
                    <a:solidFill>
                      <a:schemeClr val="tx1"/>
                    </a:solidFill>
                    <a:latin typeface="Arial" panose="020B0604020202020204" pitchFamily="34" charset="0"/>
                    <a:cs typeface="Arial" panose="020B0604020202020204" pitchFamily="34" charset="0"/>
                  </a:rPr>
                </a:br>
                <a:r>
                  <a:rPr lang="en-US" sz="2800" dirty="0" smtClean="0">
                    <a:solidFill>
                      <a:schemeClr val="tx1"/>
                    </a:solidFill>
                    <a:latin typeface="Arial" panose="020B0604020202020204" pitchFamily="34" charset="0"/>
                    <a:cs typeface="Arial" panose="020B0604020202020204" pitchFamily="34" charset="0"/>
                  </a:rPr>
                  <a:t/>
                </a:r>
                <a:br>
                  <a:rPr lang="en-US" sz="2800" dirty="0" smtClean="0">
                    <a:solidFill>
                      <a:schemeClr val="tx1"/>
                    </a:solidFill>
                    <a:latin typeface="Arial" panose="020B0604020202020204" pitchFamily="34" charset="0"/>
                    <a:cs typeface="Arial" panose="020B0604020202020204" pitchFamily="34" charset="0"/>
                  </a:rPr>
                </a:br>
                <a:r>
                  <a:rPr lang="en-US" sz="2800" dirty="0" smtClean="0">
                    <a:solidFill>
                      <a:schemeClr val="tx1"/>
                    </a:solidFill>
                    <a:latin typeface="Arial" panose="020B0604020202020204" pitchFamily="34" charset="0"/>
                    <a:cs typeface="Arial" panose="020B0604020202020204" pitchFamily="34" charset="0"/>
                  </a:rPr>
                  <a:t/>
                </a:r>
                <a:br>
                  <a:rPr lang="en-US" sz="2800" dirty="0" smtClean="0">
                    <a:solidFill>
                      <a:schemeClr val="tx1"/>
                    </a:solidFill>
                    <a:latin typeface="Arial" panose="020B0604020202020204" pitchFamily="34" charset="0"/>
                    <a:cs typeface="Arial" panose="020B0604020202020204" pitchFamily="34" charset="0"/>
                  </a:rPr>
                </a:br>
                <a:r>
                  <a:rPr lang="en-US" sz="2800" dirty="0" smtClean="0">
                    <a:solidFill>
                      <a:schemeClr val="tx1"/>
                    </a:solidFill>
                    <a:latin typeface="Arial" panose="020B0604020202020204" pitchFamily="34" charset="0"/>
                    <a:cs typeface="Arial" panose="020B0604020202020204" pitchFamily="34" charset="0"/>
                  </a:rPr>
                  <a:t/>
                </a:r>
                <a:br>
                  <a:rPr lang="en-US" sz="2800" dirty="0" smtClean="0">
                    <a:solidFill>
                      <a:schemeClr val="tx1"/>
                    </a:solidFill>
                    <a:latin typeface="Arial" panose="020B0604020202020204" pitchFamily="34" charset="0"/>
                    <a:cs typeface="Arial" panose="020B0604020202020204" pitchFamily="34" charset="0"/>
                  </a:rPr>
                </a:br>
                <a:r>
                  <a:rPr lang="en-US" sz="2800" dirty="0" smtClean="0">
                    <a:solidFill>
                      <a:schemeClr val="tx1"/>
                    </a:solidFill>
                    <a:latin typeface="Arial" panose="020B0604020202020204" pitchFamily="34" charset="0"/>
                    <a:cs typeface="Arial" panose="020B0604020202020204" pitchFamily="34" charset="0"/>
                  </a:rPr>
                  <a:t/>
                </a:r>
                <a:br>
                  <a:rPr lang="en-US" sz="2800" dirty="0" smtClean="0">
                    <a:solidFill>
                      <a:schemeClr val="tx1"/>
                    </a:solidFill>
                    <a:latin typeface="Arial" panose="020B0604020202020204" pitchFamily="34" charset="0"/>
                    <a:cs typeface="Arial" panose="020B0604020202020204" pitchFamily="34" charset="0"/>
                  </a:rPr>
                </a:br>
                <a:r>
                  <a:rPr lang="en-US" dirty="0" smtClean="0">
                    <a:solidFill>
                      <a:schemeClr val="tx1"/>
                    </a:solidFill>
                    <a:latin typeface="Arial" panose="020B0604020202020204" pitchFamily="34" charset="0"/>
                    <a:cs typeface="Arial" panose="020B0604020202020204" pitchFamily="34" charset="0"/>
                  </a:rPr>
                  <a:t/>
                </a:r>
                <a:br>
                  <a:rPr lang="en-US" dirty="0" smtClean="0">
                    <a:solidFill>
                      <a:schemeClr val="tx1"/>
                    </a:solidFill>
                    <a:latin typeface="Arial" panose="020B0604020202020204" pitchFamily="34" charset="0"/>
                    <a:cs typeface="Arial" panose="020B0604020202020204" pitchFamily="34" charset="0"/>
                  </a:rPr>
                </a:br>
                <a:r>
                  <a:rPr lang="en-US" sz="2800" dirty="0" smtClean="0">
                    <a:solidFill>
                      <a:schemeClr val="tx1"/>
                    </a:solidFill>
                    <a:latin typeface="Arial" panose="020B0604020202020204" pitchFamily="34" charset="0"/>
                    <a:cs typeface="Arial" panose="020B0604020202020204" pitchFamily="34" charset="0"/>
                  </a:rPr>
                  <a:t> </a:t>
                </a:r>
                <a:endParaRPr lang="en-US" sz="2800" dirty="0">
                  <a:solidFill>
                    <a:schemeClr val="tx1"/>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flipH="1">
                <a:off x="312007" y="1447617"/>
                <a:ext cx="8436457" cy="5086521"/>
              </a:xfrm>
              <a:prstGeom prst="rect">
                <a:avLst/>
              </a:prstGeom>
              <a:blipFill rotWithShape="0">
                <a:blip r:embed="rId4"/>
                <a:stretch>
                  <a:fillRect/>
                </a:stretch>
              </a:blipFill>
              <a:ln>
                <a:solidFill>
                  <a:srgbClr val="002060"/>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sp>
        <p:nvSpPr>
          <p:cNvPr id="8" name="Pentagon 7"/>
          <p:cNvSpPr/>
          <p:nvPr/>
        </p:nvSpPr>
        <p:spPr>
          <a:xfrm>
            <a:off x="307865" y="1262951"/>
            <a:ext cx="2943611" cy="369332"/>
          </a:xfrm>
          <a:prstGeom prst="homePlat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Example 3</a:t>
            </a:r>
            <a:endParaRPr lang="en-US" sz="2000" b="1" dirty="0">
              <a:latin typeface="Arial" panose="020B0604020202020204" pitchFamily="34" charset="0"/>
              <a:cs typeface="Arial" panose="020B0604020202020204" pitchFamily="34" charset="0"/>
            </a:endParaRPr>
          </a:p>
        </p:txBody>
      </p:sp>
      <p:sp>
        <p:nvSpPr>
          <p:cNvPr id="12" name="Rectangle 11"/>
          <p:cNvSpPr/>
          <p:nvPr/>
        </p:nvSpPr>
        <p:spPr>
          <a:xfrm flipH="1">
            <a:off x="6156176" y="2276872"/>
            <a:ext cx="2448272" cy="1015663"/>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dirty="0" smtClean="0">
                <a:solidFill>
                  <a:schemeClr val="tx1"/>
                </a:solidFill>
                <a:latin typeface="Arial" panose="020B0604020202020204" pitchFamily="34" charset="0"/>
                <a:cs typeface="Arial" panose="020B0604020202020204" pitchFamily="34" charset="0"/>
              </a:rPr>
              <a:t>Make a table with x-values from -3 to 3. Do not include 0.</a:t>
            </a:r>
            <a:endParaRPr lang="en-US" sz="2000"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24" name="Table 23"/>
              <p:cNvGraphicFramePr>
                <a:graphicFrameLocks noGrp="1"/>
              </p:cNvGraphicFramePr>
              <p:nvPr>
                <p:extLst>
                  <p:ext uri="{D42A27DB-BD31-4B8C-83A1-F6EECF244321}">
                    <p14:modId xmlns:p14="http://schemas.microsoft.com/office/powerpoint/2010/main" val="3540412145"/>
                  </p:ext>
                </p:extLst>
              </p:nvPr>
            </p:nvGraphicFramePr>
            <p:xfrm>
              <a:off x="467544" y="2437321"/>
              <a:ext cx="5544616" cy="919671"/>
            </p:xfrm>
            <a:graphic>
              <a:graphicData uri="http://schemas.openxmlformats.org/drawingml/2006/table">
                <a:tbl>
                  <a:tblPr firstRow="1" bandRow="1">
                    <a:tableStyleId>{5940675A-B579-460E-94D1-54222C63F5DA}</a:tableStyleId>
                  </a:tblPr>
                  <a:tblGrid>
                    <a:gridCol w="504056"/>
                    <a:gridCol w="504056"/>
                    <a:gridCol w="504056"/>
                    <a:gridCol w="504056"/>
                    <a:gridCol w="504056"/>
                    <a:gridCol w="504056"/>
                    <a:gridCol w="504056"/>
                    <a:gridCol w="504056"/>
                    <a:gridCol w="504056"/>
                    <a:gridCol w="504056"/>
                    <a:gridCol w="504056"/>
                  </a:tblGrid>
                  <a:tr h="3937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0" dirty="0" smtClean="0">
                              <a:latin typeface="Arial" panose="020B0604020202020204" pitchFamily="34" charset="0"/>
                              <a:cs typeface="Arial" panose="020B0604020202020204" pitchFamily="34" charset="0"/>
                            </a:rPr>
                            <a:t>x</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-½ </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-¼</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¼</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½</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772">
                    <a:tc>
                      <a:txBody>
                        <a:bodyPr/>
                        <a:lstStyle/>
                        <a:p>
                          <a:pPr algn="ctr"/>
                          <a:r>
                            <a:rPr lang="en-US" sz="2000" b="1" i="0" dirty="0" smtClean="0">
                              <a:latin typeface="Arial" panose="020B0604020202020204" pitchFamily="34" charset="0"/>
                              <a:cs typeface="Arial" panose="020B0604020202020204" pitchFamily="34" charset="0"/>
                            </a:rPr>
                            <a:t>y</a:t>
                          </a:r>
                          <a:endParaRPr lang="en-US" sz="2000" b="1"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a:t>
                          </a:r>
                          <a14:m>
                            <m:oMath xmlns:m="http://schemas.openxmlformats.org/officeDocument/2006/math">
                              <m:f>
                                <m:fPr>
                                  <m:ctrlPr>
                                    <a:rPr lang="en-US" sz="2000" i="1" smtClean="0">
                                      <a:latin typeface="Cambria Math" panose="02040503050406030204" pitchFamily="18" charset="0"/>
                                      <a:cs typeface="Arial" panose="020B0604020202020204" pitchFamily="34" charset="0"/>
                                    </a:rPr>
                                  </m:ctrlPr>
                                </m:fPr>
                                <m:num>
                                  <m:r>
                                    <a:rPr lang="en-US" sz="2000" b="0" i="1" smtClean="0">
                                      <a:latin typeface="Cambria Math" panose="02040503050406030204" pitchFamily="18" charset="0"/>
                                      <a:cs typeface="Arial" panose="020B0604020202020204" pitchFamily="34" charset="0"/>
                                    </a:rPr>
                                    <m:t>1</m:t>
                                  </m:r>
                                </m:num>
                                <m:den>
                                  <m:r>
                                    <a:rPr lang="en-US" sz="2000" b="0" i="1" smtClean="0">
                                      <a:latin typeface="Cambria Math" panose="02040503050406030204" pitchFamily="18" charset="0"/>
                                      <a:cs typeface="Arial" panose="020B0604020202020204" pitchFamily="34" charset="0"/>
                                    </a:rPr>
                                    <m:t>3</m:t>
                                  </m:r>
                                </m:den>
                              </m:f>
                            </m:oMath>
                          </a14:m>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-½</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-4</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4</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½ </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 xmlns:m="http://schemas.openxmlformats.org/officeDocument/2006/math">
                              <m:f>
                                <m:fPr>
                                  <m:ctrlPr>
                                    <a:rPr lang="en-US" sz="2000" i="1" smtClean="0">
                                      <a:latin typeface="Cambria Math" panose="02040503050406030204" pitchFamily="18" charset="0"/>
                                      <a:cs typeface="Arial" panose="020B0604020202020204" pitchFamily="34" charset="0"/>
                                    </a:rPr>
                                  </m:ctrlPr>
                                </m:fPr>
                                <m:num>
                                  <m:r>
                                    <a:rPr lang="en-US" sz="2000" b="0" i="1" smtClean="0">
                                      <a:latin typeface="Cambria Math" panose="02040503050406030204" pitchFamily="18" charset="0"/>
                                      <a:cs typeface="Arial" panose="020B0604020202020204" pitchFamily="34" charset="0"/>
                                    </a:rPr>
                                    <m:t>1</m:t>
                                  </m:r>
                                </m:num>
                                <m:den>
                                  <m:r>
                                    <a:rPr lang="en-US" sz="2000" b="0" i="1" smtClean="0">
                                      <a:latin typeface="Cambria Math" panose="02040503050406030204" pitchFamily="18" charset="0"/>
                                      <a:cs typeface="Arial" panose="020B0604020202020204" pitchFamily="34" charset="0"/>
                                    </a:rPr>
                                    <m:t>3</m:t>
                                  </m:r>
                                </m:den>
                              </m:f>
                            </m:oMath>
                          </a14:m>
                          <a:r>
                            <a:rPr lang="en-US" sz="2000" dirty="0" smtClean="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Choice>
        <mc:Fallback xmlns="">
          <p:graphicFrame>
            <p:nvGraphicFramePr>
              <p:cNvPr id="24" name="Table 23"/>
              <p:cNvGraphicFramePr>
                <a:graphicFrameLocks noGrp="1"/>
              </p:cNvGraphicFramePr>
              <p:nvPr>
                <p:extLst>
                  <p:ext uri="{D42A27DB-BD31-4B8C-83A1-F6EECF244321}">
                    <p14:modId xmlns:p14="http://schemas.microsoft.com/office/powerpoint/2010/main" val="3540412145"/>
                  </p:ext>
                </p:extLst>
              </p:nvPr>
            </p:nvGraphicFramePr>
            <p:xfrm>
              <a:off x="467544" y="2437321"/>
              <a:ext cx="5544616" cy="919671"/>
            </p:xfrm>
            <a:graphic>
              <a:graphicData uri="http://schemas.openxmlformats.org/drawingml/2006/table">
                <a:tbl>
                  <a:tblPr firstRow="1" bandRow="1">
                    <a:tableStyleId>{5940675A-B579-460E-94D1-54222C63F5DA}</a:tableStyleId>
                  </a:tblPr>
                  <a:tblGrid>
                    <a:gridCol w="504056"/>
                    <a:gridCol w="504056"/>
                    <a:gridCol w="504056"/>
                    <a:gridCol w="504056"/>
                    <a:gridCol w="504056"/>
                    <a:gridCol w="504056"/>
                    <a:gridCol w="504056"/>
                    <a:gridCol w="504056"/>
                    <a:gridCol w="504056"/>
                    <a:gridCol w="504056"/>
                    <a:gridCol w="504056"/>
                  </a:tblGrid>
                  <a:tr h="3962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0" dirty="0" smtClean="0">
                              <a:latin typeface="Arial" panose="020B0604020202020204" pitchFamily="34" charset="0"/>
                              <a:cs typeface="Arial" panose="020B0604020202020204" pitchFamily="34" charset="0"/>
                            </a:rPr>
                            <a:t>x</a:t>
                          </a:r>
                          <a:endParaRPr lang="en-US" sz="2000" b="1" i="0" dirty="0" smtClean="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-½ </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-¼</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¼</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½</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3431">
                    <a:tc>
                      <a:txBody>
                        <a:bodyPr/>
                        <a:lstStyle/>
                        <a:p>
                          <a:pPr algn="ctr"/>
                          <a:r>
                            <a:rPr lang="en-US" sz="2000" b="1" i="0" dirty="0" smtClean="0">
                              <a:latin typeface="Arial" panose="020B0604020202020204" pitchFamily="34" charset="0"/>
                              <a:cs typeface="Arial" panose="020B0604020202020204" pitchFamily="34" charset="0"/>
                            </a:rPr>
                            <a:t>y</a:t>
                          </a:r>
                          <a:endParaRPr lang="en-US" sz="2000" b="1"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endParaRPr lang="en-US"/>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5"/>
                          <a:stretch>
                            <a:fillRect l="-101205" t="-79310" r="-900000" b="-8046"/>
                          </a:stretch>
                        </a:blipFill>
                      </a:tcPr>
                    </a:tc>
                    <a:tc>
                      <a:txBody>
                        <a:bodyPr/>
                        <a:lstStyle/>
                        <a:p>
                          <a:pPr algn="ctr"/>
                          <a:r>
                            <a:rPr lang="en-US" sz="2000" dirty="0" smtClean="0">
                              <a:latin typeface="Arial" panose="020B0604020202020204" pitchFamily="34" charset="0"/>
                              <a:cs typeface="Arial" panose="020B0604020202020204" pitchFamily="34" charset="0"/>
                            </a:rPr>
                            <a:t>-½</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-4</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4</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½ </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5"/>
                          <a:stretch>
                            <a:fillRect l="-998795" t="-79310" r="-2410" b="-8046"/>
                          </a:stretch>
                        </a:blipFill>
                      </a:tcPr>
                    </a:tc>
                  </a:tr>
                </a:tbl>
              </a:graphicData>
            </a:graphic>
          </p:graphicFrame>
        </mc:Fallback>
      </mc:AlternateContent>
      <p:sp>
        <p:nvSpPr>
          <p:cNvPr id="25" name="Rectangle 24"/>
          <p:cNvSpPr/>
          <p:nvPr/>
        </p:nvSpPr>
        <p:spPr>
          <a:xfrm flipH="1">
            <a:off x="6156176" y="3429000"/>
            <a:ext cx="2448272" cy="1015663"/>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dirty="0" smtClean="0">
                <a:solidFill>
                  <a:schemeClr val="tx1"/>
                </a:solidFill>
                <a:latin typeface="Arial" panose="020B0604020202020204" pitchFamily="34" charset="0"/>
                <a:cs typeface="Arial" panose="020B0604020202020204" pitchFamily="34" charset="0"/>
              </a:rPr>
              <a:t>Work out the y-values and complete the table</a:t>
            </a:r>
            <a:endParaRPr lang="en-US" sz="20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flipH="1">
            <a:off x="6156176" y="4581128"/>
            <a:ext cx="2448272" cy="1015663"/>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dirty="0" smtClean="0">
                <a:solidFill>
                  <a:schemeClr val="tx1"/>
                </a:solidFill>
                <a:latin typeface="Arial" panose="020B0604020202020204" pitchFamily="34" charset="0"/>
                <a:cs typeface="Arial" panose="020B0604020202020204" pitchFamily="34" charset="0"/>
              </a:rPr>
              <a:t>Plot the points, join the two parts with smooth curves.</a:t>
            </a:r>
            <a:endParaRPr lang="en-US" sz="20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67544" y="3429000"/>
            <a:ext cx="2783932" cy="3024336"/>
          </a:xfrm>
          <a:prstGeom prst="rect">
            <a:avLst/>
          </a:prstGeom>
        </p:spPr>
      </p:pic>
      <p:cxnSp>
        <p:nvCxnSpPr>
          <p:cNvPr id="18" name="Straight Connector 17"/>
          <p:cNvCxnSpPr>
            <a:endCxn id="26" idx="3"/>
          </p:cNvCxnSpPr>
          <p:nvPr/>
        </p:nvCxnSpPr>
        <p:spPr>
          <a:xfrm flipV="1">
            <a:off x="1907704" y="5088960"/>
            <a:ext cx="4248472" cy="579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26" idx="3"/>
          </p:cNvCxnSpPr>
          <p:nvPr/>
        </p:nvCxnSpPr>
        <p:spPr>
          <a:xfrm>
            <a:off x="3251476" y="4666999"/>
            <a:ext cx="2904700" cy="4219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25" idx="3"/>
          </p:cNvCxnSpPr>
          <p:nvPr/>
        </p:nvCxnSpPr>
        <p:spPr>
          <a:xfrm>
            <a:off x="4860032" y="3076511"/>
            <a:ext cx="1296144" cy="8603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940152" y="2604069"/>
            <a:ext cx="216024" cy="2556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505711" y="5683895"/>
            <a:ext cx="5170745" cy="769441"/>
          </a:xfrm>
          <a:prstGeom prst="rect">
            <a:avLst/>
          </a:prstGeom>
          <a:noFill/>
        </p:spPr>
        <p:txBody>
          <a:bodyPr wrap="square" rtlCol="0">
            <a:spAutoFit/>
          </a:bodyPr>
          <a:lstStyle/>
          <a:p>
            <a:r>
              <a:rPr lang="en-US" sz="2200" b="1" dirty="0" smtClean="0">
                <a:solidFill>
                  <a:srgbClr val="C00000"/>
                </a:solidFill>
              </a:rPr>
              <a:t>Discussion</a:t>
            </a:r>
            <a:r>
              <a:rPr lang="en-US" sz="2200" dirty="0" smtClean="0">
                <a:solidFill>
                  <a:srgbClr val="C00000"/>
                </a:solidFill>
              </a:rPr>
              <a:t> </a:t>
            </a:r>
            <a:r>
              <a:rPr lang="en-US" sz="2200" dirty="0" smtClean="0"/>
              <a:t>– Why can’t you read the value of y when x = 0 from this graph.</a:t>
            </a:r>
            <a:endParaRPr lang="en-US" sz="2200" dirty="0"/>
          </a:p>
        </p:txBody>
      </p:sp>
    </p:spTree>
    <p:extLst>
      <p:ext uri="{BB962C8B-B14F-4D97-AF65-F5344CB8AC3E}">
        <p14:creationId xmlns:p14="http://schemas.microsoft.com/office/powerpoint/2010/main" val="278669708"/>
      </p:ext>
    </p:extLst>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6 </a:t>
            </a:r>
            <a:r>
              <a:rPr lang="en-GB" sz="4000" dirty="0"/>
              <a:t>– </a:t>
            </a:r>
            <a:r>
              <a:rPr lang="en-GB" sz="4000" dirty="0" smtClean="0"/>
              <a:t>Prior Knowledge Check</a:t>
            </a:r>
            <a:endParaRPr lang="en-GB" sz="4000" b="1" dirty="0" smtClean="0"/>
          </a:p>
        </p:txBody>
      </p:sp>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160</a:t>
            </a:r>
            <a:endParaRPr lang="en-GB" sz="1400" b="1" dirty="0">
              <a:latin typeface="Calibri" panose="020F0502020204030204" pitchFamily="34" charset="0"/>
            </a:endParaRPr>
          </a:p>
        </p:txBody>
      </p:sp>
      <p:sp>
        <p:nvSpPr>
          <p:cNvPr id="3" name="Rectangle 2"/>
          <p:cNvSpPr/>
          <p:nvPr/>
        </p:nvSpPr>
        <p:spPr>
          <a:xfrm>
            <a:off x="251520" y="1196752"/>
            <a:ext cx="5256584" cy="5078313"/>
          </a:xfrm>
          <a:prstGeom prst="rect">
            <a:avLst/>
          </a:prstGeom>
        </p:spPr>
        <p:txBody>
          <a:bodyPr wrap="square">
            <a:spAutoFit/>
          </a:bodyPr>
          <a:lstStyle/>
          <a:p>
            <a:pPr>
              <a:buClr>
                <a:srgbClr val="C00000"/>
              </a:buClr>
              <a:tabLst>
                <a:tab pos="1079500" algn="l"/>
                <a:tab pos="2743200" algn="l"/>
              </a:tabLst>
            </a:pPr>
            <a:r>
              <a:rPr lang="en-US" sz="3600" b="1" dirty="0" smtClean="0">
                <a:solidFill>
                  <a:srgbClr val="FF0000"/>
                </a:solidFill>
              </a:rPr>
              <a:t>Graphical fluency</a:t>
            </a:r>
            <a:endParaRPr lang="en-US" sz="3600" b="1" dirty="0">
              <a:solidFill>
                <a:srgbClr val="FF0000"/>
              </a:solidFill>
            </a:endParaRPr>
          </a:p>
          <a:p>
            <a:pPr marL="457200" indent="-457200">
              <a:buClr>
                <a:srgbClr val="C00000"/>
              </a:buClr>
              <a:buFont typeface="+mj-lt"/>
              <a:buAutoNum type="arabicPeriod" startAt="7"/>
              <a:tabLst>
                <a:tab pos="800100" algn="l"/>
                <a:tab pos="2743200" algn="l"/>
              </a:tabLst>
            </a:pPr>
            <a:r>
              <a:rPr lang="en-US" sz="3600" dirty="0">
                <a:solidFill>
                  <a:srgbClr val="C00000"/>
                </a:solidFill>
              </a:rPr>
              <a:t>a</a:t>
            </a:r>
            <a:r>
              <a:rPr lang="en-US" sz="3600" dirty="0"/>
              <a:t> Copy </a:t>
            </a:r>
            <a:r>
              <a:rPr lang="en-US" sz="3600" dirty="0" smtClean="0"/>
              <a:t>and </a:t>
            </a:r>
            <a:r>
              <a:rPr lang="en-US" sz="3600" dirty="0"/>
              <a:t>complete the </a:t>
            </a:r>
            <a:r>
              <a:rPr lang="en-US" sz="3600" dirty="0" smtClean="0"/>
              <a:t>table </a:t>
            </a:r>
            <a:r>
              <a:rPr lang="en-US" sz="3600" dirty="0"/>
              <a:t>of values </a:t>
            </a:r>
            <a:r>
              <a:rPr lang="en-US" sz="3600" dirty="0" smtClean="0"/>
              <a:t>for:</a:t>
            </a:r>
            <a:br>
              <a:rPr lang="en-US" sz="3600" dirty="0" smtClean="0"/>
            </a:br>
            <a:r>
              <a:rPr lang="en-US" sz="3600" dirty="0" smtClean="0"/>
              <a:t>	</a:t>
            </a:r>
            <a:r>
              <a:rPr lang="en-US" sz="3600" b="1" i="1" dirty="0" smtClean="0"/>
              <a:t>y</a:t>
            </a:r>
            <a:r>
              <a:rPr lang="en-US" sz="3600" b="1" dirty="0" smtClean="0"/>
              <a:t> </a:t>
            </a:r>
            <a:r>
              <a:rPr lang="en-US" sz="3600" b="1" dirty="0"/>
              <a:t>= </a:t>
            </a:r>
            <a:r>
              <a:rPr lang="en-US" sz="3600" b="1" dirty="0" smtClean="0"/>
              <a:t>2</a:t>
            </a:r>
            <a:r>
              <a:rPr lang="en-US" sz="3600" b="1" i="1" dirty="0" smtClean="0"/>
              <a:t>x</a:t>
            </a:r>
            <a:r>
              <a:rPr lang="en-US" sz="3600" b="1" dirty="0" smtClean="0"/>
              <a:t> </a:t>
            </a:r>
            <a:r>
              <a:rPr lang="en-US" sz="3600" b="1" dirty="0"/>
              <a:t>+ 1</a:t>
            </a:r>
            <a:r>
              <a:rPr lang="en-US" sz="3600" dirty="0" smtClean="0"/>
              <a:t>.</a:t>
            </a:r>
            <a:br>
              <a:rPr lang="en-US" sz="3600" dirty="0" smtClean="0"/>
            </a:br>
            <a:r>
              <a:rPr lang="en-US" sz="3600" dirty="0" smtClean="0"/>
              <a:t/>
            </a:r>
            <a:br>
              <a:rPr lang="en-US" sz="3600" dirty="0" smtClean="0"/>
            </a:br>
            <a:r>
              <a:rPr lang="en-US" sz="3600" dirty="0" smtClean="0"/>
              <a:t/>
            </a:r>
            <a:br>
              <a:rPr lang="en-US" sz="3600" dirty="0" smtClean="0"/>
            </a:br>
            <a:endParaRPr lang="en-US" sz="3600" dirty="0" smtClean="0"/>
          </a:p>
          <a:p>
            <a:pPr marL="1028700" indent="-571500">
              <a:buClr>
                <a:srgbClr val="C00000"/>
              </a:buClr>
              <a:buFont typeface="+mj-lt"/>
              <a:buAutoNum type="alphaLcPeriod" startAt="2"/>
              <a:tabLst>
                <a:tab pos="2743200" algn="l"/>
              </a:tabLst>
            </a:pPr>
            <a:r>
              <a:rPr lang="en-US" sz="3600" dirty="0" smtClean="0"/>
              <a:t>Plot </a:t>
            </a:r>
            <a:r>
              <a:rPr lang="en-US" sz="3600" dirty="0"/>
              <a:t>the graph of </a:t>
            </a:r>
            <a:r>
              <a:rPr lang="en-US" sz="3600" dirty="0" smtClean="0"/>
              <a:t/>
            </a:r>
            <a:br>
              <a:rPr lang="en-US" sz="3600" dirty="0" smtClean="0"/>
            </a:br>
            <a:r>
              <a:rPr lang="en-US" sz="3600" i="1" dirty="0" smtClean="0"/>
              <a:t>y</a:t>
            </a:r>
            <a:r>
              <a:rPr lang="en-US" sz="3600" dirty="0" smtClean="0"/>
              <a:t> </a:t>
            </a:r>
            <a:r>
              <a:rPr lang="en-US" sz="3600" dirty="0"/>
              <a:t>= </a:t>
            </a:r>
            <a:r>
              <a:rPr lang="en-US" sz="3600" dirty="0" smtClean="0"/>
              <a:t>2x </a:t>
            </a:r>
            <a:r>
              <a:rPr lang="en-US" sz="3600" dirty="0"/>
              <a:t>+ 1.</a:t>
            </a:r>
          </a:p>
        </p:txBody>
      </p:sp>
      <p:graphicFrame>
        <p:nvGraphicFramePr>
          <p:cNvPr id="6" name="Table 5"/>
          <p:cNvGraphicFramePr>
            <a:graphicFrameLocks noGrp="1"/>
          </p:cNvGraphicFramePr>
          <p:nvPr>
            <p:extLst>
              <p:ext uri="{D42A27DB-BD31-4B8C-83A1-F6EECF244321}">
                <p14:modId xmlns:p14="http://schemas.microsoft.com/office/powerpoint/2010/main" val="2778696522"/>
              </p:ext>
            </p:extLst>
          </p:nvPr>
        </p:nvGraphicFramePr>
        <p:xfrm>
          <a:off x="251520" y="3760832"/>
          <a:ext cx="5256584" cy="1036320"/>
        </p:xfrm>
        <a:graphic>
          <a:graphicData uri="http://schemas.openxmlformats.org/drawingml/2006/table">
            <a:tbl>
              <a:tblPr firstRow="1" bandRow="1">
                <a:tableStyleId>{5940675A-B579-460E-94D1-54222C63F5DA}</a:tableStyleId>
              </a:tblPr>
              <a:tblGrid>
                <a:gridCol w="657073"/>
                <a:gridCol w="657073"/>
                <a:gridCol w="657073"/>
                <a:gridCol w="657073"/>
                <a:gridCol w="657073"/>
                <a:gridCol w="657073"/>
                <a:gridCol w="657073"/>
                <a:gridCol w="657073"/>
              </a:tblGrid>
              <a:tr h="421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1" dirty="0" smtClean="0">
                          <a:latin typeface="Arial" panose="020B0604020202020204" pitchFamily="34" charset="0"/>
                          <a:cs typeface="Arial" panose="020B0604020202020204" pitchFamily="34" charset="0"/>
                        </a:rPr>
                        <a:t>x</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-3</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0</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3</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8816">
                <a:tc>
                  <a:txBody>
                    <a:bodyPr/>
                    <a:lstStyle/>
                    <a:p>
                      <a:r>
                        <a:rPr lang="en-US" sz="2800" b="1" i="1" dirty="0" smtClean="0">
                          <a:latin typeface="Arial" panose="020B0604020202020204" pitchFamily="34" charset="0"/>
                          <a:cs typeface="Arial" panose="020B0604020202020204" pitchFamily="34" charset="0"/>
                        </a:rPr>
                        <a:t>y</a:t>
                      </a:r>
                      <a:endParaRPr lang="en-US" sz="2800" b="1" i="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075575120"/>
      </p:ext>
    </p:extLst>
  </p:cSld>
  <p:clrMapOvr>
    <a:masterClrMapping/>
  </p:clrMapOvr>
  <p:transition advClick="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180</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18" y="1196752"/>
                <a:ext cx="5256585" cy="5512086"/>
              </a:xfrm>
              <a:prstGeom prst="rect">
                <a:avLst/>
              </a:prstGeom>
            </p:spPr>
            <p:txBody>
              <a:bodyPr wrap="square">
                <a:spAutoFit/>
              </a:bodyPr>
              <a:lstStyle/>
              <a:p>
                <a:pPr marL="457200" indent="-457200">
                  <a:buClr>
                    <a:srgbClr val="C00000"/>
                  </a:buClr>
                  <a:buFont typeface="+mj-lt"/>
                  <a:buAutoNum type="arabicPeriod" startAt="7"/>
                  <a:tabLst>
                    <a:tab pos="2743200" algn="l"/>
                  </a:tabLst>
                </a:pPr>
                <a:r>
                  <a:rPr lang="en-US" sz="2500" b="1" dirty="0" smtClean="0">
                    <a:solidFill>
                      <a:srgbClr val="C00000"/>
                    </a:solidFill>
                    <a:latin typeface="Arial" panose="020B0604020202020204" pitchFamily="34" charset="0"/>
                    <a:cs typeface="Arial" panose="020B0604020202020204" pitchFamily="34" charset="0"/>
                  </a:rPr>
                  <a:t>Reasoning</a:t>
                </a:r>
                <a:r>
                  <a:rPr lang="en-US" sz="2500" dirty="0">
                    <a:solidFill>
                      <a:srgbClr val="C00000"/>
                    </a:solidFill>
                    <a:latin typeface="Arial" panose="020B0604020202020204" pitchFamily="34" charset="0"/>
                    <a:cs typeface="Arial" panose="020B0604020202020204" pitchFamily="34" charset="0"/>
                  </a:rPr>
                  <a:t> </a:t>
                </a:r>
                <a:r>
                  <a:rPr lang="en-US" sz="2500" dirty="0" smtClean="0">
                    <a:solidFill>
                      <a:srgbClr val="C00000"/>
                    </a:solidFill>
                    <a:latin typeface="Arial" panose="020B0604020202020204" pitchFamily="34" charset="0"/>
                    <a:cs typeface="Arial" panose="020B0604020202020204" pitchFamily="34" charset="0"/>
                  </a:rPr>
                  <a:t>a.</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Draw a table of values for </a:t>
                </a:r>
                <a:r>
                  <a:rPr lang="en-US" sz="2500" i="1" dirty="0">
                    <a:latin typeface="Arial" panose="020B0604020202020204" pitchFamily="34" charset="0"/>
                    <a:cs typeface="Arial" panose="020B0604020202020204" pitchFamily="34" charset="0"/>
                  </a:rPr>
                  <a:t>y</a:t>
                </a:r>
                <a:r>
                  <a:rPr lang="en-US" sz="2500" dirty="0">
                    <a:latin typeface="Arial" panose="020B0604020202020204" pitchFamily="34" charset="0"/>
                    <a:cs typeface="Arial" panose="020B0604020202020204" pitchFamily="34" charset="0"/>
                  </a:rPr>
                  <a:t> = </a:t>
                </a:r>
                <a:r>
                  <a:rPr lang="en-US" sz="2500" dirty="0" smtClean="0">
                    <a:latin typeface="Arial" panose="020B0604020202020204" pitchFamily="34" charset="0"/>
                    <a:cs typeface="Arial" panose="020B0604020202020204" pitchFamily="34" charset="0"/>
                  </a:rPr>
                  <a:t>- </a:t>
                </a:r>
                <a14:m>
                  <m:oMath xmlns:m="http://schemas.openxmlformats.org/officeDocument/2006/math">
                    <m:f>
                      <m:fPr>
                        <m:ctrlPr>
                          <a:rPr lang="en-US" sz="2500" i="1">
                            <a:latin typeface="Cambria Math" panose="02040503050406030204" pitchFamily="18" charset="0"/>
                            <a:cs typeface="Arial" panose="020B0604020202020204" pitchFamily="34" charset="0"/>
                          </a:rPr>
                        </m:ctrlPr>
                      </m:fPr>
                      <m:num>
                        <m:r>
                          <a:rPr lang="en-US" sz="2500" b="0" i="1" smtClean="0">
                            <a:latin typeface="Cambria Math" panose="02040503050406030204" pitchFamily="18" charset="0"/>
                            <a:cs typeface="Arial" panose="020B0604020202020204" pitchFamily="34" charset="0"/>
                          </a:rPr>
                          <m:t>1</m:t>
                        </m:r>
                      </m:num>
                      <m:den>
                        <m:r>
                          <a:rPr lang="en-US" sz="2500" b="0" i="1" smtClean="0">
                            <a:latin typeface="Cambria Math" panose="02040503050406030204" pitchFamily="18" charset="0"/>
                            <a:cs typeface="Arial" panose="020B0604020202020204" pitchFamily="34" charset="0"/>
                          </a:rPr>
                          <m:t>𝑥</m:t>
                        </m:r>
                      </m:den>
                    </m:f>
                  </m:oMath>
                </a14:m>
                <a:r>
                  <a:rPr lang="en-US" sz="2500" dirty="0" smtClean="0">
                    <a:latin typeface="Arial" panose="020B0604020202020204" pitchFamily="34" charset="0"/>
                    <a:cs typeface="Arial" panose="020B0604020202020204" pitchFamily="34" charset="0"/>
                  </a:rPr>
                  <a:t> where </a:t>
                </a:r>
                <a:r>
                  <a:rPr lang="en-US" sz="2500" dirty="0">
                    <a:latin typeface="Arial" panose="020B0604020202020204" pitchFamily="34" charset="0"/>
                    <a:cs typeface="Arial" panose="020B0604020202020204" pitchFamily="34" charset="0"/>
                  </a:rPr>
                  <a:t>x </a:t>
                </a:r>
                <a:r>
                  <a:rPr lang="en-US" sz="2800" dirty="0" smtClean="0">
                    <a:solidFill>
                      <a:srgbClr val="222222"/>
                    </a:solidFill>
                    <a:latin typeface="arial" panose="020B0604020202020204" pitchFamily="34" charset="0"/>
                  </a:rPr>
                  <a:t>≠</a:t>
                </a:r>
                <a:r>
                  <a:rPr lang="en-US" sz="2500" dirty="0" smtClean="0">
                    <a:latin typeface="Arial" panose="020B0604020202020204" pitchFamily="34" charset="0"/>
                    <a:cs typeface="Arial" panose="020B0604020202020204" pitchFamily="34" charset="0"/>
                  </a:rPr>
                  <a:t> 0</a:t>
                </a:r>
                <a:r>
                  <a:rPr lang="en-US" sz="2500" dirty="0">
                    <a:latin typeface="Arial" panose="020B0604020202020204" pitchFamily="34" charset="0"/>
                    <a:cs typeface="Arial" panose="020B0604020202020204" pitchFamily="34" charset="0"/>
                  </a:rPr>
                  <a:t>, for -3 ≤ </a:t>
                </a:r>
                <a:r>
                  <a:rPr lang="en-US" sz="2500" i="1" dirty="0">
                    <a:latin typeface="Arial" panose="020B0604020202020204" pitchFamily="34" charset="0"/>
                    <a:cs typeface="Arial" panose="020B0604020202020204" pitchFamily="34" charset="0"/>
                  </a:rPr>
                  <a:t>x</a:t>
                </a:r>
                <a:r>
                  <a:rPr lang="en-US" sz="2500" dirty="0">
                    <a:latin typeface="Arial" panose="020B0604020202020204" pitchFamily="34" charset="0"/>
                    <a:cs typeface="Arial" panose="020B0604020202020204" pitchFamily="34" charset="0"/>
                  </a:rPr>
                  <a:t> ≤ </a:t>
                </a:r>
                <a:r>
                  <a:rPr lang="en-US" sz="2500" dirty="0" smtClean="0">
                    <a:latin typeface="Arial" panose="020B0604020202020204" pitchFamily="34" charset="0"/>
                    <a:cs typeface="Arial" panose="020B0604020202020204" pitchFamily="34" charset="0"/>
                  </a:rPr>
                  <a:t>3.</a:t>
                </a:r>
              </a:p>
              <a:p>
                <a:pPr marL="857250" lvl="1" indent="-400050">
                  <a:buClr>
                    <a:srgbClr val="C00000"/>
                  </a:buClr>
                  <a:buFont typeface="+mj-lt"/>
                  <a:buAutoNum type="alphaLcPeriod" startAt="2"/>
                  <a:tabLst>
                    <a:tab pos="2743200" algn="l"/>
                  </a:tabLst>
                </a:pPr>
                <a:r>
                  <a:rPr lang="en-US" sz="2500" dirty="0" smtClean="0">
                    <a:latin typeface="Arial" panose="020B0604020202020204" pitchFamily="34" charset="0"/>
                    <a:cs typeface="Arial" panose="020B0604020202020204" pitchFamily="34" charset="0"/>
                  </a:rPr>
                  <a:t>Draw </a:t>
                </a:r>
                <a:r>
                  <a:rPr lang="en-US" sz="2500" dirty="0">
                    <a:latin typeface="Arial" panose="020B0604020202020204" pitchFamily="34" charset="0"/>
                    <a:cs typeface="Arial" panose="020B0604020202020204" pitchFamily="34" charset="0"/>
                  </a:rPr>
                  <a:t>the graph of </a:t>
                </a:r>
                <a:r>
                  <a:rPr lang="en-US" sz="2500" i="1" dirty="0">
                    <a:latin typeface="Arial" panose="020B0604020202020204" pitchFamily="34" charset="0"/>
                    <a:cs typeface="Arial" panose="020B0604020202020204" pitchFamily="34" charset="0"/>
                  </a:rPr>
                  <a:t>y</a:t>
                </a:r>
                <a:r>
                  <a:rPr lang="en-US" sz="2500" dirty="0">
                    <a:latin typeface="Arial" panose="020B0604020202020204" pitchFamily="34" charset="0"/>
                    <a:cs typeface="Arial" panose="020B0604020202020204" pitchFamily="34" charset="0"/>
                  </a:rPr>
                  <a:t> = - </a:t>
                </a:r>
                <a14:m>
                  <m:oMath xmlns:m="http://schemas.openxmlformats.org/officeDocument/2006/math">
                    <m:f>
                      <m:fPr>
                        <m:ctrlPr>
                          <a:rPr lang="en-US" sz="2500" i="1">
                            <a:latin typeface="Cambria Math" panose="02040503050406030204" pitchFamily="18" charset="0"/>
                            <a:cs typeface="Arial" panose="020B0604020202020204" pitchFamily="34" charset="0"/>
                          </a:rPr>
                        </m:ctrlPr>
                      </m:fPr>
                      <m:num>
                        <m:r>
                          <a:rPr lang="en-US" sz="2500" i="1">
                            <a:latin typeface="Cambria Math" panose="02040503050406030204" pitchFamily="18" charset="0"/>
                            <a:cs typeface="Arial" panose="020B0604020202020204" pitchFamily="34" charset="0"/>
                          </a:rPr>
                          <m:t>1</m:t>
                        </m:r>
                      </m:num>
                      <m:den>
                        <m:r>
                          <a:rPr lang="en-US" sz="2500" i="1">
                            <a:latin typeface="Cambria Math" panose="02040503050406030204" pitchFamily="18" charset="0"/>
                            <a:cs typeface="Arial" panose="020B0604020202020204" pitchFamily="34" charset="0"/>
                          </a:rPr>
                          <m:t>𝑥</m:t>
                        </m:r>
                      </m:den>
                    </m:f>
                  </m:oMath>
                </a14:m>
                <a:r>
                  <a:rPr lang="en-US" sz="2500" dirty="0" smtClean="0">
                    <a:latin typeface="Arial" panose="020B0604020202020204" pitchFamily="34" charset="0"/>
                    <a:cs typeface="Arial" panose="020B0604020202020204" pitchFamily="34" charset="0"/>
                  </a:rPr>
                  <a:t>.</a:t>
                </a:r>
              </a:p>
              <a:p>
                <a:pPr marL="857250" lvl="1" indent="-400050">
                  <a:buClr>
                    <a:srgbClr val="C00000"/>
                  </a:buClr>
                  <a:buFont typeface="+mj-lt"/>
                  <a:buAutoNum type="alphaLcPeriod" startAt="2"/>
                  <a:tabLst>
                    <a:tab pos="2743200" algn="l"/>
                  </a:tabLst>
                </a:pPr>
                <a:r>
                  <a:rPr lang="en-US" sz="2500" dirty="0" smtClean="0">
                    <a:latin typeface="Arial" panose="020B0604020202020204" pitchFamily="34" charset="0"/>
                    <a:cs typeface="Arial" panose="020B0604020202020204" pitchFamily="34" charset="0"/>
                  </a:rPr>
                  <a:t>What </a:t>
                </a:r>
                <a:r>
                  <a:rPr lang="en-US" sz="2500" dirty="0">
                    <a:latin typeface="Arial" panose="020B0604020202020204" pitchFamily="34" charset="0"/>
                    <a:cs typeface="Arial" panose="020B0604020202020204" pitchFamily="34" charset="0"/>
                  </a:rPr>
                  <a:t>is same and what is different about </a:t>
                </a:r>
                <a:r>
                  <a:rPr lang="en-US" sz="2500" i="1" dirty="0">
                    <a:latin typeface="Arial" panose="020B0604020202020204" pitchFamily="34" charset="0"/>
                    <a:cs typeface="Arial" panose="020B0604020202020204" pitchFamily="34" charset="0"/>
                  </a:rPr>
                  <a:t>y</a:t>
                </a:r>
                <a:r>
                  <a:rPr lang="en-US" sz="2500" dirty="0">
                    <a:latin typeface="Arial" panose="020B0604020202020204" pitchFamily="34" charset="0"/>
                    <a:cs typeface="Arial" panose="020B0604020202020204" pitchFamily="34" charset="0"/>
                  </a:rPr>
                  <a:t> = </a:t>
                </a:r>
                <a14:m>
                  <m:oMath xmlns:m="http://schemas.openxmlformats.org/officeDocument/2006/math">
                    <m:f>
                      <m:fPr>
                        <m:ctrlPr>
                          <a:rPr lang="en-US" sz="2500" i="1">
                            <a:latin typeface="Cambria Math" panose="02040503050406030204" pitchFamily="18" charset="0"/>
                            <a:cs typeface="Arial" panose="020B0604020202020204" pitchFamily="34" charset="0"/>
                          </a:rPr>
                        </m:ctrlPr>
                      </m:fPr>
                      <m:num>
                        <m:r>
                          <a:rPr lang="en-US" sz="2500" i="1">
                            <a:latin typeface="Cambria Math" panose="02040503050406030204" pitchFamily="18" charset="0"/>
                            <a:cs typeface="Arial" panose="020B0604020202020204" pitchFamily="34" charset="0"/>
                          </a:rPr>
                          <m:t>1</m:t>
                        </m:r>
                      </m:num>
                      <m:den>
                        <m:r>
                          <a:rPr lang="en-US" sz="2500" i="1">
                            <a:latin typeface="Cambria Math" panose="02040503050406030204" pitchFamily="18" charset="0"/>
                            <a:cs typeface="Arial" panose="020B0604020202020204" pitchFamily="34" charset="0"/>
                          </a:rPr>
                          <m:t>𝑥</m:t>
                        </m:r>
                      </m:den>
                    </m:f>
                  </m:oMath>
                </a14:m>
                <a:r>
                  <a:rPr lang="en-US" sz="2500" dirty="0" smtClean="0">
                    <a:latin typeface="Arial" panose="020B0604020202020204" pitchFamily="34" charset="0"/>
                    <a:cs typeface="Arial" panose="020B0604020202020204" pitchFamily="34" charset="0"/>
                  </a:rPr>
                  <a:t> and </a:t>
                </a:r>
                <a:r>
                  <a:rPr lang="en-US" sz="2500" i="1" dirty="0">
                    <a:latin typeface="Arial" panose="020B0604020202020204" pitchFamily="34" charset="0"/>
                    <a:cs typeface="Arial" panose="020B0604020202020204" pitchFamily="34" charset="0"/>
                  </a:rPr>
                  <a:t>y</a:t>
                </a:r>
                <a:r>
                  <a:rPr lang="en-US" sz="2500" dirty="0">
                    <a:latin typeface="Arial" panose="020B0604020202020204" pitchFamily="34" charset="0"/>
                    <a:cs typeface="Arial" panose="020B0604020202020204" pitchFamily="34" charset="0"/>
                  </a:rPr>
                  <a:t> = - </a:t>
                </a:r>
                <a14:m>
                  <m:oMath xmlns:m="http://schemas.openxmlformats.org/officeDocument/2006/math">
                    <m:f>
                      <m:fPr>
                        <m:ctrlPr>
                          <a:rPr lang="en-US" sz="2500" i="1">
                            <a:latin typeface="Cambria Math" panose="02040503050406030204" pitchFamily="18" charset="0"/>
                            <a:cs typeface="Arial" panose="020B0604020202020204" pitchFamily="34" charset="0"/>
                          </a:rPr>
                        </m:ctrlPr>
                      </m:fPr>
                      <m:num>
                        <m:r>
                          <a:rPr lang="en-US" sz="2500" i="1">
                            <a:latin typeface="Cambria Math" panose="02040503050406030204" pitchFamily="18" charset="0"/>
                            <a:cs typeface="Arial" panose="020B0604020202020204" pitchFamily="34" charset="0"/>
                          </a:rPr>
                          <m:t>1</m:t>
                        </m:r>
                      </m:num>
                      <m:den>
                        <m:r>
                          <a:rPr lang="en-US" sz="2500" i="1">
                            <a:latin typeface="Cambria Math" panose="02040503050406030204" pitchFamily="18" charset="0"/>
                            <a:cs typeface="Arial" panose="020B0604020202020204" pitchFamily="34" charset="0"/>
                          </a:rPr>
                          <m:t>𝑥</m:t>
                        </m:r>
                      </m:den>
                    </m:f>
                  </m:oMath>
                </a14:m>
                <a:r>
                  <a:rPr lang="en-US" sz="2500" dirty="0">
                    <a:latin typeface="Arial" panose="020B0604020202020204" pitchFamily="34" charset="0"/>
                    <a:cs typeface="Arial" panose="020B0604020202020204" pitchFamily="34" charset="0"/>
                  </a:rPr>
                  <a:t>?</a:t>
                </a:r>
              </a:p>
              <a:p>
                <a:pPr marL="514350" indent="-514350">
                  <a:buClr>
                    <a:srgbClr val="C00000"/>
                  </a:buClr>
                  <a:buFont typeface="+mj-lt"/>
                  <a:buAutoNum type="arabicPeriod" startAt="7"/>
                  <a:tabLst>
                    <a:tab pos="2743200" algn="l"/>
                  </a:tabLst>
                </a:pPr>
                <a:r>
                  <a:rPr lang="en-US" sz="2500" dirty="0" smtClean="0">
                    <a:solidFill>
                      <a:srgbClr val="C00000"/>
                    </a:solidFill>
                    <a:latin typeface="Arial" panose="020B0604020202020204" pitchFamily="34" charset="0"/>
                    <a:cs typeface="Arial" panose="020B0604020202020204" pitchFamily="34" charset="0"/>
                  </a:rPr>
                  <a:t>a.</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Draw the graph of </a:t>
                </a:r>
                <a:r>
                  <a:rPr lang="en-US" sz="2500" i="1" dirty="0">
                    <a:latin typeface="Arial" panose="020B0604020202020204" pitchFamily="34" charset="0"/>
                    <a:cs typeface="Arial" panose="020B0604020202020204" pitchFamily="34" charset="0"/>
                  </a:rPr>
                  <a:t>y</a:t>
                </a:r>
                <a:r>
                  <a:rPr lang="en-US" sz="2500" dirty="0">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 </a:t>
                </a:r>
                <a14:m>
                  <m:oMath xmlns:m="http://schemas.openxmlformats.org/officeDocument/2006/math">
                    <m:f>
                      <m:fPr>
                        <m:ctrlPr>
                          <a:rPr lang="en-US" sz="2500" i="1">
                            <a:latin typeface="Cambria Math" panose="02040503050406030204" pitchFamily="18" charset="0"/>
                            <a:cs typeface="Arial" panose="020B0604020202020204" pitchFamily="34" charset="0"/>
                          </a:rPr>
                        </m:ctrlPr>
                      </m:fPr>
                      <m:num>
                        <m:r>
                          <a:rPr lang="en-US" sz="2500" b="0" i="1" smtClean="0">
                            <a:latin typeface="Cambria Math" panose="02040503050406030204" pitchFamily="18" charset="0"/>
                            <a:cs typeface="Arial" panose="020B0604020202020204" pitchFamily="34" charset="0"/>
                          </a:rPr>
                          <m:t>3</m:t>
                        </m:r>
                      </m:num>
                      <m:den>
                        <m:r>
                          <a:rPr lang="en-US" sz="2500" i="1">
                            <a:latin typeface="Cambria Math" panose="02040503050406030204" pitchFamily="18" charset="0"/>
                            <a:cs typeface="Arial" panose="020B0604020202020204" pitchFamily="34" charset="0"/>
                          </a:rPr>
                          <m:t>𝑥</m:t>
                        </m:r>
                      </m:den>
                    </m:f>
                  </m:oMath>
                </a14:m>
                <a:r>
                  <a:rPr lang="en-US" sz="2500" dirty="0">
                    <a:latin typeface="Arial" panose="020B0604020202020204" pitchFamily="34" charset="0"/>
                    <a:cs typeface="Arial" panose="020B0604020202020204" pitchFamily="34" charset="0"/>
                  </a:rPr>
                  <a:t>, where </a:t>
                </a:r>
                <a:r>
                  <a:rPr lang="en-US" sz="2500" i="1" dirty="0">
                    <a:latin typeface="Arial" panose="020B0604020202020204" pitchFamily="34" charset="0"/>
                    <a:cs typeface="Arial" panose="020B0604020202020204" pitchFamily="34" charset="0"/>
                  </a:rPr>
                  <a:t>x</a:t>
                </a:r>
                <a:r>
                  <a:rPr lang="en-US" sz="2500" dirty="0">
                    <a:latin typeface="Arial" panose="020B0604020202020204" pitchFamily="34" charset="0"/>
                    <a:cs typeface="Arial" panose="020B0604020202020204" pitchFamily="34" charset="0"/>
                  </a:rPr>
                  <a:t> </a:t>
                </a:r>
                <a:r>
                  <a:rPr lang="en-US" sz="2400" dirty="0">
                    <a:solidFill>
                      <a:srgbClr val="222222"/>
                    </a:solidFill>
                    <a:latin typeface="arial" panose="020B0604020202020204" pitchFamily="34" charset="0"/>
                  </a:rPr>
                  <a:t>≠</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0, for </a:t>
                </a:r>
                <a:r>
                  <a:rPr lang="en-US" sz="2500" dirty="0" smtClean="0">
                    <a:latin typeface="Arial" panose="020B0604020202020204" pitchFamily="34" charset="0"/>
                    <a:cs typeface="Arial" panose="020B0604020202020204" pitchFamily="34" charset="0"/>
                  </a:rPr>
                  <a:t>-4 </a:t>
                </a:r>
                <a:r>
                  <a:rPr lang="en-US" sz="2500" dirty="0">
                    <a:latin typeface="Arial" panose="020B0604020202020204" pitchFamily="34" charset="0"/>
                    <a:cs typeface="Arial" panose="020B0604020202020204" pitchFamily="34" charset="0"/>
                  </a:rPr>
                  <a:t>≤ </a:t>
                </a:r>
                <a:r>
                  <a:rPr lang="en-US" sz="2500" i="1" dirty="0">
                    <a:latin typeface="Arial" panose="020B0604020202020204" pitchFamily="34" charset="0"/>
                    <a:cs typeface="Arial" panose="020B0604020202020204" pitchFamily="34" charset="0"/>
                  </a:rPr>
                  <a:t>x</a:t>
                </a:r>
                <a:r>
                  <a:rPr lang="en-US" sz="2500" dirty="0">
                    <a:latin typeface="Arial" panose="020B0604020202020204" pitchFamily="34" charset="0"/>
                    <a:cs typeface="Arial" panose="020B0604020202020204" pitchFamily="34" charset="0"/>
                  </a:rPr>
                  <a:t> ≤ </a:t>
                </a:r>
                <a:r>
                  <a:rPr lang="en-US" sz="2500" dirty="0" smtClean="0">
                    <a:latin typeface="Arial" panose="020B0604020202020204" pitchFamily="34" charset="0"/>
                    <a:cs typeface="Arial" panose="020B0604020202020204" pitchFamily="34" charset="0"/>
                  </a:rPr>
                  <a:t>4. </a:t>
                </a:r>
              </a:p>
              <a:p>
                <a:pPr marL="857250" lvl="1" indent="-400050">
                  <a:buClr>
                    <a:srgbClr val="C00000"/>
                  </a:buClr>
                  <a:buFont typeface="+mj-lt"/>
                  <a:buAutoNum type="alphaLcPeriod" startAt="2"/>
                  <a:tabLst>
                    <a:tab pos="2743200" algn="l"/>
                  </a:tabLst>
                </a:pPr>
                <a:r>
                  <a:rPr lang="en-US" sz="2500" dirty="0" smtClean="0">
                    <a:latin typeface="Arial" panose="020B0604020202020204" pitchFamily="34" charset="0"/>
                    <a:cs typeface="Arial" panose="020B0604020202020204" pitchFamily="34" charset="0"/>
                  </a:rPr>
                  <a:t>Use </a:t>
                </a:r>
                <a:r>
                  <a:rPr lang="en-US" sz="2500" dirty="0">
                    <a:latin typeface="Arial" panose="020B0604020202020204" pitchFamily="34" charset="0"/>
                    <a:cs typeface="Arial" panose="020B0604020202020204" pitchFamily="34" charset="0"/>
                  </a:rPr>
                  <a:t>your graph to find the value of y </a:t>
                </a:r>
                <a:r>
                  <a:rPr lang="en-US" sz="2500" dirty="0" smtClean="0">
                    <a:latin typeface="Arial" panose="020B0604020202020204" pitchFamily="34" charset="0"/>
                    <a:cs typeface="Arial" panose="020B0604020202020204" pitchFamily="34" charset="0"/>
                  </a:rPr>
                  <a:t>when</a:t>
                </a:r>
              </a:p>
              <a:p>
                <a:pPr marL="1257300" lvl="2" indent="-342900">
                  <a:buClr>
                    <a:srgbClr val="C00000"/>
                  </a:buClr>
                  <a:buFont typeface="+mj-lt"/>
                  <a:buAutoNum type="romanLcPeriod"/>
                  <a:tabLst>
                    <a:tab pos="2743200" algn="l"/>
                  </a:tabLst>
                </a:pPr>
                <a:r>
                  <a:rPr lang="en-US" sz="2500" i="1" dirty="0" smtClean="0">
                    <a:latin typeface="Arial" panose="020B0604020202020204" pitchFamily="34" charset="0"/>
                    <a:cs typeface="Arial" panose="020B0604020202020204" pitchFamily="34" charset="0"/>
                  </a:rPr>
                  <a:t>x</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3 </a:t>
                </a:r>
                <a:r>
                  <a:rPr lang="en-US" sz="2500" dirty="0" smtClean="0">
                    <a:latin typeface="Arial" panose="020B0604020202020204" pitchFamily="34" charset="0"/>
                    <a:cs typeface="Arial" panose="020B0604020202020204" pitchFamily="34" charset="0"/>
                  </a:rPr>
                  <a:t> </a:t>
                </a:r>
                <a:r>
                  <a:rPr lang="en-US" sz="2500" dirty="0" smtClean="0">
                    <a:solidFill>
                      <a:srgbClr val="C00000"/>
                    </a:solidFill>
                    <a:latin typeface="Arial" panose="020B0604020202020204" pitchFamily="34" charset="0"/>
                    <a:cs typeface="Arial" panose="020B0604020202020204" pitchFamily="34" charset="0"/>
                  </a:rPr>
                  <a:t>ii.</a:t>
                </a:r>
                <a:r>
                  <a:rPr lang="en-US" sz="2500" dirty="0" smtClean="0">
                    <a:latin typeface="Arial" panose="020B0604020202020204" pitchFamily="34" charset="0"/>
                    <a:cs typeface="Arial" panose="020B0604020202020204" pitchFamily="34" charset="0"/>
                  </a:rPr>
                  <a:t>  </a:t>
                </a:r>
                <a:r>
                  <a:rPr lang="en-US" sz="2500" i="1" dirty="0" smtClean="0">
                    <a:latin typeface="Arial" panose="020B0604020202020204" pitchFamily="34" charset="0"/>
                    <a:cs typeface="Arial" panose="020B0604020202020204" pitchFamily="34" charset="0"/>
                  </a:rPr>
                  <a:t>x</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-1 </a:t>
                </a:r>
                <a:r>
                  <a:rPr lang="en-US" sz="2500" dirty="0" smtClean="0">
                    <a:latin typeface="Arial" panose="020B0604020202020204" pitchFamily="34" charset="0"/>
                    <a:cs typeface="Arial" panose="020B0604020202020204" pitchFamily="34" charset="0"/>
                  </a:rPr>
                  <a:t> </a:t>
                </a:r>
                <a:r>
                  <a:rPr lang="en-US" sz="2500" dirty="0" smtClean="0">
                    <a:solidFill>
                      <a:srgbClr val="C00000"/>
                    </a:solidFill>
                    <a:latin typeface="Arial" panose="020B0604020202020204" pitchFamily="34" charset="0"/>
                    <a:cs typeface="Arial" panose="020B0604020202020204" pitchFamily="34" charset="0"/>
                  </a:rPr>
                  <a:t>iii.</a:t>
                </a:r>
                <a:r>
                  <a:rPr lang="en-US" sz="2500" dirty="0" smtClean="0">
                    <a:latin typeface="Arial" panose="020B0604020202020204" pitchFamily="34" charset="0"/>
                    <a:cs typeface="Arial" panose="020B0604020202020204" pitchFamily="34" charset="0"/>
                  </a:rPr>
                  <a:t>  </a:t>
                </a:r>
                <a:r>
                  <a:rPr lang="en-US" sz="2500" i="1" dirty="0" smtClean="0">
                    <a:latin typeface="Arial" panose="020B0604020202020204" pitchFamily="34" charset="0"/>
                    <a:cs typeface="Arial" panose="020B0604020202020204" pitchFamily="34" charset="0"/>
                  </a:rPr>
                  <a:t>x</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-2.5</a:t>
                </a:r>
                <a:endParaRPr lang="en-US" sz="2500" dirty="0" smtClean="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18" y="1196752"/>
                <a:ext cx="5256585" cy="5512086"/>
              </a:xfrm>
              <a:prstGeom prst="rect">
                <a:avLst/>
              </a:prstGeom>
              <a:blipFill rotWithShape="0">
                <a:blip r:embed="rId4"/>
                <a:stretch>
                  <a:fillRect l="-1622" t="-773" r="-1622" b="-1657"/>
                </a:stretch>
              </a:blipFill>
            </p:spPr>
            <p:txBody>
              <a:bodyPr/>
              <a:lstStyle/>
              <a:p>
                <a:r>
                  <a:rPr lang="en-US">
                    <a:noFill/>
                  </a:rPr>
                  <a:t> </a:t>
                </a:r>
              </a:p>
            </p:txBody>
          </p:sp>
        </mc:Fallback>
      </mc:AlternateContent>
      <p:sp>
        <p:nvSpPr>
          <p:cNvPr id="11" name="Title 1"/>
          <p:cNvSpPr>
            <a:spLocks noGrp="1"/>
          </p:cNvSpPr>
          <p:nvPr>
            <p:ph type="title"/>
          </p:nvPr>
        </p:nvSpPr>
        <p:spPr/>
        <p:txBody>
          <a:bodyPr>
            <a:noAutofit/>
          </a:bodyPr>
          <a:lstStyle/>
          <a:p>
            <a:r>
              <a:rPr lang="en-GB" sz="3600" dirty="0"/>
              <a:t>6.7 – Cubic and Reciprocal Graphs</a:t>
            </a:r>
            <a:endParaRPr lang="en-GB" sz="3200" b="1" dirty="0" smtClean="0"/>
          </a:p>
        </p:txBody>
      </p: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1268760"/>
            <a:ext cx="548640" cy="537090"/>
          </a:xfrm>
          <a:prstGeom prst="rect">
            <a:avLst/>
          </a:prstGeom>
        </p:spPr>
      </p:pic>
    </p:spTree>
    <p:extLst>
      <p:ext uri="{BB962C8B-B14F-4D97-AF65-F5344CB8AC3E}">
        <p14:creationId xmlns:p14="http://schemas.microsoft.com/office/powerpoint/2010/main" val="1942665595"/>
      </p:ext>
    </p:extLst>
  </p:cSld>
  <p:clrMapOvr>
    <a:masterClrMapping/>
  </p:clrMapOvr>
  <p:transition advClick="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181</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18" y="1196752"/>
                <a:ext cx="5256585" cy="2239331"/>
              </a:xfrm>
              <a:prstGeom prst="rect">
                <a:avLst/>
              </a:prstGeom>
            </p:spPr>
            <p:txBody>
              <a:bodyPr wrap="square">
                <a:spAutoFit/>
              </a:bodyPr>
              <a:lstStyle/>
              <a:p>
                <a:pPr marL="457200" indent="-457200">
                  <a:buClr>
                    <a:srgbClr val="C00000"/>
                  </a:buClr>
                  <a:buFont typeface="+mj-lt"/>
                  <a:buAutoNum type="arabicPeriod" startAt="9"/>
                  <a:tabLst>
                    <a:tab pos="2743200" algn="l"/>
                  </a:tabLst>
                </a:pPr>
                <a:r>
                  <a:rPr lang="en-US" sz="2500" b="1" dirty="0" smtClean="0">
                    <a:solidFill>
                      <a:srgbClr val="C00000"/>
                    </a:solidFill>
                    <a:latin typeface="Arial" panose="020B0604020202020204" pitchFamily="34" charset="0"/>
                    <a:cs typeface="Arial" panose="020B0604020202020204" pitchFamily="34" charset="0"/>
                  </a:rPr>
                  <a:t>Reasoning</a:t>
                </a:r>
                <a:r>
                  <a:rPr lang="en-US" sz="2500" dirty="0" smtClean="0">
                    <a:solidFill>
                      <a:srgbClr val="C00000"/>
                    </a:solidFill>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Match each equation to a graph.</a:t>
                </a:r>
              </a:p>
              <a:p>
                <a:pPr marL="914400" lvl="1" indent="-457200">
                  <a:buClr>
                    <a:srgbClr val="C00000"/>
                  </a:buClr>
                  <a:buFont typeface="+mj-lt"/>
                  <a:buAutoNum type="alphaLcPeriod"/>
                  <a:tabLst>
                    <a:tab pos="2743200" algn="l"/>
                  </a:tabLst>
                </a:pPr>
                <a:r>
                  <a:rPr lang="en-US" sz="2500" dirty="0" smtClean="0">
                    <a:latin typeface="Arial" panose="020B0604020202020204" pitchFamily="34" charset="0"/>
                    <a:cs typeface="Arial" panose="020B0604020202020204" pitchFamily="34" charset="0"/>
                  </a:rPr>
                  <a:t>y </a:t>
                </a:r>
                <a:r>
                  <a:rPr lang="en-US" sz="2500" dirty="0">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x</a:t>
                </a:r>
                <a:r>
                  <a:rPr lang="en-US" sz="2500" baseline="30000" dirty="0" smtClean="0">
                    <a:latin typeface="Arial" panose="020B0604020202020204" pitchFamily="34" charset="0"/>
                    <a:cs typeface="Arial" panose="020B0604020202020204" pitchFamily="34" charset="0"/>
                  </a:rPr>
                  <a:t>2</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- 1 </a:t>
                </a:r>
                <a:r>
                  <a:rPr lang="en-US" sz="2500" dirty="0" smtClean="0">
                    <a:latin typeface="Arial" panose="020B0604020202020204" pitchFamily="34" charset="0"/>
                    <a:cs typeface="Arial" panose="020B0604020202020204" pitchFamily="34" charset="0"/>
                  </a:rPr>
                  <a:t>	</a:t>
                </a:r>
                <a:r>
                  <a:rPr lang="en-US" sz="2500" dirty="0" smtClean="0">
                    <a:solidFill>
                      <a:srgbClr val="C00000"/>
                    </a:solidFill>
                    <a:latin typeface="Arial" panose="020B0604020202020204" pitchFamily="34" charset="0"/>
                    <a:cs typeface="Arial" panose="020B0604020202020204" pitchFamily="34" charset="0"/>
                  </a:rPr>
                  <a:t>b.</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y = x</a:t>
                </a:r>
                <a:r>
                  <a:rPr lang="en-US" sz="2500" baseline="30000" dirty="0">
                    <a:latin typeface="Arial" panose="020B0604020202020204" pitchFamily="34" charset="0"/>
                    <a:cs typeface="Arial" panose="020B0604020202020204" pitchFamily="34" charset="0"/>
                  </a:rPr>
                  <a:t>2</a:t>
                </a:r>
                <a:r>
                  <a:rPr lang="en-US" sz="2500" dirty="0">
                    <a:latin typeface="Arial" panose="020B0604020202020204" pitchFamily="34" charset="0"/>
                    <a:cs typeface="Arial" panose="020B0604020202020204" pitchFamily="34" charset="0"/>
                  </a:rPr>
                  <a:t> - 2. </a:t>
                </a:r>
                <a:endParaRPr lang="en-US" sz="25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startAt="3"/>
                  <a:tabLst>
                    <a:tab pos="2743200" algn="l"/>
                  </a:tabLst>
                </a:pPr>
                <a:r>
                  <a:rPr lang="en-US" sz="2500" dirty="0" smtClean="0">
                    <a:latin typeface="Arial" panose="020B0604020202020204" pitchFamily="34" charset="0"/>
                    <a:cs typeface="Arial" panose="020B0604020202020204" pitchFamily="34" charset="0"/>
                  </a:rPr>
                  <a:t>y </a:t>
                </a:r>
                <a:r>
                  <a:rPr lang="en-US" sz="2500" dirty="0">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2x	</a:t>
                </a:r>
                <a:r>
                  <a:rPr lang="en-US" sz="2500" dirty="0" smtClean="0">
                    <a:solidFill>
                      <a:srgbClr val="C00000"/>
                    </a:solidFill>
                    <a:latin typeface="Arial" panose="020B0604020202020204" pitchFamily="34" charset="0"/>
                    <a:cs typeface="Arial" panose="020B0604020202020204" pitchFamily="34" charset="0"/>
                  </a:rPr>
                  <a:t>d.</a:t>
                </a:r>
                <a:r>
                  <a:rPr lang="en-US" sz="2500" dirty="0" smtClean="0">
                    <a:latin typeface="Arial" panose="020B0604020202020204" pitchFamily="34" charset="0"/>
                    <a:cs typeface="Arial" panose="020B0604020202020204" pitchFamily="34" charset="0"/>
                  </a:rPr>
                  <a:t> y =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1</m:t>
                        </m:r>
                      </m:num>
                      <m:den>
                        <m:r>
                          <a:rPr lang="en-US" sz="2800" b="0" i="1" smtClean="0">
                            <a:latin typeface="Cambria Math" panose="02040503050406030204" pitchFamily="18" charset="0"/>
                            <a:cs typeface="Arial" panose="020B0604020202020204" pitchFamily="34" charset="0"/>
                          </a:rPr>
                          <m:t>𝑥</m:t>
                        </m:r>
                      </m:den>
                    </m:f>
                  </m:oMath>
                </a14:m>
                <a:r>
                  <a:rPr lang="en-US" sz="2500" dirty="0" smtClean="0">
                    <a:latin typeface="Arial" panose="020B0604020202020204" pitchFamily="34" charset="0"/>
                    <a:cs typeface="Arial" panose="020B0604020202020204" pitchFamily="34" charset="0"/>
                  </a:rPr>
                  <a:t> </a:t>
                </a:r>
              </a:p>
              <a:p>
                <a:pPr marL="914400" lvl="1" indent="-457200">
                  <a:buClr>
                    <a:srgbClr val="C00000"/>
                  </a:buClr>
                  <a:buFont typeface="+mj-lt"/>
                  <a:buAutoNum type="alphaLcPeriod" startAt="5"/>
                  <a:tabLst>
                    <a:tab pos="2743200" algn="l"/>
                  </a:tabLst>
                </a:pPr>
                <a:r>
                  <a:rPr lang="en-US" sz="2500" dirty="0" smtClean="0">
                    <a:latin typeface="Arial" panose="020B0604020202020204" pitchFamily="34" charset="0"/>
                    <a:cs typeface="Arial" panose="020B0604020202020204" pitchFamily="34" charset="0"/>
                  </a:rPr>
                  <a:t>y </a:t>
                </a:r>
                <a:r>
                  <a:rPr lang="en-US" sz="2500" dirty="0">
                    <a:latin typeface="Arial" panose="020B0604020202020204" pitchFamily="34" charset="0"/>
                    <a:cs typeface="Arial" panose="020B0604020202020204" pitchFamily="34" charset="0"/>
                  </a:rPr>
                  <a:t>= -x</a:t>
                </a:r>
                <a:r>
                  <a:rPr lang="en-US" sz="2500" baseline="30000" dirty="0">
                    <a:latin typeface="Arial" panose="020B0604020202020204" pitchFamily="34" charset="0"/>
                    <a:cs typeface="Arial" panose="020B0604020202020204" pitchFamily="34" charset="0"/>
                  </a:rPr>
                  <a:t>3</a:t>
                </a:r>
                <a:r>
                  <a:rPr lang="en-US" sz="2500" dirty="0">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	</a:t>
                </a:r>
                <a:r>
                  <a:rPr lang="en-US" sz="2500" dirty="0" smtClean="0">
                    <a:solidFill>
                      <a:srgbClr val="C00000"/>
                    </a:solidFill>
                    <a:latin typeface="Arial" panose="020B0604020202020204" pitchFamily="34" charset="0"/>
                    <a:cs typeface="Arial" panose="020B0604020202020204" pitchFamily="34" charset="0"/>
                  </a:rPr>
                  <a:t>f.</a:t>
                </a:r>
                <a:r>
                  <a:rPr lang="en-US" sz="2500" dirty="0" smtClean="0">
                    <a:latin typeface="Arial" panose="020B0604020202020204" pitchFamily="34" charset="0"/>
                    <a:cs typeface="Arial" panose="020B0604020202020204" pitchFamily="34" charset="0"/>
                  </a:rPr>
                  <a:t>  y </a:t>
                </a:r>
                <a:r>
                  <a:rPr lang="en-US" sz="2500" dirty="0">
                    <a:latin typeface="Arial" panose="020B0604020202020204" pitchFamily="34" charset="0"/>
                    <a:cs typeface="Arial" panose="020B0604020202020204" pitchFamily="34" charset="0"/>
                  </a:rPr>
                  <a:t>= -3x</a:t>
                </a:r>
                <a:endParaRPr lang="en-US" sz="2500" dirty="0" smtClean="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18" y="1196752"/>
                <a:ext cx="5256585" cy="2239331"/>
              </a:xfrm>
              <a:prstGeom prst="rect">
                <a:avLst/>
              </a:prstGeom>
              <a:blipFill rotWithShape="0">
                <a:blip r:embed="rId4"/>
                <a:stretch>
                  <a:fillRect l="-1622" t="-1902" b="-5435"/>
                </a:stretch>
              </a:blipFill>
            </p:spPr>
            <p:txBody>
              <a:bodyPr/>
              <a:lstStyle/>
              <a:p>
                <a:r>
                  <a:rPr lang="en-US">
                    <a:noFill/>
                  </a:rPr>
                  <a:t> </a:t>
                </a:r>
              </a:p>
            </p:txBody>
          </p:sp>
        </mc:Fallback>
      </mc:AlternateContent>
      <p:sp>
        <p:nvSpPr>
          <p:cNvPr id="11" name="Title 1"/>
          <p:cNvSpPr>
            <a:spLocks noGrp="1"/>
          </p:cNvSpPr>
          <p:nvPr>
            <p:ph type="title"/>
          </p:nvPr>
        </p:nvSpPr>
        <p:spPr/>
        <p:txBody>
          <a:bodyPr>
            <a:noAutofit/>
          </a:bodyPr>
          <a:lstStyle/>
          <a:p>
            <a:r>
              <a:rPr lang="en-GB" sz="3600" dirty="0"/>
              <a:t>6.7 – Cubic and Reciprocal Graphs</a:t>
            </a:r>
            <a:endParaRPr lang="en-GB" sz="3200" b="1" dirty="0" smtClean="0"/>
          </a:p>
        </p:txBody>
      </p:sp>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95636" y="3512233"/>
            <a:ext cx="3752352" cy="1500943"/>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pic>
        <p:nvPicPr>
          <p:cNvPr id="9" name="Picture 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312606" y="5081324"/>
            <a:ext cx="3718413" cy="1531112"/>
          </a:xfrm>
          <a:prstGeom prst="rect">
            <a:avLst/>
          </a:prstGeom>
        </p:spPr>
      </p:pic>
    </p:spTree>
    <p:extLst>
      <p:ext uri="{BB962C8B-B14F-4D97-AF65-F5344CB8AC3E}">
        <p14:creationId xmlns:p14="http://schemas.microsoft.com/office/powerpoint/2010/main" val="750741852"/>
      </p:ext>
    </p:extLst>
  </p:cSld>
  <p:clrMapOvr>
    <a:masterClrMapping/>
  </p:clrMapOvr>
  <p:transition advClick="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181</a:t>
            </a:r>
            <a:endParaRPr lang="en-GB" sz="1400" b="1" dirty="0">
              <a:latin typeface="Calibri" panose="020F0502020204030204" pitchFamily="34" charset="0"/>
            </a:endParaRPr>
          </a:p>
        </p:txBody>
      </p:sp>
      <p:sp>
        <p:nvSpPr>
          <p:cNvPr id="3" name="Rectangle 2"/>
          <p:cNvSpPr/>
          <p:nvPr/>
        </p:nvSpPr>
        <p:spPr>
          <a:xfrm>
            <a:off x="251518" y="2564904"/>
            <a:ext cx="5256585" cy="3170099"/>
          </a:xfrm>
          <a:prstGeom prst="rect">
            <a:avLst/>
          </a:prstGeom>
        </p:spPr>
        <p:txBody>
          <a:bodyPr wrap="square">
            <a:spAutoFit/>
          </a:bodyPr>
          <a:lstStyle/>
          <a:p>
            <a:pPr marL="514350" indent="-514350">
              <a:buClr>
                <a:srgbClr val="C00000"/>
              </a:buClr>
              <a:buFont typeface="+mj-lt"/>
              <a:buAutoNum type="arabicPeriod" startAt="10"/>
              <a:tabLst>
                <a:tab pos="2743200" algn="l"/>
              </a:tabLst>
            </a:pPr>
            <a:r>
              <a:rPr lang="en-US" sz="2500" b="1" dirty="0">
                <a:solidFill>
                  <a:srgbClr val="C00000"/>
                </a:solidFill>
                <a:latin typeface="Arial" panose="020B0604020202020204" pitchFamily="34" charset="0"/>
                <a:cs typeface="Arial" panose="020B0604020202020204" pitchFamily="34" charset="0"/>
              </a:rPr>
              <a:t>Reflect</a:t>
            </a:r>
            <a:r>
              <a:rPr lang="en-US" sz="2500" dirty="0">
                <a:latin typeface="Arial" panose="020B0604020202020204" pitchFamily="34" charset="0"/>
                <a:cs typeface="Arial" panose="020B0604020202020204" pitchFamily="34" charset="0"/>
              </a:rPr>
              <a:t> Write a hint on how to remember the shapes of different types of graphs. Include sketches in your hints</a:t>
            </a:r>
            <a:r>
              <a:rPr lang="en-US" sz="2500" dirty="0" smtClean="0">
                <a:latin typeface="Arial" panose="020B0604020202020204" pitchFamily="34" charset="0"/>
                <a:cs typeface="Arial" panose="020B0604020202020204" pitchFamily="34" charset="0"/>
              </a:rPr>
              <a:t>.</a:t>
            </a:r>
          </a:p>
          <a:p>
            <a:pPr marL="514350" indent="-514350">
              <a:buClr>
                <a:srgbClr val="C00000"/>
              </a:buClr>
              <a:buFont typeface="+mj-lt"/>
              <a:buAutoNum type="arabicPeriod" startAt="10"/>
              <a:tabLst>
                <a:tab pos="2743200" algn="l"/>
              </a:tabLst>
            </a:pPr>
            <a:r>
              <a:rPr lang="en-US" sz="2500" dirty="0">
                <a:latin typeface="Arial" panose="020B0604020202020204" pitchFamily="34" charset="0"/>
                <a:cs typeface="Arial" panose="020B0604020202020204" pitchFamily="34" charset="0"/>
              </a:rPr>
              <a:t>Use the graphs you drew in Q6 to solve the equations. </a:t>
            </a:r>
            <a:endParaRPr lang="en-US" sz="25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2743200" algn="l"/>
              </a:tabLst>
            </a:pPr>
            <a:r>
              <a:rPr lang="en-US" sz="2500" i="1" dirty="0" smtClean="0">
                <a:latin typeface="Arial" panose="020B0604020202020204" pitchFamily="34" charset="0"/>
                <a:cs typeface="Arial" panose="020B0604020202020204" pitchFamily="34" charset="0"/>
              </a:rPr>
              <a:t>x</a:t>
            </a:r>
            <a:r>
              <a:rPr lang="en-US" sz="2500" baseline="30000" dirty="0" smtClean="0">
                <a:latin typeface="Arial" panose="020B0604020202020204" pitchFamily="34" charset="0"/>
                <a:cs typeface="Arial" panose="020B0604020202020204" pitchFamily="34" charset="0"/>
              </a:rPr>
              <a:t>3</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2 = 0 </a:t>
            </a:r>
            <a:r>
              <a:rPr lang="en-US" sz="2500" dirty="0" smtClean="0">
                <a:latin typeface="Arial" panose="020B0604020202020204" pitchFamily="34" charset="0"/>
                <a:cs typeface="Arial" panose="020B0604020202020204" pitchFamily="34" charset="0"/>
              </a:rPr>
              <a:t>	</a:t>
            </a:r>
            <a:r>
              <a:rPr lang="en-US" sz="2500" dirty="0" smtClean="0">
                <a:solidFill>
                  <a:srgbClr val="C00000"/>
                </a:solidFill>
                <a:latin typeface="Arial" panose="020B0604020202020204" pitchFamily="34" charset="0"/>
                <a:cs typeface="Arial" panose="020B0604020202020204" pitchFamily="34" charset="0"/>
              </a:rPr>
              <a:t>b.</a:t>
            </a:r>
            <a:r>
              <a:rPr lang="en-US" sz="2500" dirty="0" smtClean="0">
                <a:latin typeface="Arial" panose="020B0604020202020204" pitchFamily="34" charset="0"/>
                <a:cs typeface="Arial" panose="020B0604020202020204" pitchFamily="34" charset="0"/>
              </a:rPr>
              <a:t> </a:t>
            </a:r>
            <a:r>
              <a:rPr lang="en-US" sz="2500" i="1" dirty="0" smtClean="0">
                <a:latin typeface="Arial" panose="020B0604020202020204" pitchFamily="34" charset="0"/>
                <a:cs typeface="Arial" panose="020B0604020202020204" pitchFamily="34" charset="0"/>
              </a:rPr>
              <a:t>x</a:t>
            </a:r>
            <a:r>
              <a:rPr lang="en-US" sz="2500" baseline="30000" dirty="0" smtClean="0">
                <a:latin typeface="Arial" panose="020B0604020202020204" pitchFamily="34" charset="0"/>
                <a:cs typeface="Arial" panose="020B0604020202020204" pitchFamily="34" charset="0"/>
              </a:rPr>
              <a:t>3</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+ 1 = 0 </a:t>
            </a:r>
            <a:endParaRPr lang="en-US" sz="25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3"/>
              <a:tabLst>
                <a:tab pos="2743200" algn="l"/>
              </a:tabLst>
            </a:pPr>
            <a:r>
              <a:rPr lang="en-US" sz="2500" i="1" dirty="0" smtClean="0">
                <a:latin typeface="Arial" panose="020B0604020202020204" pitchFamily="34" charset="0"/>
                <a:cs typeface="Arial" panose="020B0604020202020204" pitchFamily="34" charset="0"/>
              </a:rPr>
              <a:t>x</a:t>
            </a:r>
            <a:r>
              <a:rPr lang="en-US" sz="2500" baseline="30000" dirty="0" smtClean="0">
                <a:latin typeface="Arial" panose="020B0604020202020204" pitchFamily="34" charset="0"/>
                <a:cs typeface="Arial" panose="020B0604020202020204" pitchFamily="34" charset="0"/>
              </a:rPr>
              <a:t>3</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- 2 = -3</a:t>
            </a:r>
            <a:endParaRPr lang="en-US" sz="2500" dirty="0" smtClean="0">
              <a:latin typeface="Arial" panose="020B0604020202020204" pitchFamily="34" charset="0"/>
              <a:cs typeface="Arial" panose="020B0604020202020204" pitchFamily="34" charset="0"/>
            </a:endParaRPr>
          </a:p>
        </p:txBody>
      </p:sp>
      <p:sp>
        <p:nvSpPr>
          <p:cNvPr id="11" name="Title 1"/>
          <p:cNvSpPr>
            <a:spLocks noGrp="1"/>
          </p:cNvSpPr>
          <p:nvPr>
            <p:ph type="title"/>
          </p:nvPr>
        </p:nvSpPr>
        <p:spPr/>
        <p:txBody>
          <a:bodyPr>
            <a:noAutofit/>
          </a:bodyPr>
          <a:lstStyle/>
          <a:p>
            <a:r>
              <a:rPr lang="en-GB" sz="3600" dirty="0"/>
              <a:t>6.7 – Cubic and Reciprocal Graphs</a:t>
            </a:r>
            <a:endParaRPr lang="en-GB" sz="3200" b="1" dirty="0" smtClean="0"/>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grpSp>
        <p:nvGrpSpPr>
          <p:cNvPr id="10" name="Group 9"/>
          <p:cNvGrpSpPr/>
          <p:nvPr/>
        </p:nvGrpSpPr>
        <p:grpSpPr>
          <a:xfrm>
            <a:off x="275085" y="1209820"/>
            <a:ext cx="5213924" cy="1240685"/>
            <a:chOff x="150164" y="6494199"/>
            <a:chExt cx="5213924" cy="1240685"/>
          </a:xfrm>
        </p:grpSpPr>
        <p:sp>
          <p:nvSpPr>
            <p:cNvPr id="12" name="Rectangle 11"/>
            <p:cNvSpPr/>
            <p:nvPr/>
          </p:nvSpPr>
          <p:spPr>
            <a:xfrm flipH="1">
              <a:off x="150164" y="6673055"/>
              <a:ext cx="5213924" cy="1061829"/>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400" dirty="0" smtClean="0">
                  <a:solidFill>
                    <a:schemeClr val="tx1"/>
                  </a:solidFill>
                  <a:latin typeface="Arial" panose="020B0604020202020204" pitchFamily="34" charset="0"/>
                  <a:cs typeface="Arial" panose="020B0604020202020204" pitchFamily="34" charset="0"/>
                </a:rPr>
                <a:t>A cubic equation can have 1, 2 or 3 solutions.</a:t>
              </a:r>
              <a:endParaRPr lang="en-US" sz="2400" dirty="0">
                <a:solidFill>
                  <a:schemeClr val="tx1"/>
                </a:solidFill>
                <a:latin typeface="Arial" panose="020B0604020202020204" pitchFamily="34" charset="0"/>
                <a:cs typeface="Arial" panose="020B0604020202020204" pitchFamily="34" charset="0"/>
              </a:endParaRPr>
            </a:p>
          </p:txBody>
        </p:sp>
        <p:sp>
          <p:nvSpPr>
            <p:cNvPr id="13" name="Pentagon 12"/>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Arial" panose="020B0604020202020204" pitchFamily="34" charset="0"/>
                  <a:cs typeface="Arial" panose="020B0604020202020204" pitchFamily="34" charset="0"/>
                </a:rPr>
                <a:t>Key Point 20</a:t>
              </a:r>
              <a:endParaRPr lang="en-US" sz="2400" b="1" dirty="0">
                <a:latin typeface="Arial" panose="020B0604020202020204" pitchFamily="34" charset="0"/>
                <a:cs typeface="Arial" panose="020B0604020202020204" pitchFamily="34" charset="0"/>
              </a:endParaRPr>
            </a:p>
          </p:txBody>
        </p:sp>
      </p:grpSp>
      <p:sp>
        <p:nvSpPr>
          <p:cNvPr id="14" name="Rectangle 13"/>
          <p:cNvSpPr/>
          <p:nvPr/>
        </p:nvSpPr>
        <p:spPr>
          <a:xfrm flipH="1">
            <a:off x="251520" y="5694347"/>
            <a:ext cx="5204539" cy="83099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Q11c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Read off the </a:t>
            </a:r>
            <a:r>
              <a:rPr lang="en-US" sz="2400" i="1" dirty="0" smtClean="0">
                <a:solidFill>
                  <a:schemeClr val="tx1"/>
                </a:solidFill>
                <a:latin typeface="Arial" panose="020B0604020202020204" pitchFamily="34" charset="0"/>
                <a:cs typeface="Arial" panose="020B0604020202020204" pitchFamily="34" charset="0"/>
              </a:rPr>
              <a:t>x</a:t>
            </a:r>
            <a:r>
              <a:rPr lang="en-US" sz="2400" dirty="0" smtClean="0">
                <a:solidFill>
                  <a:schemeClr val="tx1"/>
                </a:solidFill>
                <a:latin typeface="Arial" panose="020B0604020202020204" pitchFamily="34" charset="0"/>
                <a:cs typeface="Arial" panose="020B0604020202020204" pitchFamily="34" charset="0"/>
              </a:rPr>
              <a:t>-values </a:t>
            </a:r>
            <a:r>
              <a:rPr lang="en-US" sz="2400" dirty="0">
                <a:solidFill>
                  <a:schemeClr val="tx1"/>
                </a:solidFill>
                <a:latin typeface="Arial" panose="020B0604020202020204" pitchFamily="34" charset="0"/>
                <a:cs typeface="Arial" panose="020B0604020202020204" pitchFamily="34" charset="0"/>
              </a:rPr>
              <a:t>where the curve crosses </a:t>
            </a:r>
            <a:r>
              <a:rPr lang="en-US" sz="2400" i="1" dirty="0">
                <a:solidFill>
                  <a:schemeClr val="tx1"/>
                </a:solidFill>
                <a:latin typeface="Arial" panose="020B0604020202020204" pitchFamily="34" charset="0"/>
                <a:cs typeface="Arial" panose="020B0604020202020204" pitchFamily="34" charset="0"/>
              </a:rPr>
              <a:t>y</a:t>
            </a:r>
            <a:r>
              <a:rPr lang="en-US" sz="2400" dirty="0">
                <a:solidFill>
                  <a:schemeClr val="tx1"/>
                </a:solidFill>
                <a:latin typeface="Arial" panose="020B0604020202020204" pitchFamily="34" charset="0"/>
                <a:cs typeface="Arial" panose="020B0604020202020204" pitchFamily="34" charset="0"/>
              </a:rPr>
              <a:t> = -3.</a:t>
            </a:r>
          </a:p>
        </p:txBody>
      </p:sp>
    </p:spTree>
    <p:extLst>
      <p:ext uri="{BB962C8B-B14F-4D97-AF65-F5344CB8AC3E}">
        <p14:creationId xmlns:p14="http://schemas.microsoft.com/office/powerpoint/2010/main" val="497135406"/>
      </p:ext>
    </p:extLst>
  </p:cSld>
  <p:clrMapOvr>
    <a:masterClrMapping/>
  </p:clrMapOvr>
  <p:transition advClick="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182</a:t>
            </a:r>
            <a:endParaRPr lang="en-GB" sz="1400" b="1" dirty="0">
              <a:latin typeface="Calibri" panose="020F0502020204030204" pitchFamily="34" charset="0"/>
            </a:endParaRPr>
          </a:p>
        </p:txBody>
      </p:sp>
      <p:sp>
        <p:nvSpPr>
          <p:cNvPr id="11" name="Title 1"/>
          <p:cNvSpPr>
            <a:spLocks noGrp="1"/>
          </p:cNvSpPr>
          <p:nvPr>
            <p:ph type="title"/>
          </p:nvPr>
        </p:nvSpPr>
        <p:spPr/>
        <p:txBody>
          <a:bodyPr>
            <a:noAutofit/>
          </a:bodyPr>
          <a:lstStyle/>
          <a:p>
            <a:r>
              <a:rPr lang="en-GB" sz="3600" dirty="0"/>
              <a:t>6.7 – Cubic and Reciprocal Graphs</a:t>
            </a:r>
            <a:endParaRPr lang="en-GB" sz="3200" b="1" dirty="0" smtClean="0"/>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grpSp>
        <p:nvGrpSpPr>
          <p:cNvPr id="15" name="Group 14"/>
          <p:cNvGrpSpPr/>
          <p:nvPr/>
        </p:nvGrpSpPr>
        <p:grpSpPr>
          <a:xfrm>
            <a:off x="305905" y="1268760"/>
            <a:ext cx="5130191" cy="4070483"/>
            <a:chOff x="3483872" y="1089031"/>
            <a:chExt cx="5264592" cy="4070483"/>
          </a:xfrm>
        </p:grpSpPr>
        <p:sp>
          <p:nvSpPr>
            <p:cNvPr id="16" name="Round Diagonal Corner Rectangle 15"/>
            <p:cNvSpPr/>
            <p:nvPr/>
          </p:nvSpPr>
          <p:spPr>
            <a:xfrm>
              <a:off x="3491880" y="1089031"/>
              <a:ext cx="5256584" cy="3888432"/>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16"/>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12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8" name="Rectangle 17"/>
            <p:cNvSpPr/>
            <p:nvPr/>
          </p:nvSpPr>
          <p:spPr>
            <a:xfrm>
              <a:off x="3563889" y="1666250"/>
              <a:ext cx="5095139" cy="3493264"/>
            </a:xfrm>
            <a:prstGeom prst="rect">
              <a:avLst/>
            </a:prstGeom>
          </p:spPr>
          <p:txBody>
            <a:bodyPr wrap="square">
              <a:spAutoFit/>
            </a:bodyPr>
            <a:lstStyle/>
            <a:p>
              <a:pPr marL="457200" indent="-457200">
                <a:spcAft>
                  <a:spcPts val="0"/>
                </a:spcAft>
                <a:buClr>
                  <a:srgbClr val="C00000"/>
                </a:buClr>
                <a:buFont typeface="+mj-lt"/>
                <a:buAutoNum type="alphaLcPeriod"/>
                <a:tabLst>
                  <a:tab pos="4972050" algn="r"/>
                </a:tabLst>
              </a:pPr>
              <a:r>
                <a:rPr lang="en-US" sz="2100" dirty="0" smtClean="0"/>
                <a:t>Complete </a:t>
              </a:r>
              <a:r>
                <a:rPr lang="en-US" sz="2100" dirty="0"/>
                <a:t>the table of values for </a:t>
              </a:r>
              <a:r>
                <a:rPr lang="en-US" sz="2100" dirty="0" smtClean="0"/>
                <a:t/>
              </a:r>
              <a:br>
                <a:rPr lang="en-US" sz="2100" dirty="0" smtClean="0"/>
              </a:br>
              <a:r>
                <a:rPr lang="en-US" sz="2100" dirty="0" smtClean="0"/>
                <a:t>y </a:t>
              </a:r>
              <a:r>
                <a:rPr lang="en-US" sz="2100" dirty="0"/>
                <a:t>= x3 - 5x</a:t>
              </a:r>
              <a:r>
                <a:rPr lang="en-US" sz="2100" dirty="0" smtClean="0"/>
                <a:t>.	</a:t>
              </a:r>
              <a:r>
                <a:rPr lang="en-US" sz="2100" b="1" dirty="0" smtClean="0"/>
                <a:t>(</a:t>
              </a:r>
              <a:r>
                <a:rPr lang="en-US" sz="2100" b="1" dirty="0"/>
                <a:t>2 marks</a:t>
              </a:r>
              <a:r>
                <a:rPr lang="en-US" sz="2100" b="1" dirty="0" smtClean="0"/>
                <a:t>)</a:t>
              </a:r>
              <a:br>
                <a:rPr lang="en-US" sz="2100" b="1" dirty="0" smtClean="0"/>
              </a:br>
              <a:r>
                <a:rPr lang="en-US" sz="2100" b="1" dirty="0" smtClean="0"/>
                <a:t/>
              </a:r>
              <a:br>
                <a:rPr lang="en-US" sz="2100" b="1" dirty="0" smtClean="0"/>
              </a:br>
              <a:r>
                <a:rPr lang="en-US" sz="2100" b="1" dirty="0" smtClean="0"/>
                <a:t/>
              </a:r>
              <a:br>
                <a:rPr lang="en-US" sz="2100" b="1" dirty="0" smtClean="0"/>
              </a:br>
              <a:r>
                <a:rPr lang="en-US" sz="2100" b="1" dirty="0" smtClean="0"/>
                <a:t/>
              </a:r>
              <a:br>
                <a:rPr lang="en-US" sz="2100" b="1" dirty="0" smtClean="0"/>
              </a:br>
              <a:endParaRPr lang="en-US" sz="300" b="1" dirty="0"/>
            </a:p>
            <a:p>
              <a:pPr marL="457200" indent="-457200">
                <a:spcAft>
                  <a:spcPts val="0"/>
                </a:spcAft>
                <a:buClr>
                  <a:srgbClr val="C00000"/>
                </a:buClr>
                <a:buFont typeface="+mj-lt"/>
                <a:buAutoNum type="alphaLcPeriod"/>
                <a:tabLst>
                  <a:tab pos="4972050" algn="r"/>
                </a:tabLst>
              </a:pPr>
              <a:r>
                <a:rPr lang="en-US" sz="2100" dirty="0" smtClean="0"/>
                <a:t>Draw </a:t>
              </a:r>
              <a:r>
                <a:rPr lang="en-US" sz="2100" dirty="0"/>
                <a:t>the graph of y = </a:t>
              </a:r>
              <a:r>
                <a:rPr lang="en-US" sz="2100" i="1" dirty="0"/>
                <a:t>x</a:t>
              </a:r>
              <a:r>
                <a:rPr lang="en-US" sz="2100" baseline="30000" dirty="0"/>
                <a:t>3 </a:t>
              </a:r>
              <a:r>
                <a:rPr lang="en-US" sz="2100" dirty="0"/>
                <a:t>- 5</a:t>
              </a:r>
              <a:r>
                <a:rPr lang="en-US" sz="2100" i="1" dirty="0"/>
                <a:t>x</a:t>
              </a:r>
              <a:r>
                <a:rPr lang="en-US" sz="2100" dirty="0"/>
                <a:t> from </a:t>
              </a:r>
              <a:r>
                <a:rPr lang="en-US" sz="2100" i="1" dirty="0" smtClean="0"/>
                <a:t>x</a:t>
              </a:r>
              <a:r>
                <a:rPr lang="en-US" sz="2100" dirty="0" smtClean="0"/>
                <a:t> = </a:t>
              </a:r>
              <a:r>
                <a:rPr lang="en-US" sz="2100" dirty="0"/>
                <a:t>-3 to </a:t>
              </a:r>
              <a:r>
                <a:rPr lang="en-US" sz="2100" i="1" dirty="0" smtClean="0"/>
                <a:t>x</a:t>
              </a:r>
              <a:r>
                <a:rPr lang="en-US" sz="2100" dirty="0" smtClean="0"/>
                <a:t> </a:t>
              </a:r>
              <a:r>
                <a:rPr lang="en-US" sz="2100" dirty="0"/>
                <a:t>= 3. </a:t>
              </a:r>
              <a:r>
                <a:rPr lang="en-US" sz="2100" dirty="0" smtClean="0"/>
                <a:t>	</a:t>
              </a:r>
              <a:r>
                <a:rPr lang="en-US" sz="2100" b="1" dirty="0" smtClean="0"/>
                <a:t>(</a:t>
              </a:r>
              <a:r>
                <a:rPr lang="en-US" sz="2100" b="1" dirty="0"/>
                <a:t>2 marks) </a:t>
              </a:r>
              <a:endParaRPr lang="en-US" sz="2100" b="1" dirty="0" smtClean="0"/>
            </a:p>
            <a:p>
              <a:pPr marL="457200" indent="-457200">
                <a:spcAft>
                  <a:spcPts val="0"/>
                </a:spcAft>
                <a:buClr>
                  <a:srgbClr val="C00000"/>
                </a:buClr>
                <a:buFont typeface="+mj-lt"/>
                <a:buAutoNum type="alphaLcPeriod"/>
                <a:tabLst>
                  <a:tab pos="4972050" algn="r"/>
                </a:tabLst>
              </a:pPr>
              <a:r>
                <a:rPr lang="en-US" sz="2100" dirty="0" smtClean="0"/>
                <a:t>Hence </a:t>
              </a:r>
              <a:r>
                <a:rPr lang="en-US" sz="2100" dirty="0"/>
                <a:t>or otherwise, solve </a:t>
              </a:r>
              <a:r>
                <a:rPr lang="en-US" sz="2100" dirty="0" smtClean="0"/>
                <a:t/>
              </a:r>
              <a:br>
                <a:rPr lang="en-US" sz="2100" dirty="0" smtClean="0"/>
              </a:br>
              <a:r>
                <a:rPr lang="en-US" sz="2100" i="1" dirty="0" smtClean="0"/>
                <a:t>x</a:t>
              </a:r>
              <a:r>
                <a:rPr lang="en-US" sz="2100" baseline="30000" dirty="0" smtClean="0"/>
                <a:t>3</a:t>
              </a:r>
              <a:r>
                <a:rPr lang="en-US" sz="2100" dirty="0" smtClean="0"/>
                <a:t> </a:t>
              </a:r>
              <a:r>
                <a:rPr lang="en-US" sz="2100" dirty="0"/>
                <a:t>- 5</a:t>
              </a:r>
              <a:r>
                <a:rPr lang="en-US" sz="2100" i="1" dirty="0"/>
                <a:t>x</a:t>
              </a:r>
              <a:r>
                <a:rPr lang="en-US" sz="2100" dirty="0"/>
                <a:t> = 2. </a:t>
              </a:r>
              <a:r>
                <a:rPr lang="en-US" sz="2100" dirty="0" smtClean="0"/>
                <a:t>	</a:t>
              </a:r>
              <a:r>
                <a:rPr lang="en-US" sz="2100" b="1" dirty="0" smtClean="0"/>
                <a:t>(2 </a:t>
              </a:r>
              <a:r>
                <a:rPr lang="en-US" sz="2100" b="1" dirty="0"/>
                <a:t>marks) </a:t>
              </a:r>
              <a:endParaRPr lang="en-US" sz="2100" b="1" dirty="0" smtClean="0"/>
            </a:p>
            <a:p>
              <a:pPr algn="r">
                <a:spcAft>
                  <a:spcPts val="0"/>
                </a:spcAft>
                <a:buClr>
                  <a:srgbClr val="C00000"/>
                </a:buClr>
                <a:tabLst>
                  <a:tab pos="4972050" algn="r"/>
                </a:tabLst>
              </a:pPr>
              <a:r>
                <a:rPr lang="en-US" sz="2100" dirty="0" smtClean="0"/>
                <a:t>Nov </a:t>
              </a:r>
              <a:r>
                <a:rPr lang="en-US" sz="2100" dirty="0"/>
                <a:t>2013, Q17, 1MA0/2H</a:t>
              </a:r>
              <a:endParaRPr lang="en-US" sz="2100" b="1" dirty="0"/>
            </a:p>
          </p:txBody>
        </p:sp>
      </p:grpSp>
      <p:graphicFrame>
        <p:nvGraphicFramePr>
          <p:cNvPr id="19" name="Table 18"/>
          <p:cNvGraphicFramePr>
            <a:graphicFrameLocks noGrp="1"/>
          </p:cNvGraphicFramePr>
          <p:nvPr>
            <p:extLst>
              <p:ext uri="{D42A27DB-BD31-4B8C-83A1-F6EECF244321}">
                <p14:modId xmlns:p14="http://schemas.microsoft.com/office/powerpoint/2010/main" val="650511929"/>
              </p:ext>
            </p:extLst>
          </p:nvPr>
        </p:nvGraphicFramePr>
        <p:xfrm>
          <a:off x="411363" y="2653345"/>
          <a:ext cx="4937584" cy="847663"/>
        </p:xfrm>
        <a:graphic>
          <a:graphicData uri="http://schemas.openxmlformats.org/drawingml/2006/table">
            <a:tbl>
              <a:tblPr firstRow="1" bandRow="1">
                <a:tableStyleId>{5940675A-B579-460E-94D1-54222C63F5DA}</a:tableStyleId>
              </a:tblPr>
              <a:tblGrid>
                <a:gridCol w="617198"/>
                <a:gridCol w="617198"/>
                <a:gridCol w="617198"/>
                <a:gridCol w="617198"/>
                <a:gridCol w="617198"/>
                <a:gridCol w="617198"/>
                <a:gridCol w="617198"/>
                <a:gridCol w="617198"/>
              </a:tblGrid>
              <a:tr h="3937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0" dirty="0" smtClean="0">
                          <a:latin typeface="Arial" panose="020B0604020202020204" pitchFamily="34" charset="0"/>
                          <a:cs typeface="Arial" panose="020B0604020202020204" pitchFamily="34" charset="0"/>
                        </a:rPr>
                        <a:t>x</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0</a:t>
                      </a:r>
                      <a:endParaRPr lang="en-US" sz="20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1423">
                <a:tc>
                  <a:txBody>
                    <a:bodyPr/>
                    <a:lstStyle/>
                    <a:p>
                      <a:pPr algn="ctr"/>
                      <a:r>
                        <a:rPr lang="en-US" sz="2000" b="1" i="0" dirty="0" smtClean="0">
                          <a:latin typeface="Arial" panose="020B0604020202020204" pitchFamily="34" charset="0"/>
                          <a:cs typeface="Arial" panose="020B0604020202020204" pitchFamily="34" charset="0"/>
                        </a:rPr>
                        <a:t>y</a:t>
                      </a:r>
                      <a:endParaRPr lang="en-US" sz="2000" b="1" i="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endParaRPr lang="en-US"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4</a:t>
                      </a:r>
                      <a:endParaRPr lang="en-US"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0</a:t>
                      </a:r>
                      <a:endParaRPr lang="en-US"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12</a:t>
                      </a:r>
                      <a:endParaRPr lang="en-US"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0" name="Rectangle 19"/>
          <p:cNvSpPr/>
          <p:nvPr/>
        </p:nvSpPr>
        <p:spPr>
          <a:xfrm flipH="1">
            <a:off x="251519" y="5301208"/>
            <a:ext cx="8500605" cy="1323439"/>
          </a:xfrm>
          <a:prstGeom prst="rect">
            <a:avLst/>
          </a:prstGeom>
          <a:solidFill>
            <a:srgbClr val="FFFF0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a:solidFill>
                  <a:schemeClr val="tx1"/>
                </a:solidFill>
                <a:latin typeface="Arial" panose="020B0604020202020204" pitchFamily="34" charset="0"/>
                <a:cs typeface="Arial" panose="020B0604020202020204" pitchFamily="34" charset="0"/>
              </a:rPr>
              <a:t>Exam hint</a:t>
            </a:r>
          </a:p>
          <a:p>
            <a:r>
              <a:rPr lang="en-US" sz="2000" dirty="0">
                <a:solidFill>
                  <a:schemeClr val="tx1"/>
                </a:solidFill>
                <a:latin typeface="Arial" panose="020B0604020202020204" pitchFamily="34" charset="0"/>
                <a:cs typeface="Arial" panose="020B0604020202020204" pitchFamily="34" charset="0"/>
              </a:rPr>
              <a:t>Think, about what shape your graph should </a:t>
            </a:r>
            <a:r>
              <a:rPr lang="en-US" sz="2000" dirty="0" smtClean="0">
                <a:solidFill>
                  <a:schemeClr val="tx1"/>
                </a:solidFill>
                <a:latin typeface="Arial" panose="020B0604020202020204" pitchFamily="34" charset="0"/>
                <a:cs typeface="Arial" panose="020B0604020202020204" pitchFamily="34" charset="0"/>
              </a:rPr>
              <a:t>be. About </a:t>
            </a:r>
            <a:r>
              <a:rPr lang="en-US" sz="2000" dirty="0">
                <a:solidFill>
                  <a:schemeClr val="tx1"/>
                </a:solidFill>
                <a:latin typeface="Arial" panose="020B0604020202020204" pitchFamily="34" charset="0"/>
                <a:cs typeface="Arial" panose="020B0604020202020204" pitchFamily="34" charset="0"/>
              </a:rPr>
              <a:t>where will it cross the </a:t>
            </a:r>
            <a:r>
              <a:rPr lang="en-US" sz="2000" dirty="0" smtClean="0">
                <a:solidFill>
                  <a:schemeClr val="tx1"/>
                </a:solidFill>
                <a:latin typeface="Arial" panose="020B0604020202020204" pitchFamily="34" charset="0"/>
                <a:cs typeface="Arial" panose="020B0604020202020204" pitchFamily="34" charset="0"/>
              </a:rPr>
              <a:t>axes? In </a:t>
            </a:r>
            <a:r>
              <a:rPr lang="en-US" sz="2000" dirty="0">
                <a:solidFill>
                  <a:schemeClr val="tx1"/>
                </a:solidFill>
                <a:latin typeface="Arial" panose="020B0604020202020204" pitchFamily="34" charset="0"/>
                <a:cs typeface="Arial" panose="020B0604020202020204" pitchFamily="34" charset="0"/>
              </a:rPr>
              <a:t>part e, 'Hence or otherwise' means that it will be easier to answer this question using parts a and b (the graph you have drawn</a:t>
            </a:r>
          </a:p>
        </p:txBody>
      </p:sp>
    </p:spTree>
    <p:extLst>
      <p:ext uri="{BB962C8B-B14F-4D97-AF65-F5344CB8AC3E}">
        <p14:creationId xmlns:p14="http://schemas.microsoft.com/office/powerpoint/2010/main" val="896926241"/>
      </p:ext>
    </p:extLst>
  </p:cSld>
  <p:clrMapOvr>
    <a:masterClrMapping/>
  </p:clrMapOvr>
  <p:transition advClick="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181</a:t>
            </a:r>
            <a:endParaRPr lang="en-GB" sz="1400" b="1" dirty="0">
              <a:latin typeface="Calibri" panose="020F0502020204030204" pitchFamily="34" charset="0"/>
            </a:endParaRPr>
          </a:p>
        </p:txBody>
      </p:sp>
      <p:sp>
        <p:nvSpPr>
          <p:cNvPr id="3" name="Rectangle 2"/>
          <p:cNvSpPr/>
          <p:nvPr/>
        </p:nvSpPr>
        <p:spPr>
          <a:xfrm>
            <a:off x="251518" y="1244367"/>
            <a:ext cx="5256585" cy="2031325"/>
          </a:xfrm>
          <a:prstGeom prst="rect">
            <a:avLst/>
          </a:prstGeom>
        </p:spPr>
        <p:txBody>
          <a:bodyPr wrap="square">
            <a:spAutoFit/>
          </a:bodyPr>
          <a:lstStyle/>
          <a:p>
            <a:pPr marL="514350" indent="-514350">
              <a:buClr>
                <a:srgbClr val="C00000"/>
              </a:buClr>
              <a:buFont typeface="+mj-lt"/>
              <a:buAutoNum type="arabicPeriod" startAt="13"/>
              <a:tabLst>
                <a:tab pos="2743200" algn="l"/>
              </a:tabLst>
            </a:pPr>
            <a:r>
              <a:rPr lang="en-US" sz="2100" dirty="0">
                <a:latin typeface="Arial" panose="020B0604020202020204" pitchFamily="34" charset="0"/>
                <a:cs typeface="Arial" panose="020B0604020202020204" pitchFamily="34" charset="0"/>
              </a:rPr>
              <a:t>This is the graph of </a:t>
            </a:r>
            <a:r>
              <a:rPr lang="en-US" sz="2100" i="1" dirty="0">
                <a:latin typeface="Arial" panose="020B0604020202020204" pitchFamily="34" charset="0"/>
                <a:cs typeface="Arial" panose="020B0604020202020204" pitchFamily="34" charset="0"/>
              </a:rPr>
              <a:t>y</a:t>
            </a:r>
            <a:r>
              <a:rPr lang="en-US" sz="2100" dirty="0">
                <a:latin typeface="Arial" panose="020B0604020202020204" pitchFamily="34" charset="0"/>
                <a:cs typeface="Arial" panose="020B0604020202020204" pitchFamily="34" charset="0"/>
              </a:rPr>
              <a:t> = </a:t>
            </a:r>
            <a:r>
              <a:rPr lang="en-US" sz="2100" dirty="0" smtClean="0">
                <a:latin typeface="Arial" panose="020B0604020202020204" pitchFamily="34" charset="0"/>
                <a:cs typeface="Arial" panose="020B0604020202020204" pitchFamily="34" charset="0"/>
              </a:rPr>
              <a:t>11</a:t>
            </a:r>
            <a:r>
              <a:rPr lang="en-US" sz="2100" i="1" dirty="0" smtClean="0">
                <a:latin typeface="Arial" panose="020B0604020202020204" pitchFamily="34" charset="0"/>
                <a:cs typeface="Arial" panose="020B0604020202020204" pitchFamily="34" charset="0"/>
              </a:rPr>
              <a:t>x</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2</a:t>
            </a:r>
            <a:r>
              <a:rPr lang="en-US" sz="2100" i="1" dirty="0">
                <a:latin typeface="Arial" panose="020B0604020202020204" pitchFamily="34" charset="0"/>
                <a:cs typeface="Arial" panose="020B0604020202020204" pitchFamily="34" charset="0"/>
              </a:rPr>
              <a:t>x</a:t>
            </a:r>
            <a:r>
              <a:rPr lang="en-US" sz="2100" baseline="30000" dirty="0" smtClean="0">
                <a:latin typeface="Arial" panose="020B0604020202020204" pitchFamily="34" charset="0"/>
                <a:cs typeface="Arial" panose="020B0604020202020204" pitchFamily="34" charset="0"/>
              </a:rPr>
              <a:t>2</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5</a:t>
            </a:r>
            <a:r>
              <a:rPr lang="en-US" sz="2100" i="1" dirty="0">
                <a:latin typeface="Arial" panose="020B0604020202020204" pitchFamily="34" charset="0"/>
                <a:cs typeface="Arial" panose="020B0604020202020204" pitchFamily="34" charset="0"/>
              </a:rPr>
              <a:t>x</a:t>
            </a:r>
            <a:r>
              <a:rPr lang="en-US" sz="2100" baseline="30000" dirty="0" smtClean="0">
                <a:latin typeface="Arial" panose="020B0604020202020204" pitchFamily="34" charset="0"/>
                <a:cs typeface="Arial" panose="020B0604020202020204" pitchFamily="34" charset="0"/>
              </a:rPr>
              <a:t>3</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By </a:t>
            </a:r>
            <a:r>
              <a:rPr lang="en-US" sz="2100" dirty="0">
                <a:latin typeface="Arial" panose="020B0604020202020204" pitchFamily="34" charset="0"/>
                <a:cs typeface="Arial" panose="020B0604020202020204" pitchFamily="34" charset="0"/>
              </a:rPr>
              <a:t>drawing suitable lines on the graph </a:t>
            </a:r>
            <a:endParaRPr lang="en-US" sz="2100" dirty="0" smtClean="0">
              <a:latin typeface="Arial" panose="020B0604020202020204" pitchFamily="34" charset="0"/>
              <a:cs typeface="Arial" panose="020B0604020202020204" pitchFamily="34" charset="0"/>
            </a:endParaRPr>
          </a:p>
          <a:p>
            <a:pPr marL="857250" lvl="1" indent="-342900">
              <a:buClr>
                <a:srgbClr val="C00000"/>
              </a:buClr>
              <a:buFont typeface="+mj-lt"/>
              <a:buAutoNum type="alphaLcPeriod"/>
              <a:tabLst>
                <a:tab pos="2743200" algn="l"/>
              </a:tabLst>
            </a:pPr>
            <a:r>
              <a:rPr lang="en-US" sz="2100" dirty="0" smtClean="0">
                <a:latin typeface="Arial" panose="020B0604020202020204" pitchFamily="34" charset="0"/>
                <a:cs typeface="Arial" panose="020B0604020202020204" pitchFamily="34" charset="0"/>
              </a:rPr>
              <a:t>solve </a:t>
            </a:r>
            <a:r>
              <a:rPr lang="en-US" sz="2100" dirty="0">
                <a:latin typeface="Arial" panose="020B0604020202020204" pitchFamily="34" charset="0"/>
                <a:cs typeface="Arial" panose="020B0604020202020204" pitchFamily="34" charset="0"/>
              </a:rPr>
              <a:t>the equation </a:t>
            </a:r>
            <a:r>
              <a:rPr lang="en-US" sz="2100" dirty="0" smtClean="0">
                <a:latin typeface="Arial" panose="020B0604020202020204" pitchFamily="34" charset="0"/>
                <a:cs typeface="Arial" panose="020B0604020202020204" pitchFamily="34" charset="0"/>
              </a:rPr>
              <a:t>11</a:t>
            </a:r>
            <a:r>
              <a:rPr lang="en-US" sz="2100" i="1" dirty="0" smtClean="0">
                <a:latin typeface="Arial" panose="020B0604020202020204" pitchFamily="34" charset="0"/>
                <a:cs typeface="Arial" panose="020B0604020202020204" pitchFamily="34" charset="0"/>
              </a:rPr>
              <a:t>x</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a:t>
            </a:r>
            <a:r>
              <a:rPr lang="en-US" sz="2100" dirty="0" smtClean="0">
                <a:latin typeface="Arial" panose="020B0604020202020204" pitchFamily="34" charset="0"/>
                <a:cs typeface="Arial" panose="020B0604020202020204" pitchFamily="34" charset="0"/>
              </a:rPr>
              <a:t>2</a:t>
            </a:r>
            <a:r>
              <a:rPr lang="en-US" sz="2100" i="1" dirty="0" smtClean="0">
                <a:latin typeface="Arial" panose="020B0604020202020204" pitchFamily="34" charset="0"/>
                <a:cs typeface="Arial" panose="020B0604020202020204" pitchFamily="34" charset="0"/>
              </a:rPr>
              <a:t>x</a:t>
            </a:r>
            <a:r>
              <a:rPr lang="en-US" sz="2100" baseline="30000" dirty="0" smtClean="0">
                <a:latin typeface="Arial" panose="020B0604020202020204" pitchFamily="34" charset="0"/>
                <a:cs typeface="Arial" panose="020B0604020202020204" pitchFamily="34" charset="0"/>
              </a:rPr>
              <a:t>2</a:t>
            </a:r>
            <a:r>
              <a:rPr lang="en-US" sz="2100" dirty="0" smtClean="0">
                <a:latin typeface="Arial" panose="020B0604020202020204" pitchFamily="34" charset="0"/>
                <a:cs typeface="Arial" panose="020B0604020202020204" pitchFamily="34" charset="0"/>
              </a:rPr>
              <a:t>-5</a:t>
            </a:r>
            <a:r>
              <a:rPr lang="en-US" sz="2100" i="1" dirty="0" smtClean="0">
                <a:latin typeface="Arial" panose="020B0604020202020204" pitchFamily="34" charset="0"/>
                <a:cs typeface="Arial" panose="020B0604020202020204" pitchFamily="34" charset="0"/>
              </a:rPr>
              <a:t>x</a:t>
            </a:r>
            <a:r>
              <a:rPr lang="en-US" sz="2100" baseline="30000" dirty="0" smtClean="0">
                <a:latin typeface="Arial" panose="020B0604020202020204" pitchFamily="34" charset="0"/>
                <a:cs typeface="Arial" panose="020B0604020202020204" pitchFamily="34" charset="0"/>
              </a:rPr>
              <a:t>3 </a:t>
            </a:r>
            <a:r>
              <a:rPr lang="en-US" sz="2100" dirty="0" smtClean="0">
                <a:latin typeface="Arial" panose="020B0604020202020204" pitchFamily="34" charset="0"/>
                <a:cs typeface="Arial" panose="020B0604020202020204" pitchFamily="34" charset="0"/>
              </a:rPr>
              <a:t>= 0 </a:t>
            </a:r>
          </a:p>
          <a:p>
            <a:pPr marL="857250" lvl="1" indent="-342900">
              <a:buClr>
                <a:srgbClr val="C00000"/>
              </a:buClr>
              <a:buFont typeface="+mj-lt"/>
              <a:buAutoNum type="alphaLcPeriod"/>
              <a:tabLst>
                <a:tab pos="2743200" algn="l"/>
              </a:tabLst>
            </a:pPr>
            <a:r>
              <a:rPr lang="en-US" sz="2100" dirty="0" smtClean="0">
                <a:latin typeface="Arial" panose="020B0604020202020204" pitchFamily="34" charset="0"/>
                <a:cs typeface="Arial" panose="020B0604020202020204" pitchFamily="34" charset="0"/>
              </a:rPr>
              <a:t>solve </a:t>
            </a:r>
            <a:r>
              <a:rPr lang="en-US" sz="2100" dirty="0">
                <a:latin typeface="Arial" panose="020B0604020202020204" pitchFamily="34" charset="0"/>
                <a:cs typeface="Arial" panose="020B0604020202020204" pitchFamily="34" charset="0"/>
              </a:rPr>
              <a:t>the equation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11</a:t>
            </a:r>
            <a:r>
              <a:rPr lang="en-US" sz="2100" i="1" dirty="0" smtClean="0">
                <a:latin typeface="Arial" panose="020B0604020202020204" pitchFamily="34" charset="0"/>
                <a:cs typeface="Arial" panose="020B0604020202020204" pitchFamily="34" charset="0"/>
              </a:rPr>
              <a:t>x</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2</a:t>
            </a:r>
            <a:r>
              <a:rPr lang="en-US" sz="2100" i="1" dirty="0" smtClean="0">
                <a:latin typeface="Arial" panose="020B0604020202020204" pitchFamily="34" charset="0"/>
                <a:cs typeface="Arial" panose="020B0604020202020204" pitchFamily="34" charset="0"/>
              </a:rPr>
              <a:t>x</a:t>
            </a:r>
            <a:r>
              <a:rPr lang="en-US" sz="2100" baseline="30000" dirty="0" smtClean="0">
                <a:latin typeface="Arial" panose="020B0604020202020204" pitchFamily="34" charset="0"/>
                <a:cs typeface="Arial" panose="020B0604020202020204" pitchFamily="34" charset="0"/>
              </a:rPr>
              <a:t>2 </a:t>
            </a:r>
            <a:r>
              <a:rPr lang="en-US" sz="2100" dirty="0" smtClean="0">
                <a:latin typeface="Arial" panose="020B0604020202020204" pitchFamily="34" charset="0"/>
                <a:cs typeface="Arial" panose="020B0604020202020204" pitchFamily="34" charset="0"/>
              </a:rPr>
              <a:t>- 5</a:t>
            </a:r>
            <a:r>
              <a:rPr lang="en-US" sz="2100" i="1" dirty="0" smtClean="0">
                <a:latin typeface="Arial" panose="020B0604020202020204" pitchFamily="34" charset="0"/>
                <a:cs typeface="Arial" panose="020B0604020202020204" pitchFamily="34" charset="0"/>
              </a:rPr>
              <a:t>x</a:t>
            </a:r>
            <a:r>
              <a:rPr lang="en-US" sz="2100" baseline="30000" dirty="0" smtClean="0">
                <a:latin typeface="Arial" panose="020B0604020202020204" pitchFamily="34" charset="0"/>
                <a:cs typeface="Arial" panose="020B0604020202020204" pitchFamily="34" charset="0"/>
              </a:rPr>
              <a:t>3</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 8.</a:t>
            </a:r>
            <a:endParaRPr lang="en-US" sz="2100" dirty="0" smtClean="0">
              <a:latin typeface="Arial" panose="020B0604020202020204" pitchFamily="34" charset="0"/>
              <a:cs typeface="Arial" panose="020B0604020202020204" pitchFamily="34" charset="0"/>
            </a:endParaRPr>
          </a:p>
        </p:txBody>
      </p:sp>
      <p:sp>
        <p:nvSpPr>
          <p:cNvPr id="11" name="Title 1"/>
          <p:cNvSpPr>
            <a:spLocks noGrp="1"/>
          </p:cNvSpPr>
          <p:nvPr>
            <p:ph type="title"/>
          </p:nvPr>
        </p:nvSpPr>
        <p:spPr/>
        <p:txBody>
          <a:bodyPr>
            <a:noAutofit/>
          </a:bodyPr>
          <a:lstStyle/>
          <a:p>
            <a:r>
              <a:rPr lang="en-GB" sz="3600" dirty="0"/>
              <a:t>6.7 – Cubic and Reciprocal Graphs</a:t>
            </a:r>
            <a:endParaRPr lang="en-GB" sz="3200" b="1" dirty="0" smtClean="0"/>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87624" y="3316401"/>
            <a:ext cx="3390315" cy="3280951"/>
          </a:xfrm>
          <a:prstGeom prst="rect">
            <a:avLst/>
          </a:prstGeom>
        </p:spPr>
      </p:pic>
    </p:spTree>
    <p:extLst>
      <p:ext uri="{BB962C8B-B14F-4D97-AF65-F5344CB8AC3E}">
        <p14:creationId xmlns:p14="http://schemas.microsoft.com/office/powerpoint/2010/main" val="1567745316"/>
      </p:ext>
    </p:extLst>
  </p:cSld>
  <p:clrMapOvr>
    <a:masterClrMapping/>
  </p:clrMapOvr>
  <p:transition advClick="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600" dirty="0" smtClean="0"/>
              <a:t>6.8 – More graphs</a:t>
            </a:r>
            <a:endParaRPr lang="en-GB" sz="3600" b="1" dirty="0" smtClean="0"/>
          </a:p>
        </p:txBody>
      </p:sp>
      <p:sp>
        <p:nvSpPr>
          <p:cNvPr id="21" name="Round Same Side Corner Rectangle 20">
            <a:hlinkClick r:id="rId3" action="ppaction://hlinkpres?slideindex=1&amp;slidetitle="/>
          </p:cNvPr>
          <p:cNvSpPr/>
          <p:nvPr/>
        </p:nvSpPr>
        <p:spPr>
          <a:xfrm>
            <a:off x="694530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182</a:t>
            </a:r>
            <a:endParaRPr lang="en-GB" sz="1300" b="1" dirty="0">
              <a:latin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478477333"/>
              </p:ext>
            </p:extLst>
          </p:nvPr>
        </p:nvGraphicFramePr>
        <p:xfrm>
          <a:off x="251518" y="1268760"/>
          <a:ext cx="8568952" cy="4802931"/>
        </p:xfrm>
        <a:graphic>
          <a:graphicData uri="http://schemas.openxmlformats.org/drawingml/2006/table">
            <a:tbl>
              <a:tblPr firstRow="1" bandRow="1">
                <a:effectLst/>
                <a:tableStyleId>{5940675A-B579-460E-94D1-54222C63F5DA}</a:tableStyleId>
              </a:tblPr>
              <a:tblGrid>
                <a:gridCol w="2142238"/>
                <a:gridCol w="1818204"/>
                <a:gridCol w="4608510"/>
              </a:tblGrid>
              <a:tr h="566211">
                <a:tc>
                  <a:txBody>
                    <a:bodyPr/>
                    <a:lstStyle/>
                    <a:p>
                      <a:r>
                        <a:rPr lang="en-US" sz="2800" b="1" dirty="0" smtClean="0">
                          <a:latin typeface="Arial" panose="020B0604020202020204" pitchFamily="34" charset="0"/>
                          <a:cs typeface="Arial" panose="020B0604020202020204" pitchFamily="34" charset="0"/>
                        </a:rPr>
                        <a:t>Objectives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c>
                  <a:txBody>
                    <a:bodyPr/>
                    <a:lstStyle/>
                    <a:p>
                      <a:endParaRPr lang="en-US" sz="28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a:txBody>
                    <a:bodyPr/>
                    <a:lstStyle/>
                    <a:p>
                      <a:r>
                        <a:rPr lang="en-US" sz="2800" b="1" dirty="0" smtClean="0">
                          <a:latin typeface="Arial" panose="020B0604020202020204" pitchFamily="34" charset="0"/>
                          <a:cs typeface="Arial" panose="020B0604020202020204" pitchFamily="34" charset="0"/>
                        </a:rPr>
                        <a:t>Why Learn This?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FFC000"/>
                    </a:solidFill>
                  </a:tcPr>
                </a:tc>
              </a:tr>
              <a:tr h="1882061">
                <a:tc gridSpan="2">
                  <a: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Interpret linear and non-linear real-life graphs.</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Draw the graph of a circle.</a:t>
                      </a:r>
                      <a:endParaRPr lang="en-US" sz="2400" i="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a:txBody>
                    <a:bodyPr/>
                    <a:lstStyle/>
                    <a:p>
                      <a:r>
                        <a:rPr lang="en-US" sz="2400" dirty="0" smtClean="0">
                          <a:latin typeface="Arial" panose="020B0604020202020204" pitchFamily="34" charset="0"/>
                          <a:cs typeface="Arial" panose="020B0604020202020204" pitchFamily="34" charset="0"/>
                        </a:rPr>
                        <a:t>You can apply all the things you have learned about graphs to many interesting and practical contexts that you often come across in daily life.</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r>
              <a:tr h="432048">
                <a:tc>
                  <a:txBody>
                    <a:bodyPr/>
                    <a:lstStyle/>
                    <a:p>
                      <a:r>
                        <a:rPr kumimoji="0" lang="en-US" sz="2800" b="1" kern="1200" dirty="0" smtClean="0">
                          <a:solidFill>
                            <a:schemeClr val="tx1"/>
                          </a:solidFill>
                          <a:latin typeface="Arial" panose="020B0604020202020204" pitchFamily="34" charset="0"/>
                          <a:ea typeface="+mn-ea"/>
                          <a:cs typeface="Arial" panose="020B0604020202020204" pitchFamily="34" charset="0"/>
                        </a:rPr>
                        <a:t>Fluency</a:t>
                      </a:r>
                      <a:endParaRPr kumimoji="0" lang="en-US" sz="2800" b="1" kern="1200" dirty="0">
                        <a:solidFill>
                          <a:schemeClr val="tx1"/>
                        </a:solidFill>
                        <a:latin typeface="Arial" panose="020B0604020202020204" pitchFamily="34" charset="0"/>
                        <a:ea typeface="+mn-ea"/>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5">
                        <a:lumMod val="20000"/>
                        <a:lumOff val="80000"/>
                      </a:schemeClr>
                    </a:solidFill>
                  </a:tcPr>
                </a:tc>
                <a:tc gridSpan="2">
                  <a:txBody>
                    <a:bodyPr/>
                    <a:lstStyle/>
                    <a:p>
                      <a:endParaRPr lang="en-US" sz="2000" dirty="0"/>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r h="1017558">
                <a:tc gridSpan="3">
                  <a:txBody>
                    <a:bodyPr/>
                    <a:lstStyle/>
                    <a:p>
                      <a:pPr marL="0" indent="0">
                        <a:buFont typeface="Arial" panose="020B0604020202020204" pitchFamily="34" charset="0"/>
                        <a:buNone/>
                      </a:pPr>
                      <a:r>
                        <a:rPr kumimoji="0" lang="en-US" sz="2400" kern="1200" dirty="0" smtClean="0">
                          <a:solidFill>
                            <a:schemeClr val="tx1"/>
                          </a:solidFill>
                          <a:latin typeface="Arial" panose="020B0604020202020204" pitchFamily="34" charset="0"/>
                          <a:ea typeface="+mn-ea"/>
                          <a:cs typeface="Arial" panose="020B0604020202020204" pitchFamily="34" charset="0"/>
                        </a:rPr>
                        <a:t>These graphs show how the depth of water in </a:t>
                      </a:r>
                      <a:br>
                        <a:rPr kumimoji="0" lang="en-US" sz="2400" kern="1200" dirty="0" smtClean="0">
                          <a:solidFill>
                            <a:schemeClr val="tx1"/>
                          </a:solidFill>
                          <a:latin typeface="Arial" panose="020B0604020202020204" pitchFamily="34" charset="0"/>
                          <a:ea typeface="+mn-ea"/>
                          <a:cs typeface="Arial" panose="020B0604020202020204" pitchFamily="34" charset="0"/>
                        </a:rPr>
                      </a:br>
                      <a:r>
                        <a:rPr kumimoji="0" lang="en-US" sz="2400" kern="1200" dirty="0" smtClean="0">
                          <a:solidFill>
                            <a:schemeClr val="tx1"/>
                          </a:solidFill>
                          <a:latin typeface="Arial" panose="020B0604020202020204" pitchFamily="34" charset="0"/>
                          <a:ea typeface="+mn-ea"/>
                          <a:cs typeface="Arial" panose="020B0604020202020204" pitchFamily="34" charset="0"/>
                        </a:rPr>
                        <a:t>two containers changes over time, when you </a:t>
                      </a:r>
                      <a:br>
                        <a:rPr kumimoji="0" lang="en-US" sz="2400" kern="1200" dirty="0" smtClean="0">
                          <a:solidFill>
                            <a:schemeClr val="tx1"/>
                          </a:solidFill>
                          <a:latin typeface="Arial" panose="020B0604020202020204" pitchFamily="34" charset="0"/>
                          <a:ea typeface="+mn-ea"/>
                          <a:cs typeface="Arial" panose="020B0604020202020204" pitchFamily="34" charset="0"/>
                        </a:rPr>
                      </a:br>
                      <a:r>
                        <a:rPr kumimoji="0" lang="en-US" sz="2400" kern="1200" dirty="0" smtClean="0">
                          <a:solidFill>
                            <a:schemeClr val="tx1"/>
                          </a:solidFill>
                          <a:latin typeface="Arial" panose="020B0604020202020204" pitchFamily="34" charset="0"/>
                          <a:ea typeface="+mn-ea"/>
                          <a:cs typeface="Arial" panose="020B0604020202020204" pitchFamily="34" charset="0"/>
                        </a:rPr>
                        <a:t>pour water in at a steady rate. Which container </a:t>
                      </a:r>
                      <a:br>
                        <a:rPr kumimoji="0" lang="en-US" sz="2400" kern="1200" dirty="0" smtClean="0">
                          <a:solidFill>
                            <a:schemeClr val="tx1"/>
                          </a:solidFill>
                          <a:latin typeface="Arial" panose="020B0604020202020204" pitchFamily="34" charset="0"/>
                          <a:ea typeface="+mn-ea"/>
                          <a:cs typeface="Arial" panose="020B0604020202020204" pitchFamily="34" charset="0"/>
                        </a:rPr>
                      </a:br>
                      <a:r>
                        <a:rPr kumimoji="0" lang="en-US" sz="2400" kern="1200" dirty="0" smtClean="0">
                          <a:solidFill>
                            <a:schemeClr val="tx1"/>
                          </a:solidFill>
                          <a:latin typeface="Arial" panose="020B0604020202020204" pitchFamily="34" charset="0"/>
                          <a:ea typeface="+mn-ea"/>
                          <a:cs typeface="Arial" panose="020B0604020202020204" pitchFamily="34" charset="0"/>
                        </a:rPr>
                        <a:t>fills with water faster?</a:t>
                      </a:r>
                      <a:br>
                        <a:rPr kumimoji="0" lang="en-US" sz="2400" kern="1200" dirty="0" smtClean="0">
                          <a:solidFill>
                            <a:schemeClr val="tx1"/>
                          </a:solidFill>
                          <a:latin typeface="Arial" panose="020B0604020202020204" pitchFamily="34" charset="0"/>
                          <a:ea typeface="+mn-ea"/>
                          <a:cs typeface="Arial" panose="020B0604020202020204" pitchFamily="34" charset="0"/>
                        </a:rPr>
                      </a:br>
                      <a:endParaRPr kumimoji="0" lang="en-US" sz="1600" kern="1200" dirty="0" smtClean="0">
                        <a:solidFill>
                          <a:schemeClr val="tx1"/>
                        </a:solidFill>
                        <a:latin typeface="Arial" panose="020B0604020202020204" pitchFamily="34" charset="0"/>
                        <a:ea typeface="+mn-ea"/>
                        <a:cs typeface="Arial" panose="020B0604020202020204" pitchFamily="34" charset="0"/>
                      </a:endParaRPr>
                    </a:p>
                  </a:txBody>
                  <a:tcP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bl>
          </a:graphicData>
        </a:graphic>
      </p:graphicFrame>
      <p:sp>
        <p:nvSpPr>
          <p:cNvPr id="5" name="Rectangle 4"/>
          <p:cNvSpPr/>
          <p:nvPr/>
        </p:nvSpPr>
        <p:spPr>
          <a:xfrm flipH="1">
            <a:off x="239283" y="6127993"/>
            <a:ext cx="8581188" cy="477054"/>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500" b="1" i="1" dirty="0" err="1" smtClean="0">
                <a:solidFill>
                  <a:srgbClr val="C00000"/>
                </a:solidFill>
                <a:latin typeface="Arial" panose="020B0604020202020204" pitchFamily="34" charset="0"/>
                <a:cs typeface="Arial" panose="020B0604020202020204" pitchFamily="34" charset="0"/>
              </a:rPr>
              <a:t>Active</a:t>
            </a:r>
            <a:r>
              <a:rPr lang="en-US" sz="2500" b="1" dirty="0" err="1" smtClean="0">
                <a:solidFill>
                  <a:srgbClr val="C00000"/>
                </a:solidFill>
                <a:latin typeface="Arial" panose="020B0604020202020204" pitchFamily="34" charset="0"/>
                <a:cs typeface="Arial" panose="020B0604020202020204" pitchFamily="34" charset="0"/>
              </a:rPr>
              <a:t>Learn</a:t>
            </a:r>
            <a:r>
              <a:rPr lang="en-US" sz="2500" b="1" dirty="0" smtClean="0">
                <a:solidFill>
                  <a:srgbClr val="C00000"/>
                </a:solidFill>
                <a:latin typeface="Arial" panose="020B0604020202020204" pitchFamily="34" charset="0"/>
                <a:cs typeface="Arial" panose="020B0604020202020204" pitchFamily="34" charset="0"/>
              </a:rPr>
              <a:t> </a:t>
            </a:r>
            <a:r>
              <a:rPr lang="en-US" sz="2500" dirty="0" smtClean="0">
                <a:solidFill>
                  <a:schemeClr val="tx1"/>
                </a:solidFill>
                <a:latin typeface="Arial" panose="020B0604020202020204" pitchFamily="34" charset="0"/>
                <a:cs typeface="Arial" panose="020B0604020202020204" pitchFamily="34" charset="0"/>
              </a:rPr>
              <a:t>- Homework, practice and support: Higher 6.8</a:t>
            </a:r>
            <a:endParaRPr lang="en-US" sz="25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85629" y="4348582"/>
            <a:ext cx="1775654" cy="1677006"/>
          </a:xfrm>
          <a:prstGeom prst="rect">
            <a:avLst/>
          </a:prstGeom>
        </p:spPr>
      </p:pic>
    </p:spTree>
    <p:extLst>
      <p:ext uri="{BB962C8B-B14F-4D97-AF65-F5344CB8AC3E}">
        <p14:creationId xmlns:p14="http://schemas.microsoft.com/office/powerpoint/2010/main" val="3774992975"/>
      </p:ext>
    </p:extLst>
  </p:cSld>
  <p:clrMapOvr>
    <a:masterClrMapping/>
  </p:clrMapOvr>
  <p:transition advClick="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182</a:t>
            </a:r>
            <a:endParaRPr lang="en-GB" sz="1400" b="1" dirty="0">
              <a:latin typeface="Calibri" panose="020F0502020204030204" pitchFamily="34" charset="0"/>
            </a:endParaRPr>
          </a:p>
        </p:txBody>
      </p:sp>
      <p:sp>
        <p:nvSpPr>
          <p:cNvPr id="3" name="Rectangle 2"/>
          <p:cNvSpPr/>
          <p:nvPr/>
        </p:nvSpPr>
        <p:spPr>
          <a:xfrm>
            <a:off x="251519" y="1244367"/>
            <a:ext cx="4824538" cy="5447645"/>
          </a:xfrm>
          <a:prstGeom prst="rect">
            <a:avLst/>
          </a:prstGeom>
        </p:spPr>
        <p:txBody>
          <a:bodyPr wrap="square">
            <a:spAutoFit/>
          </a:bodyPr>
          <a:lstStyle/>
          <a:p>
            <a:pPr marL="457200" indent="-457200">
              <a:buClr>
                <a:srgbClr val="C00000"/>
              </a:buClr>
              <a:buFont typeface="+mj-lt"/>
              <a:buAutoNum type="arabicPeriod"/>
              <a:tabLst>
                <a:tab pos="2743200" algn="l"/>
              </a:tabLst>
            </a:pPr>
            <a:r>
              <a:rPr lang="en-US" sz="2400" dirty="0">
                <a:latin typeface="Arial" panose="020B0604020202020204" pitchFamily="34" charset="0"/>
                <a:cs typeface="Arial" panose="020B0604020202020204" pitchFamily="34" charset="0"/>
              </a:rPr>
              <a:t>From the graph, find</a:t>
            </a:r>
          </a:p>
          <a:p>
            <a:pPr marL="857250" lvl="1" indent="-400050">
              <a:buClr>
                <a:srgbClr val="C00000"/>
              </a:buClr>
              <a:buFont typeface="+mj-lt"/>
              <a:buAutoNum type="alphaLcPeriod"/>
              <a:tabLst>
                <a:tab pos="2743200" algn="l"/>
              </a:tabLst>
            </a:pP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value of </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when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 = </a:t>
            </a:r>
            <a:r>
              <a:rPr lang="en-US" sz="2400" dirty="0" smtClean="0">
                <a:latin typeface="Arial" panose="020B0604020202020204" pitchFamily="34" charset="0"/>
                <a:cs typeface="Arial" panose="020B0604020202020204" pitchFamily="34" charset="0"/>
              </a:rPr>
              <a:t>3</a:t>
            </a:r>
          </a:p>
          <a:p>
            <a:pPr marL="857250" lvl="1" indent="-400050">
              <a:buClr>
                <a:srgbClr val="C00000"/>
              </a:buClr>
              <a:buFont typeface="+mj-lt"/>
              <a:buAutoNum type="alphaLcPeriod"/>
              <a:tabLst>
                <a:tab pos="2743200" algn="l"/>
              </a:tabLst>
            </a:pP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value of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 when </a:t>
            </a:r>
            <a:r>
              <a:rPr lang="en-US" sz="2400" i="1" dirty="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1</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457200" indent="-457200">
              <a:buClr>
                <a:srgbClr val="C00000"/>
              </a:buClr>
              <a:buFont typeface="+mj-lt"/>
              <a:buAutoNum type="arabicPeriod"/>
              <a:tabLst>
                <a:tab pos="2743200" algn="l"/>
              </a:tabLst>
            </a:pPr>
            <a:r>
              <a:rPr lang="en-US" sz="2400" dirty="0" smtClean="0">
                <a:latin typeface="Arial" panose="020B0604020202020204" pitchFamily="34" charset="0"/>
                <a:cs typeface="Arial" panose="020B0604020202020204" pitchFamily="34" charset="0"/>
              </a:rPr>
              <a:t>Construct </a:t>
            </a:r>
            <a:r>
              <a:rPr lang="en-US" sz="2400" dirty="0">
                <a:latin typeface="Arial" panose="020B0604020202020204" pitchFamily="34" charset="0"/>
                <a:cs typeface="Arial" panose="020B0604020202020204" pitchFamily="34" charset="0"/>
              </a:rPr>
              <a:t>a circle of radius 5cm.</a:t>
            </a:r>
            <a:endParaRPr lang="en-US" sz="2400" dirty="0" smtClean="0">
              <a:latin typeface="Arial" panose="020B0604020202020204" pitchFamily="34" charset="0"/>
              <a:cs typeface="Arial" panose="020B0604020202020204" pitchFamily="34" charset="0"/>
            </a:endParaRPr>
          </a:p>
        </p:txBody>
      </p:sp>
      <p:sp>
        <p:nvSpPr>
          <p:cNvPr id="11" name="Title 1"/>
          <p:cNvSpPr>
            <a:spLocks noGrp="1"/>
          </p:cNvSpPr>
          <p:nvPr>
            <p:ph type="title"/>
          </p:nvPr>
        </p:nvSpPr>
        <p:spPr/>
        <p:txBody>
          <a:bodyPr>
            <a:noAutofit/>
          </a:bodyPr>
          <a:lstStyle/>
          <a:p>
            <a:r>
              <a:rPr lang="en-GB" sz="3600" dirty="0"/>
              <a:t>6.8 – More graphs</a:t>
            </a:r>
            <a:endParaRPr lang="en-GB" sz="3200" b="1" dirty="0" smtClean="0"/>
          </a:p>
        </p:txBody>
      </p:sp>
      <p:sp>
        <p:nvSpPr>
          <p:cNvPr id="7" name="Flowchart: Delay 6"/>
          <p:cNvSpPr/>
          <p:nvPr/>
        </p:nvSpPr>
        <p:spPr>
          <a:xfrm flipH="1">
            <a:off x="5215019" y="1196752"/>
            <a:ext cx="365093" cy="5369378"/>
          </a:xfrm>
          <a:prstGeom prst="flowChartDelay">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smtClean="0">
                <a:latin typeface="Arial" panose="020B0604020202020204" pitchFamily="34" charset="0"/>
                <a:cs typeface="Arial" panose="020B0604020202020204" pitchFamily="34" charset="0"/>
              </a:rPr>
              <a:t>Warm Up</a:t>
            </a:r>
            <a:endParaRPr lang="en-US" sz="2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28949" y="2484094"/>
            <a:ext cx="3055019" cy="3329971"/>
          </a:xfrm>
          <a:prstGeom prst="rect">
            <a:avLst/>
          </a:prstGeom>
        </p:spPr>
      </p:pic>
    </p:spTree>
    <p:extLst>
      <p:ext uri="{BB962C8B-B14F-4D97-AF65-F5344CB8AC3E}">
        <p14:creationId xmlns:p14="http://schemas.microsoft.com/office/powerpoint/2010/main" val="2544198697"/>
      </p:ext>
    </p:extLst>
  </p:cSld>
  <p:clrMapOvr>
    <a:masterClrMapping/>
  </p:clrMapOvr>
  <p:transition advClick="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183</a:t>
            </a:r>
            <a:endParaRPr lang="en-GB" sz="1400" b="1" dirty="0">
              <a:latin typeface="Calibri" panose="020F0502020204030204" pitchFamily="34" charset="0"/>
            </a:endParaRPr>
          </a:p>
        </p:txBody>
      </p:sp>
      <p:sp>
        <p:nvSpPr>
          <p:cNvPr id="3" name="Rectangle 2"/>
          <p:cNvSpPr/>
          <p:nvPr/>
        </p:nvSpPr>
        <p:spPr>
          <a:xfrm>
            <a:off x="251518" y="1244367"/>
            <a:ext cx="5256585" cy="5472267"/>
          </a:xfrm>
          <a:prstGeom prst="rect">
            <a:avLst/>
          </a:prstGeom>
        </p:spPr>
        <p:txBody>
          <a:bodyPr wrap="square">
            <a:spAutoFit/>
          </a:bodyPr>
          <a:lstStyle/>
          <a:p>
            <a:pPr marL="342900" indent="-342900">
              <a:buClr>
                <a:srgbClr val="C00000"/>
              </a:buClr>
              <a:buFont typeface="+mj-lt"/>
              <a:buAutoNum type="arabicPeriod" startAt="3"/>
              <a:tabLst>
                <a:tab pos="2743200" algn="l"/>
              </a:tabLst>
            </a:pPr>
            <a:r>
              <a:rPr lang="en-US" sz="1840" b="1" dirty="0">
                <a:solidFill>
                  <a:srgbClr val="C00000"/>
                </a:solidFill>
                <a:latin typeface="Arial" panose="020B0604020202020204" pitchFamily="34" charset="0"/>
                <a:cs typeface="Arial" panose="020B0604020202020204" pitchFamily="34" charset="0"/>
              </a:rPr>
              <a:t>Reasoning / Modelling </a:t>
            </a:r>
            <a:r>
              <a:rPr lang="en-US" sz="1840" dirty="0">
                <a:latin typeface="Arial" panose="020B0604020202020204" pitchFamily="34" charset="0"/>
                <a:cs typeface="Arial" panose="020B0604020202020204" pitchFamily="34" charset="0"/>
              </a:rPr>
              <a:t>The distance-time graphs represent the journeys made by a bus and a car starting in Exeter, travelling to Cheltenham and returning to Exeter, </a:t>
            </a:r>
            <a:endParaRPr lang="en-US" sz="1840" dirty="0" smtClean="0">
              <a:latin typeface="Arial" panose="020B0604020202020204" pitchFamily="34" charset="0"/>
              <a:cs typeface="Arial" panose="020B0604020202020204" pitchFamily="34" charset="0"/>
            </a:endParaRPr>
          </a:p>
          <a:p>
            <a:pPr marL="685800" lvl="1" indent="-342900">
              <a:buClr>
                <a:srgbClr val="C00000"/>
              </a:buClr>
              <a:buFont typeface="+mj-lt"/>
              <a:buAutoNum type="alphaLcPeriod"/>
              <a:tabLst>
                <a:tab pos="2743200" algn="l"/>
              </a:tabLst>
            </a:pPr>
            <a:r>
              <a:rPr lang="en-US" sz="1840" dirty="0" smtClean="0">
                <a:latin typeface="Arial" panose="020B0604020202020204" pitchFamily="34" charset="0"/>
                <a:cs typeface="Arial" panose="020B0604020202020204" pitchFamily="34" charset="0"/>
              </a:rPr>
              <a:t>How </a:t>
            </a:r>
            <a:r>
              <a:rPr lang="en-US" sz="1840" dirty="0">
                <a:latin typeface="Arial" panose="020B0604020202020204" pitchFamily="34" charset="0"/>
                <a:cs typeface="Arial" panose="020B0604020202020204" pitchFamily="34" charset="0"/>
              </a:rPr>
              <a:t>far is it from Exeter to Cheltenham? </a:t>
            </a:r>
            <a:endParaRPr lang="en-US" sz="1840" dirty="0" smtClean="0">
              <a:latin typeface="Arial" panose="020B0604020202020204" pitchFamily="34" charset="0"/>
              <a:cs typeface="Arial" panose="020B0604020202020204" pitchFamily="34" charset="0"/>
            </a:endParaRPr>
          </a:p>
          <a:p>
            <a:pPr marL="685800" lvl="1" indent="-342900">
              <a:buClr>
                <a:srgbClr val="C00000"/>
              </a:buClr>
              <a:buFont typeface="+mj-lt"/>
              <a:buAutoNum type="alphaLcPeriod"/>
              <a:tabLst>
                <a:tab pos="2743200" algn="l"/>
              </a:tabLst>
            </a:pPr>
            <a:r>
              <a:rPr lang="en-US" sz="1840" dirty="0" smtClean="0">
                <a:latin typeface="Arial" panose="020B0604020202020204" pitchFamily="34" charset="0"/>
                <a:cs typeface="Arial" panose="020B0604020202020204" pitchFamily="34" charset="0"/>
              </a:rPr>
              <a:t>Including </a:t>
            </a:r>
            <a:r>
              <a:rPr lang="en-US" sz="1840" dirty="0">
                <a:latin typeface="Arial" panose="020B0604020202020204" pitchFamily="34" charset="0"/>
                <a:cs typeface="Arial" panose="020B0604020202020204" pitchFamily="34" charset="0"/>
              </a:rPr>
              <a:t>stops, how much longer than the car did the bus take to complete the journey from Exeter to Cheltenham? </a:t>
            </a:r>
            <a:endParaRPr lang="en-US" sz="1840" dirty="0" smtClean="0">
              <a:latin typeface="Arial" panose="020B0604020202020204" pitchFamily="34" charset="0"/>
              <a:cs typeface="Arial" panose="020B0604020202020204" pitchFamily="34" charset="0"/>
            </a:endParaRPr>
          </a:p>
          <a:p>
            <a:pPr marL="685800" lvl="1" indent="-342900">
              <a:buClr>
                <a:srgbClr val="C00000"/>
              </a:buClr>
              <a:buFont typeface="+mj-lt"/>
              <a:buAutoNum type="alphaLcPeriod"/>
              <a:tabLst>
                <a:tab pos="2743200" algn="l"/>
              </a:tabLst>
            </a:pPr>
            <a:r>
              <a:rPr lang="en-US" sz="1840" dirty="0" smtClean="0">
                <a:latin typeface="Arial" panose="020B0604020202020204" pitchFamily="34" charset="0"/>
                <a:cs typeface="Arial" panose="020B0604020202020204" pitchFamily="34" charset="0"/>
              </a:rPr>
              <a:t>Work </a:t>
            </a:r>
            <a:r>
              <a:rPr lang="en-US" sz="1840" dirty="0">
                <a:latin typeface="Arial" panose="020B0604020202020204" pitchFamily="34" charset="0"/>
                <a:cs typeface="Arial" panose="020B0604020202020204" pitchFamily="34" charset="0"/>
              </a:rPr>
              <a:t>out the greatest speed of the car during the </a:t>
            </a:r>
            <a:r>
              <a:rPr lang="en-US" sz="1840" dirty="0" smtClean="0">
                <a:latin typeface="Arial" panose="020B0604020202020204" pitchFamily="34" charset="0"/>
                <a:cs typeface="Arial" panose="020B0604020202020204" pitchFamily="34" charset="0"/>
              </a:rPr>
              <a:t>journey.</a:t>
            </a:r>
          </a:p>
          <a:p>
            <a:pPr marL="342900" lvl="1">
              <a:buClr>
                <a:srgbClr val="C00000"/>
              </a:buClr>
              <a:tabLst>
                <a:tab pos="2743200" algn="l"/>
              </a:tabLst>
            </a:pPr>
            <a:r>
              <a:rPr lang="en-US" sz="1840" dirty="0" smtClean="0">
                <a:latin typeface="Arial" panose="020B0604020202020204" pitchFamily="34" charset="0"/>
                <a:cs typeface="Arial" panose="020B0604020202020204" pitchFamily="34" charset="0"/>
              </a:rPr>
              <a:t>The </a:t>
            </a:r>
            <a:r>
              <a:rPr lang="en-US" sz="1840" dirty="0">
                <a:latin typeface="Arial" panose="020B0604020202020204" pitchFamily="34" charset="0"/>
                <a:cs typeface="Arial" panose="020B0604020202020204" pitchFamily="34" charset="0"/>
              </a:rPr>
              <a:t>bus stopped at Weston-super-Mare on its </a:t>
            </a:r>
            <a:r>
              <a:rPr lang="en-US" sz="1840" dirty="0" smtClean="0">
                <a:latin typeface="Arial" panose="020B0604020202020204" pitchFamily="34" charset="0"/>
                <a:cs typeface="Arial" panose="020B0604020202020204" pitchFamily="34" charset="0"/>
              </a:rPr>
              <a:t>journey.</a:t>
            </a:r>
          </a:p>
          <a:p>
            <a:pPr marL="685800" lvl="1" indent="-342900">
              <a:buClr>
                <a:srgbClr val="C00000"/>
              </a:buClr>
              <a:buFont typeface="+mj-lt"/>
              <a:buAutoNum type="alphaLcPeriod" startAt="4"/>
              <a:tabLst>
                <a:tab pos="2743200" algn="l"/>
              </a:tabLst>
            </a:pPr>
            <a:r>
              <a:rPr lang="en-US" sz="1840" dirty="0" smtClean="0">
                <a:latin typeface="Arial" panose="020B0604020202020204" pitchFamily="34" charset="0"/>
                <a:cs typeface="Arial" panose="020B0604020202020204" pitchFamily="34" charset="0"/>
              </a:rPr>
              <a:t>On </a:t>
            </a:r>
            <a:r>
              <a:rPr lang="en-US" sz="1840" dirty="0">
                <a:latin typeface="Arial" panose="020B0604020202020204" pitchFamily="34" charset="0"/>
                <a:cs typeface="Arial" panose="020B0604020202020204" pitchFamily="34" charset="0"/>
              </a:rPr>
              <a:t>the return journey, at what time did the bus reach Weston-super-Mare? </a:t>
            </a:r>
            <a:endParaRPr lang="en-US" sz="1840" dirty="0" smtClean="0">
              <a:latin typeface="Arial" panose="020B0604020202020204" pitchFamily="34" charset="0"/>
              <a:cs typeface="Arial" panose="020B0604020202020204" pitchFamily="34" charset="0"/>
            </a:endParaRPr>
          </a:p>
          <a:p>
            <a:pPr marL="685800" lvl="1" indent="-342900">
              <a:buClr>
                <a:srgbClr val="C00000"/>
              </a:buClr>
              <a:buFont typeface="+mj-lt"/>
              <a:buAutoNum type="alphaLcPeriod" startAt="4"/>
              <a:tabLst>
                <a:tab pos="2743200" algn="l"/>
              </a:tabLst>
            </a:pPr>
            <a:r>
              <a:rPr lang="en-US" sz="1840" dirty="0" smtClean="0">
                <a:latin typeface="Arial" panose="020B0604020202020204" pitchFamily="34" charset="0"/>
                <a:cs typeface="Arial" panose="020B0604020202020204" pitchFamily="34" charset="0"/>
              </a:rPr>
              <a:t>Work </a:t>
            </a:r>
            <a:r>
              <a:rPr lang="en-US" sz="1840" dirty="0">
                <a:latin typeface="Arial" panose="020B0604020202020204" pitchFamily="34" charset="0"/>
                <a:cs typeface="Arial" panose="020B0604020202020204" pitchFamily="34" charset="0"/>
              </a:rPr>
              <a:t>out the average speed of the car over the whole </a:t>
            </a:r>
            <a:r>
              <a:rPr lang="en-US" sz="1840" dirty="0" smtClean="0">
                <a:latin typeface="Arial" panose="020B0604020202020204" pitchFamily="34" charset="0"/>
                <a:cs typeface="Arial" panose="020B0604020202020204" pitchFamily="34" charset="0"/>
              </a:rPr>
              <a:t>journey.</a:t>
            </a:r>
          </a:p>
          <a:p>
            <a:pPr marL="685800" lvl="1" indent="-342900">
              <a:buClr>
                <a:srgbClr val="C00000"/>
              </a:buClr>
              <a:buFont typeface="+mj-lt"/>
              <a:buAutoNum type="alphaLcPeriod" startAt="4"/>
              <a:tabLst>
                <a:tab pos="2743200" algn="l"/>
              </a:tabLst>
            </a:pPr>
            <a:r>
              <a:rPr lang="en-US" sz="1840" dirty="0" smtClean="0">
                <a:latin typeface="Arial" panose="020B0604020202020204" pitchFamily="34" charset="0"/>
                <a:cs typeface="Arial" panose="020B0604020202020204" pitchFamily="34" charset="0"/>
              </a:rPr>
              <a:t>What </a:t>
            </a:r>
            <a:r>
              <a:rPr lang="en-US" sz="1840" dirty="0">
                <a:latin typeface="Arial" panose="020B0604020202020204" pitchFamily="34" charset="0"/>
                <a:cs typeface="Arial" panose="020B0604020202020204" pitchFamily="34" charset="0"/>
              </a:rPr>
              <a:t>does the charge in gradient on the bus's journey from Weston-super-Mare to Cheltenham show?</a:t>
            </a:r>
            <a:endParaRPr lang="en-US" sz="1840" dirty="0" smtClean="0">
              <a:latin typeface="Arial" panose="020B0604020202020204" pitchFamily="34" charset="0"/>
              <a:cs typeface="Arial" panose="020B0604020202020204" pitchFamily="34" charset="0"/>
            </a:endParaRPr>
          </a:p>
        </p:txBody>
      </p:sp>
      <p:sp>
        <p:nvSpPr>
          <p:cNvPr id="11" name="Title 1"/>
          <p:cNvSpPr>
            <a:spLocks noGrp="1"/>
          </p:cNvSpPr>
          <p:nvPr>
            <p:ph type="title"/>
          </p:nvPr>
        </p:nvSpPr>
        <p:spPr/>
        <p:txBody>
          <a:bodyPr>
            <a:noAutofit/>
          </a:bodyPr>
          <a:lstStyle/>
          <a:p>
            <a:r>
              <a:rPr lang="en-GB" sz="3600" dirty="0"/>
              <a:t>6.8 – More graphs</a:t>
            </a:r>
            <a:endParaRPr lang="en-GB" sz="3200" b="1" dirty="0" smtClean="0"/>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36732" y="1286973"/>
            <a:ext cx="3108487" cy="2214035"/>
          </a:xfrm>
          <a:prstGeom prst="rect">
            <a:avLst/>
          </a:prstGeom>
        </p:spPr>
      </p:pic>
      <p:sp>
        <p:nvSpPr>
          <p:cNvPr id="8" name="Rectangle 7"/>
          <p:cNvSpPr/>
          <p:nvPr/>
        </p:nvSpPr>
        <p:spPr>
          <a:xfrm flipH="1">
            <a:off x="5580112" y="5889466"/>
            <a:ext cx="3183121" cy="70788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Q3e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Include </a:t>
            </a:r>
            <a:r>
              <a:rPr lang="en-US" sz="2000" dirty="0" smtClean="0">
                <a:solidFill>
                  <a:schemeClr val="tx1"/>
                </a:solidFill>
                <a:latin typeface="Arial" panose="020B0604020202020204" pitchFamily="34" charset="0"/>
                <a:cs typeface="Arial" panose="020B0604020202020204" pitchFamily="34" charset="0"/>
              </a:rPr>
              <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the </a:t>
            </a:r>
            <a:r>
              <a:rPr lang="en-US" sz="2000" dirty="0">
                <a:solidFill>
                  <a:schemeClr val="tx1"/>
                </a:solidFill>
                <a:latin typeface="Arial" panose="020B0604020202020204" pitchFamily="34" charset="0"/>
                <a:cs typeface="Arial" panose="020B0604020202020204" pitchFamily="34" charset="0"/>
              </a:rPr>
              <a:t>stops.</a:t>
            </a:r>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1839" y="5877272"/>
            <a:ext cx="696625" cy="696625"/>
          </a:xfrm>
          <a:prstGeom prst="rect">
            <a:avLst/>
          </a:prstGeom>
        </p:spPr>
      </p:pic>
    </p:spTree>
    <p:extLst>
      <p:ext uri="{BB962C8B-B14F-4D97-AF65-F5344CB8AC3E}">
        <p14:creationId xmlns:p14="http://schemas.microsoft.com/office/powerpoint/2010/main" val="2468791351"/>
      </p:ext>
    </p:extLst>
  </p:cSld>
  <p:clrMapOvr>
    <a:masterClrMapping/>
  </p:clrMapOvr>
  <p:transition advClick="0"/>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183</a:t>
            </a:r>
            <a:endParaRPr lang="en-GB" sz="1400" b="1" dirty="0">
              <a:latin typeface="Calibri" panose="020F0502020204030204" pitchFamily="34" charset="0"/>
            </a:endParaRPr>
          </a:p>
        </p:txBody>
      </p:sp>
      <p:sp>
        <p:nvSpPr>
          <p:cNvPr id="3" name="Rectangle 2"/>
          <p:cNvSpPr/>
          <p:nvPr/>
        </p:nvSpPr>
        <p:spPr>
          <a:xfrm>
            <a:off x="251519" y="1244367"/>
            <a:ext cx="4608514" cy="2800767"/>
          </a:xfrm>
          <a:prstGeom prst="rect">
            <a:avLst/>
          </a:prstGeom>
        </p:spPr>
        <p:txBody>
          <a:bodyPr wrap="square">
            <a:spAutoFit/>
          </a:bodyPr>
          <a:lstStyle/>
          <a:p>
            <a:pPr marL="457200" indent="-457200">
              <a:buClr>
                <a:srgbClr val="C00000"/>
              </a:buClr>
              <a:buFont typeface="+mj-lt"/>
              <a:buAutoNum type="arabicPeriod" startAt="4"/>
              <a:tabLst>
                <a:tab pos="2743200" algn="l"/>
              </a:tabLst>
            </a:pPr>
            <a:r>
              <a:rPr lang="en-US" sz="2200" b="1" dirty="0">
                <a:solidFill>
                  <a:srgbClr val="C00000"/>
                </a:solidFill>
                <a:latin typeface="Arial" panose="020B0604020202020204" pitchFamily="34" charset="0"/>
                <a:cs typeface="Arial" panose="020B0604020202020204" pitchFamily="34" charset="0"/>
              </a:rPr>
              <a:t>Modelling / STEM </a:t>
            </a:r>
            <a:r>
              <a:rPr lang="en-US" sz="2200" dirty="0">
                <a:latin typeface="Arial" panose="020B0604020202020204" pitchFamily="34" charset="0"/>
                <a:cs typeface="Arial" panose="020B0604020202020204" pitchFamily="34" charset="0"/>
              </a:rPr>
              <a:t>A skydiving instructor jumps from an aircraft flying at 3000 </a:t>
            </a:r>
            <a:r>
              <a:rPr lang="en-US" sz="2200" dirty="0" smtClean="0">
                <a:latin typeface="Arial" panose="020B0604020202020204" pitchFamily="34" charset="0"/>
                <a:cs typeface="Arial" panose="020B0604020202020204" pitchFamily="34" charset="0"/>
              </a:rPr>
              <a:t>m.</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graph models her motion as she </a:t>
            </a:r>
            <a:r>
              <a:rPr lang="en-US" sz="2200" dirty="0" smtClean="0">
                <a:latin typeface="Arial" panose="020B0604020202020204" pitchFamily="34" charset="0"/>
                <a:cs typeface="Arial" panose="020B0604020202020204" pitchFamily="34" charset="0"/>
              </a:rPr>
              <a:t>falls.</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At </a:t>
            </a:r>
            <a:r>
              <a:rPr lang="en-US" sz="2200" dirty="0">
                <a:latin typeface="Arial" panose="020B0604020202020204" pitchFamily="34" charset="0"/>
                <a:cs typeface="Arial" panose="020B0604020202020204" pitchFamily="34" charset="0"/>
              </a:rPr>
              <a:t>what height does she open her parachute? Explain how you know.</a:t>
            </a:r>
            <a:endParaRPr lang="en-US" sz="2200" dirty="0" smtClean="0">
              <a:latin typeface="Arial" panose="020B0604020202020204" pitchFamily="34" charset="0"/>
              <a:cs typeface="Arial" panose="020B0604020202020204" pitchFamily="34" charset="0"/>
            </a:endParaRPr>
          </a:p>
        </p:txBody>
      </p:sp>
      <p:sp>
        <p:nvSpPr>
          <p:cNvPr id="11" name="Title 1"/>
          <p:cNvSpPr>
            <a:spLocks noGrp="1"/>
          </p:cNvSpPr>
          <p:nvPr>
            <p:ph type="title"/>
          </p:nvPr>
        </p:nvSpPr>
        <p:spPr/>
        <p:txBody>
          <a:bodyPr>
            <a:noAutofit/>
          </a:bodyPr>
          <a:lstStyle/>
          <a:p>
            <a:r>
              <a:rPr lang="en-GB" sz="3600" dirty="0"/>
              <a:t>6.8 – More graphs</a:t>
            </a:r>
            <a:endParaRPr lang="en-GB" sz="3200" b="1" dirty="0" smtClean="0"/>
          </a:p>
        </p:txBody>
      </p:sp>
      <p:sp>
        <p:nvSpPr>
          <p:cNvPr id="8" name="Rectangle 7"/>
          <p:cNvSpPr/>
          <p:nvPr/>
        </p:nvSpPr>
        <p:spPr>
          <a:xfrm flipH="1">
            <a:off x="238556" y="4005064"/>
            <a:ext cx="8581916" cy="44627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300" b="1" dirty="0" smtClean="0">
                <a:solidFill>
                  <a:srgbClr val="C00000"/>
                </a:solidFill>
                <a:latin typeface="Arial" panose="020B0604020202020204" pitchFamily="34" charset="0"/>
                <a:cs typeface="Arial" panose="020B0604020202020204" pitchFamily="34" charset="0"/>
              </a:rPr>
              <a:t>Q4 </a:t>
            </a:r>
            <a:r>
              <a:rPr lang="en-US" sz="2300" b="1" dirty="0">
                <a:solidFill>
                  <a:srgbClr val="C00000"/>
                </a:solidFill>
                <a:latin typeface="Arial" panose="020B0604020202020204" pitchFamily="34" charset="0"/>
                <a:cs typeface="Arial" panose="020B0604020202020204" pitchFamily="34" charset="0"/>
              </a:rPr>
              <a:t>hint</a:t>
            </a:r>
            <a:r>
              <a:rPr lang="en-US" sz="2300" dirty="0">
                <a:solidFill>
                  <a:schemeClr val="tx1"/>
                </a:solidFill>
                <a:latin typeface="Arial" panose="020B0604020202020204" pitchFamily="34" charset="0"/>
                <a:cs typeface="Arial" panose="020B0604020202020204" pitchFamily="34" charset="0"/>
              </a:rPr>
              <a:t> When does she start descending at a constant speed?</a:t>
            </a:r>
          </a:p>
        </p:txBody>
      </p:sp>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74092" y="1243366"/>
            <a:ext cx="3940701" cy="2364419"/>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98382" y="1178718"/>
            <a:ext cx="594098" cy="594098"/>
          </a:xfrm>
          <a:prstGeom prst="rect">
            <a:avLst/>
          </a:prstGeom>
        </p:spPr>
      </p:pic>
      <p:grpSp>
        <p:nvGrpSpPr>
          <p:cNvPr id="10" name="Group 9"/>
          <p:cNvGrpSpPr/>
          <p:nvPr/>
        </p:nvGrpSpPr>
        <p:grpSpPr>
          <a:xfrm>
            <a:off x="275084" y="4556448"/>
            <a:ext cx="8486343" cy="2040904"/>
            <a:chOff x="150163" y="6494199"/>
            <a:chExt cx="8486343" cy="2040904"/>
          </a:xfrm>
        </p:grpSpPr>
        <p:sp>
          <p:nvSpPr>
            <p:cNvPr id="12" name="Rectangle 11"/>
            <p:cNvSpPr/>
            <p:nvPr/>
          </p:nvSpPr>
          <p:spPr>
            <a:xfrm flipH="1">
              <a:off x="150163" y="6673055"/>
              <a:ext cx="8486343" cy="1862048"/>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000" dirty="0">
                  <a:solidFill>
                    <a:schemeClr val="tx1"/>
                  </a:solidFill>
                  <a:latin typeface="Arial" panose="020B0604020202020204" pitchFamily="34" charset="0"/>
                  <a:cs typeface="Arial" panose="020B0604020202020204" pitchFamily="34" charset="0"/>
                </a:rPr>
                <a:t>No correlation or weak correlation shows that there is no linear relationship between two quantities, because their graph is not close to a straight line.</a:t>
              </a:r>
            </a:p>
            <a:p>
              <a:r>
                <a:rPr lang="en-US" sz="2000" dirty="0">
                  <a:solidFill>
                    <a:schemeClr val="tx1"/>
                  </a:solidFill>
                  <a:latin typeface="Arial" panose="020B0604020202020204" pitchFamily="34" charset="0"/>
                  <a:cs typeface="Arial" panose="020B0604020202020204" pitchFamily="34" charset="0"/>
                </a:rPr>
                <a:t>When the points follow a curve, there may be a non-linear relationship between the quantities</a:t>
              </a:r>
              <a:r>
                <a:rPr lang="en-US" sz="2000" dirty="0" smtClean="0">
                  <a:solidFill>
                    <a:schemeClr val="tx1"/>
                  </a:solidFill>
                  <a:latin typeface="Arial" panose="020B0604020202020204" pitchFamily="34"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p:sp>
          <p:nvSpPr>
            <p:cNvPr id="13" name="Pentagon 12"/>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Arial" panose="020B0604020202020204" pitchFamily="34" charset="0"/>
                  <a:cs typeface="Arial" panose="020B0604020202020204" pitchFamily="34" charset="0"/>
                </a:rPr>
                <a:t>Key Point 21</a:t>
              </a:r>
              <a:endParaRPr lang="en-US"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51656231"/>
      </p:ext>
    </p:extLst>
  </p:cSld>
  <p:clrMapOvr>
    <a:masterClrMapping/>
  </p:clrMapOvr>
  <p:transition advClick="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94530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183</a:t>
            </a:r>
            <a:endParaRPr lang="en-GB" sz="1400" b="1" dirty="0">
              <a:latin typeface="Calibri" panose="020F0502020204030204" pitchFamily="34" charset="0"/>
            </a:endParaRPr>
          </a:p>
        </p:txBody>
      </p:sp>
      <p:sp>
        <p:nvSpPr>
          <p:cNvPr id="3" name="Rectangle 2"/>
          <p:cNvSpPr/>
          <p:nvPr/>
        </p:nvSpPr>
        <p:spPr>
          <a:xfrm>
            <a:off x="251520" y="1244367"/>
            <a:ext cx="8532117" cy="5216813"/>
          </a:xfrm>
          <a:prstGeom prst="rect">
            <a:avLst/>
          </a:prstGeom>
        </p:spPr>
        <p:txBody>
          <a:bodyPr wrap="square">
            <a:spAutoFit/>
          </a:bodyPr>
          <a:lstStyle/>
          <a:p>
            <a:pPr marL="457200" indent="-457200">
              <a:buClr>
                <a:srgbClr val="C00000"/>
              </a:buClr>
              <a:buFont typeface="+mj-lt"/>
              <a:buAutoNum type="arabicPeriod" startAt="5"/>
              <a:tabLst>
                <a:tab pos="2743200" algn="l"/>
              </a:tabLst>
            </a:pPr>
            <a:r>
              <a:rPr lang="en-US" sz="1900" b="1" dirty="0">
                <a:solidFill>
                  <a:srgbClr val="C00000"/>
                </a:solidFill>
                <a:latin typeface="Arial" panose="020B0604020202020204" pitchFamily="34" charset="0"/>
                <a:cs typeface="Arial" panose="020B0604020202020204" pitchFamily="34" charset="0"/>
              </a:rPr>
              <a:t>Reasoning</a:t>
            </a:r>
            <a:r>
              <a:rPr lang="en-US" sz="1900" dirty="0">
                <a:solidFill>
                  <a:srgbClr val="C00000"/>
                </a:solidFill>
                <a:latin typeface="Arial" panose="020B0604020202020204" pitchFamily="34" charset="0"/>
                <a:cs typeface="Arial" panose="020B0604020202020204" pitchFamily="34" charset="0"/>
              </a:rPr>
              <a:t> </a:t>
            </a:r>
            <a:r>
              <a:rPr lang="en-US" sz="1900" dirty="0">
                <a:latin typeface="Arial" panose="020B0604020202020204" pitchFamily="34" charset="0"/>
                <a:cs typeface="Arial" panose="020B0604020202020204" pitchFamily="34" charset="0"/>
              </a:rPr>
              <a:t>Here are two sets of data.</a:t>
            </a:r>
            <a:br>
              <a:rPr lang="en-US" sz="1900" dirty="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Data Set A</a:t>
            </a:r>
            <a:r>
              <a:rPr lang="en-US" sz="1900" dirty="0">
                <a:latin typeface="Arial" panose="020B0604020202020204" pitchFamily="34" charset="0"/>
                <a:cs typeface="Arial" panose="020B0604020202020204" pitchFamily="34" charset="0"/>
              </a:rPr>
              <a:t/>
            </a:r>
            <a:br>
              <a:rPr lang="en-US" sz="1900" dirty="0">
                <a:latin typeface="Arial" panose="020B0604020202020204" pitchFamily="34" charset="0"/>
                <a:cs typeface="Arial" panose="020B0604020202020204" pitchFamily="34" charset="0"/>
              </a:rPr>
            </a:br>
            <a:r>
              <a:rPr lang="en-US" sz="1900" dirty="0">
                <a:latin typeface="Arial" panose="020B0604020202020204" pitchFamily="34" charset="0"/>
                <a:cs typeface="Arial" panose="020B0604020202020204" pitchFamily="34" charset="0"/>
              </a:rPr>
              <a:t/>
            </a:r>
            <a:br>
              <a:rPr lang="en-US" sz="1900" dirty="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Data Set B </a:t>
            </a:r>
            <a:r>
              <a:rPr lang="en-US" sz="1900" dirty="0">
                <a:latin typeface="Arial" panose="020B0604020202020204" pitchFamily="34" charset="0"/>
                <a:cs typeface="Arial" panose="020B0604020202020204" pitchFamily="34" charset="0"/>
              </a:rPr>
              <a:t/>
            </a:r>
            <a:br>
              <a:rPr lang="en-US" sz="1900" dirty="0">
                <a:latin typeface="Arial" panose="020B0604020202020204" pitchFamily="34" charset="0"/>
                <a:cs typeface="Arial" panose="020B0604020202020204" pitchFamily="34" charset="0"/>
              </a:rPr>
            </a:br>
            <a:endParaRPr lang="en-US" sz="2800" dirty="0" smtClean="0">
              <a:latin typeface="Arial" panose="020B0604020202020204" pitchFamily="34" charset="0"/>
              <a:cs typeface="Arial" panose="020B0604020202020204" pitchFamily="34" charset="0"/>
            </a:endParaRPr>
          </a:p>
          <a:p>
            <a:pPr lvl="1" indent="-457200">
              <a:buClr>
                <a:srgbClr val="C00000"/>
              </a:buClr>
              <a:buFont typeface="+mj-lt"/>
              <a:buAutoNum type="alphaLcPeriod"/>
              <a:tabLst>
                <a:tab pos="2743200" algn="l"/>
              </a:tabLst>
            </a:pPr>
            <a:r>
              <a:rPr lang="en-US" sz="1900" dirty="0" smtClean="0">
                <a:latin typeface="Arial" panose="020B0604020202020204" pitchFamily="34" charset="0"/>
                <a:cs typeface="Arial" panose="020B0604020202020204" pitchFamily="34" charset="0"/>
              </a:rPr>
              <a:t>Plot </a:t>
            </a:r>
            <a:r>
              <a:rPr lang="en-US" sz="1900" dirty="0">
                <a:latin typeface="Arial" panose="020B0604020202020204" pitchFamily="34" charset="0"/>
                <a:cs typeface="Arial" panose="020B0604020202020204" pitchFamily="34" charset="0"/>
              </a:rPr>
              <a:t>each set of data on a scatter graph, </a:t>
            </a:r>
            <a:endParaRPr lang="en-US" sz="1900" dirty="0" smtClean="0">
              <a:latin typeface="Arial" panose="020B0604020202020204" pitchFamily="34" charset="0"/>
              <a:cs typeface="Arial" panose="020B0604020202020204" pitchFamily="34" charset="0"/>
            </a:endParaRPr>
          </a:p>
          <a:p>
            <a:pPr lvl="1" indent="-457200">
              <a:buClr>
                <a:srgbClr val="C00000"/>
              </a:buClr>
              <a:buFont typeface="+mj-lt"/>
              <a:buAutoNum type="alphaLcPeriod"/>
              <a:tabLst>
                <a:tab pos="2743200" algn="l"/>
              </a:tabLst>
            </a:pPr>
            <a:r>
              <a:rPr lang="en-US" sz="1900" dirty="0" smtClean="0">
                <a:latin typeface="Arial" panose="020B0604020202020204" pitchFamily="34" charset="0"/>
                <a:cs typeface="Arial" panose="020B0604020202020204" pitchFamily="34" charset="0"/>
              </a:rPr>
              <a:t>Describe </a:t>
            </a:r>
            <a:r>
              <a:rPr lang="en-US" sz="1900" dirty="0">
                <a:latin typeface="Arial" panose="020B0604020202020204" pitchFamily="34" charset="0"/>
                <a:cs typeface="Arial" panose="020B0604020202020204" pitchFamily="34" charset="0"/>
              </a:rPr>
              <a:t>the correlation for each set.</a:t>
            </a:r>
          </a:p>
          <a:p>
            <a:pPr lvl="1" indent="-457200">
              <a:buClr>
                <a:srgbClr val="C00000"/>
              </a:buClr>
              <a:buFont typeface="+mj-lt"/>
              <a:buAutoNum type="alphaLcPeriod"/>
              <a:tabLst>
                <a:tab pos="2743200" algn="l"/>
              </a:tabLst>
            </a:pPr>
            <a:r>
              <a:rPr lang="en-US" sz="1900" dirty="0" smtClean="0">
                <a:latin typeface="Arial" panose="020B0604020202020204" pitchFamily="34" charset="0"/>
                <a:cs typeface="Arial" panose="020B0604020202020204" pitchFamily="34" charset="0"/>
              </a:rPr>
              <a:t>Draw </a:t>
            </a:r>
            <a:r>
              <a:rPr lang="en-US" sz="1900" dirty="0">
                <a:latin typeface="Arial" panose="020B0604020202020204" pitchFamily="34" charset="0"/>
                <a:cs typeface="Arial" panose="020B0604020202020204" pitchFamily="34" charset="0"/>
              </a:rPr>
              <a:t>a line of best fit for the graph for data set A. What does this show</a:t>
            </a:r>
            <a:r>
              <a:rPr lang="en-US" sz="1900" dirty="0" smtClean="0">
                <a:latin typeface="Arial" panose="020B0604020202020204" pitchFamily="34" charset="0"/>
                <a:cs typeface="Arial" panose="020B0604020202020204" pitchFamily="34" charset="0"/>
              </a:rPr>
              <a:t>?</a:t>
            </a:r>
          </a:p>
          <a:p>
            <a:pPr lvl="1" indent="-457200">
              <a:buClr>
                <a:srgbClr val="C00000"/>
              </a:buClr>
              <a:buFont typeface="+mj-lt"/>
              <a:buAutoNum type="alphaLcPeriod"/>
              <a:tabLst>
                <a:tab pos="2743200" algn="l"/>
              </a:tabLst>
            </a:pPr>
            <a:r>
              <a:rPr lang="en-US" sz="1900" dirty="0" smtClean="0">
                <a:latin typeface="Arial" panose="020B0604020202020204" pitchFamily="34" charset="0"/>
                <a:cs typeface="Arial" panose="020B0604020202020204" pitchFamily="34" charset="0"/>
              </a:rPr>
              <a:t>Draw </a:t>
            </a:r>
            <a:r>
              <a:rPr lang="en-US" sz="1900" dirty="0">
                <a:latin typeface="Arial" panose="020B0604020202020204" pitchFamily="34" charset="0"/>
                <a:cs typeface="Arial" panose="020B0604020202020204" pitchFamily="34" charset="0"/>
              </a:rPr>
              <a:t>the graph of </a:t>
            </a:r>
            <a:r>
              <a:rPr lang="en-US" sz="1900" i="1" dirty="0">
                <a:latin typeface="Arial" panose="020B0604020202020204" pitchFamily="34" charset="0"/>
                <a:cs typeface="Arial" panose="020B0604020202020204" pitchFamily="34" charset="0"/>
              </a:rPr>
              <a:t>y</a:t>
            </a:r>
            <a:r>
              <a:rPr lang="en-US" sz="1900" dirty="0">
                <a:latin typeface="Arial" panose="020B0604020202020204" pitchFamily="34" charset="0"/>
                <a:cs typeface="Arial" panose="020B0604020202020204" pitchFamily="34" charset="0"/>
              </a:rPr>
              <a:t> = </a:t>
            </a:r>
            <a:r>
              <a:rPr lang="en-US" sz="1900" i="1" dirty="0">
                <a:latin typeface="Arial" panose="020B0604020202020204" pitchFamily="34" charset="0"/>
                <a:cs typeface="Arial" panose="020B0604020202020204" pitchFamily="34" charset="0"/>
              </a:rPr>
              <a:t>x</a:t>
            </a:r>
            <a:r>
              <a:rPr lang="en-US" sz="1900" baseline="30000" dirty="0">
                <a:latin typeface="Arial" panose="020B0604020202020204" pitchFamily="34" charset="0"/>
                <a:cs typeface="Arial" panose="020B0604020202020204" pitchFamily="34" charset="0"/>
              </a:rPr>
              <a:t>2</a:t>
            </a:r>
            <a:r>
              <a:rPr lang="en-US" sz="1900" dirty="0">
                <a:latin typeface="Arial" panose="020B0604020202020204" pitchFamily="34" charset="0"/>
                <a:cs typeface="Arial" panose="020B0604020202020204" pitchFamily="34" charset="0"/>
              </a:rPr>
              <a:t> on the same grid as the graph for data set B. Copy and complete this table of values to help you</a:t>
            </a:r>
            <a:r>
              <a:rPr lang="en-US" sz="1900" dirty="0" smtClean="0">
                <a:latin typeface="Arial" panose="020B0604020202020204" pitchFamily="34" charset="0"/>
                <a:cs typeface="Arial" panose="020B0604020202020204" pitchFamily="34" charset="0"/>
              </a:rPr>
              <a:t>.</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100" dirty="0" smtClean="0">
                <a:latin typeface="Arial" panose="020B0604020202020204" pitchFamily="34" charset="0"/>
                <a:cs typeface="Arial" panose="020B0604020202020204" pitchFamily="34" charset="0"/>
              </a:rPr>
              <a:t/>
            </a:r>
            <a:br>
              <a:rPr lang="en-US" sz="1100" dirty="0" smtClean="0">
                <a:latin typeface="Arial" panose="020B0604020202020204" pitchFamily="34" charset="0"/>
                <a:cs typeface="Arial" panose="020B0604020202020204" pitchFamily="34" charset="0"/>
              </a:rPr>
            </a:br>
            <a:endParaRPr lang="en-US" sz="2800" dirty="0" smtClean="0">
              <a:latin typeface="Arial" panose="020B0604020202020204" pitchFamily="34" charset="0"/>
              <a:cs typeface="Arial" panose="020B0604020202020204" pitchFamily="34" charset="0"/>
            </a:endParaRPr>
          </a:p>
          <a:p>
            <a:pPr lvl="1" indent="-457200">
              <a:buClr>
                <a:srgbClr val="C00000"/>
              </a:buClr>
              <a:buFont typeface="+mj-lt"/>
              <a:buAutoNum type="alphaLcPeriod"/>
              <a:tabLst>
                <a:tab pos="2743200" algn="l"/>
              </a:tabLst>
            </a:pPr>
            <a:r>
              <a:rPr lang="en-US" sz="1900" dirty="0">
                <a:latin typeface="Arial" panose="020B0604020202020204" pitchFamily="34" charset="0"/>
                <a:cs typeface="Arial" panose="020B0604020202020204" pitchFamily="34" charset="0"/>
              </a:rPr>
              <a:t>What do you notice from your </a:t>
            </a:r>
            <a:r>
              <a:rPr lang="en-US" sz="1900" dirty="0" smtClean="0">
                <a:latin typeface="Arial" panose="020B0604020202020204" pitchFamily="34" charset="0"/>
                <a:cs typeface="Arial" panose="020B0604020202020204" pitchFamily="34" charset="0"/>
              </a:rPr>
              <a:t>graph? What </a:t>
            </a:r>
            <a:r>
              <a:rPr lang="en-US" sz="1900" dirty="0">
                <a:latin typeface="Arial" panose="020B0604020202020204" pitchFamily="34" charset="0"/>
                <a:cs typeface="Arial" panose="020B0604020202020204" pitchFamily="34" charset="0"/>
              </a:rPr>
              <a:t>do you think the relationship is between </a:t>
            </a:r>
            <a:r>
              <a:rPr lang="en-US" sz="1900" i="1" dirty="0">
                <a:latin typeface="Arial" panose="020B0604020202020204" pitchFamily="34" charset="0"/>
                <a:cs typeface="Arial" panose="020B0604020202020204" pitchFamily="34" charset="0"/>
              </a:rPr>
              <a:t>x</a:t>
            </a:r>
            <a:r>
              <a:rPr lang="en-US" sz="1900" dirty="0">
                <a:latin typeface="Arial" panose="020B0604020202020204" pitchFamily="34" charset="0"/>
                <a:cs typeface="Arial" panose="020B0604020202020204" pitchFamily="34" charset="0"/>
              </a:rPr>
              <a:t> and </a:t>
            </a:r>
            <a:r>
              <a:rPr lang="en-US" sz="1900" i="1" dirty="0">
                <a:latin typeface="Arial" panose="020B0604020202020204" pitchFamily="34" charset="0"/>
                <a:cs typeface="Arial" panose="020B0604020202020204" pitchFamily="34" charset="0"/>
              </a:rPr>
              <a:t>y</a:t>
            </a:r>
            <a:r>
              <a:rPr lang="en-US" sz="1900" dirty="0">
                <a:latin typeface="Arial" panose="020B0604020202020204" pitchFamily="34" charset="0"/>
                <a:cs typeface="Arial" panose="020B0604020202020204" pitchFamily="34" charset="0"/>
              </a:rPr>
              <a:t> in data set B?</a:t>
            </a:r>
          </a:p>
          <a:p>
            <a:pPr marL="457200" indent="-457200">
              <a:buClr>
                <a:srgbClr val="C00000"/>
              </a:buClr>
              <a:buFont typeface="+mj-lt"/>
              <a:buAutoNum type="arabicPeriod" startAt="5"/>
              <a:tabLst>
                <a:tab pos="2743200" algn="l"/>
              </a:tabLst>
            </a:pPr>
            <a:endParaRPr lang="en-US" sz="1900" dirty="0" smtClean="0">
              <a:latin typeface="Arial" panose="020B0604020202020204" pitchFamily="34" charset="0"/>
              <a:cs typeface="Arial" panose="020B0604020202020204" pitchFamily="34" charset="0"/>
            </a:endParaRPr>
          </a:p>
        </p:txBody>
      </p:sp>
      <p:sp>
        <p:nvSpPr>
          <p:cNvPr id="11" name="Title 1"/>
          <p:cNvSpPr>
            <a:spLocks noGrp="1"/>
          </p:cNvSpPr>
          <p:nvPr>
            <p:ph type="title"/>
          </p:nvPr>
        </p:nvSpPr>
        <p:spPr/>
        <p:txBody>
          <a:bodyPr>
            <a:noAutofit/>
          </a:bodyPr>
          <a:lstStyle/>
          <a:p>
            <a:r>
              <a:rPr lang="en-GB" sz="3600" dirty="0"/>
              <a:t>6.8 – More graphs</a:t>
            </a:r>
            <a:endParaRPr lang="en-GB" sz="3200" b="1" dirty="0" smtClean="0"/>
          </a:p>
        </p:txBody>
      </p:sp>
      <p:sp>
        <p:nvSpPr>
          <p:cNvPr id="8" name="Rectangle 7"/>
          <p:cNvSpPr/>
          <p:nvPr/>
        </p:nvSpPr>
        <p:spPr>
          <a:xfrm flipH="1">
            <a:off x="251520" y="6197242"/>
            <a:ext cx="8532115" cy="40011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Q5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For the graph of data set B, make sure your </a:t>
            </a:r>
            <a:r>
              <a:rPr lang="en-US" sz="2000" i="1" dirty="0">
                <a:solidFill>
                  <a:schemeClr val="tx1"/>
                </a:solidFill>
                <a:latin typeface="Arial" panose="020B0604020202020204" pitchFamily="34" charset="0"/>
                <a:cs typeface="Arial" panose="020B0604020202020204" pitchFamily="34" charset="0"/>
              </a:rPr>
              <a:t>y</a:t>
            </a:r>
            <a:r>
              <a:rPr lang="en-US" sz="2000" dirty="0">
                <a:solidFill>
                  <a:schemeClr val="tx1"/>
                </a:solidFill>
                <a:latin typeface="Arial" panose="020B0604020202020204" pitchFamily="34" charset="0"/>
                <a:cs typeface="Arial" panose="020B0604020202020204" pitchFamily="34" charset="0"/>
              </a:rPr>
              <a:t>-axis extends to 40.</a:t>
            </a:r>
          </a:p>
        </p:txBody>
      </p:sp>
      <p:graphicFrame>
        <p:nvGraphicFramePr>
          <p:cNvPr id="14" name="Table 13"/>
          <p:cNvGraphicFramePr>
            <a:graphicFrameLocks noGrp="1"/>
          </p:cNvGraphicFramePr>
          <p:nvPr>
            <p:extLst>
              <p:ext uri="{D42A27DB-BD31-4B8C-83A1-F6EECF244321}">
                <p14:modId xmlns:p14="http://schemas.microsoft.com/office/powerpoint/2010/main" val="1494085805"/>
              </p:ext>
            </p:extLst>
          </p:nvPr>
        </p:nvGraphicFramePr>
        <p:xfrm>
          <a:off x="2411760" y="1628800"/>
          <a:ext cx="6371874" cy="701040"/>
        </p:xfrm>
        <a:graphic>
          <a:graphicData uri="http://schemas.openxmlformats.org/drawingml/2006/table">
            <a:tbl>
              <a:tblPr firstRow="1" bandRow="1">
                <a:tableStyleId>{5940675A-B579-460E-94D1-54222C63F5DA}</a:tableStyleId>
              </a:tblPr>
              <a:tblGrid>
                <a:gridCol w="707986"/>
                <a:gridCol w="707986"/>
                <a:gridCol w="707986"/>
                <a:gridCol w="707986"/>
                <a:gridCol w="707986"/>
                <a:gridCol w="707986"/>
                <a:gridCol w="707986"/>
                <a:gridCol w="707986"/>
                <a:gridCol w="707986"/>
              </a:tblGrid>
              <a:tr h="2380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i="0" dirty="0" smtClean="0">
                          <a:latin typeface="Arial" panose="020B0604020202020204" pitchFamily="34" charset="0"/>
                          <a:cs typeface="Arial" panose="020B0604020202020204" pitchFamily="34" charset="0"/>
                        </a:rPr>
                        <a:t>x</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700" dirty="0" smtClean="0">
                          <a:latin typeface="Arial" panose="020B0604020202020204" pitchFamily="34" charset="0"/>
                          <a:cs typeface="Arial" panose="020B0604020202020204" pitchFamily="34" charset="0"/>
                        </a:rPr>
                        <a:t>3</a:t>
                      </a:r>
                      <a:endParaRPr lang="en-US" sz="17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4</a:t>
                      </a:r>
                      <a:endParaRPr lang="en-US" sz="17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5</a:t>
                      </a:r>
                      <a:endParaRPr lang="en-US" sz="17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6</a:t>
                      </a:r>
                      <a:endParaRPr lang="en-US" sz="17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7</a:t>
                      </a:r>
                      <a:endParaRPr lang="en-US" sz="17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8</a:t>
                      </a:r>
                      <a:endParaRPr lang="en-US" sz="17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9</a:t>
                      </a:r>
                      <a:endParaRPr lang="en-US" sz="17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10</a:t>
                      </a:r>
                      <a:endParaRPr lang="en-US" sz="17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2949">
                <a:tc>
                  <a:txBody>
                    <a:bodyPr/>
                    <a:lstStyle/>
                    <a:p>
                      <a:pPr algn="ctr"/>
                      <a:r>
                        <a:rPr lang="en-US" sz="1700" b="1" i="0" dirty="0" smtClean="0">
                          <a:latin typeface="Arial" panose="020B0604020202020204" pitchFamily="34" charset="0"/>
                          <a:cs typeface="Arial" panose="020B0604020202020204" pitchFamily="34" charset="0"/>
                        </a:rPr>
                        <a:t>y</a:t>
                      </a:r>
                      <a:endParaRPr lang="en-US" sz="1700" b="1" i="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700" dirty="0" smtClean="0"/>
                        <a:t>7</a:t>
                      </a:r>
                      <a:endParaRPr lang="en-US" sz="17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t>8</a:t>
                      </a:r>
                      <a:endParaRPr lang="en-US" sz="17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t>10</a:t>
                      </a:r>
                      <a:endParaRPr lang="en-US" sz="17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t>13</a:t>
                      </a:r>
                      <a:endParaRPr lang="en-US" sz="17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t>14</a:t>
                      </a:r>
                      <a:endParaRPr lang="en-US" sz="17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t>16</a:t>
                      </a:r>
                      <a:endParaRPr lang="en-US" sz="17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t>16</a:t>
                      </a:r>
                      <a:endParaRPr lang="en-US" sz="17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t>21</a:t>
                      </a:r>
                      <a:endParaRPr lang="en-US" sz="17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4050866692"/>
              </p:ext>
            </p:extLst>
          </p:nvPr>
        </p:nvGraphicFramePr>
        <p:xfrm>
          <a:off x="2411760" y="2420888"/>
          <a:ext cx="6371871" cy="701040"/>
        </p:xfrm>
        <a:graphic>
          <a:graphicData uri="http://schemas.openxmlformats.org/drawingml/2006/table">
            <a:tbl>
              <a:tblPr firstRow="1" bandRow="1">
                <a:tableStyleId>{5940675A-B579-460E-94D1-54222C63F5DA}</a:tableStyleId>
              </a:tblPr>
              <a:tblGrid>
                <a:gridCol w="579261"/>
                <a:gridCol w="579261"/>
                <a:gridCol w="579261"/>
                <a:gridCol w="579261"/>
                <a:gridCol w="579261"/>
                <a:gridCol w="579261"/>
                <a:gridCol w="579261"/>
                <a:gridCol w="579261"/>
                <a:gridCol w="579261"/>
                <a:gridCol w="579261"/>
                <a:gridCol w="579261"/>
              </a:tblGrid>
              <a:tr h="2012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i="0" dirty="0" smtClean="0">
                          <a:latin typeface="Arial" panose="020B0604020202020204" pitchFamily="34" charset="0"/>
                          <a:cs typeface="Arial" panose="020B0604020202020204" pitchFamily="34" charset="0"/>
                        </a:rPr>
                        <a:t>x</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700" dirty="0" smtClean="0">
                          <a:latin typeface="Arial" panose="020B0604020202020204" pitchFamily="34" charset="0"/>
                          <a:cs typeface="Arial" panose="020B0604020202020204" pitchFamily="34" charset="0"/>
                        </a:rPr>
                        <a:t>3</a:t>
                      </a:r>
                      <a:endParaRPr lang="en-US" sz="17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3.6</a:t>
                      </a:r>
                      <a:endParaRPr lang="en-US" sz="17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4</a:t>
                      </a:r>
                      <a:endParaRPr lang="en-US" sz="17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4</a:t>
                      </a:r>
                      <a:endParaRPr lang="en-US" sz="17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4.5</a:t>
                      </a:r>
                      <a:endParaRPr lang="en-US" sz="17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4.7</a:t>
                      </a:r>
                      <a:endParaRPr lang="en-US" sz="17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5.1</a:t>
                      </a:r>
                      <a:endParaRPr lang="en-US" sz="17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5.3</a:t>
                      </a:r>
                      <a:endParaRPr lang="en-US" sz="17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5.6</a:t>
                      </a:r>
                      <a:endParaRPr lang="en-US" sz="17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5.7</a:t>
                      </a:r>
                      <a:endParaRPr lang="en-US" sz="17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0759">
                <a:tc>
                  <a:txBody>
                    <a:bodyPr/>
                    <a:lstStyle/>
                    <a:p>
                      <a:pPr algn="ctr"/>
                      <a:r>
                        <a:rPr lang="en-US" sz="1700" b="1" i="0" dirty="0" smtClean="0">
                          <a:latin typeface="Arial" panose="020B0604020202020204" pitchFamily="34" charset="0"/>
                          <a:cs typeface="Arial" panose="020B0604020202020204" pitchFamily="34" charset="0"/>
                        </a:rPr>
                        <a:t>y</a:t>
                      </a:r>
                      <a:endParaRPr lang="en-US" sz="1700" b="1" i="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700" dirty="0" smtClean="0"/>
                        <a:t>9</a:t>
                      </a:r>
                      <a:endParaRPr lang="en-US" sz="17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t>13</a:t>
                      </a:r>
                      <a:endParaRPr lang="en-US" sz="17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t>15</a:t>
                      </a:r>
                      <a:endParaRPr lang="en-US" sz="17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t>14</a:t>
                      </a:r>
                      <a:endParaRPr lang="en-US" sz="17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t>21</a:t>
                      </a:r>
                      <a:endParaRPr lang="en-US" sz="17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t>23</a:t>
                      </a:r>
                      <a:endParaRPr lang="en-US" sz="17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t>26</a:t>
                      </a:r>
                      <a:endParaRPr lang="en-US" sz="17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t>27</a:t>
                      </a:r>
                      <a:endParaRPr lang="en-US" sz="17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t>31</a:t>
                      </a:r>
                      <a:endParaRPr lang="en-US" sz="17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smtClean="0"/>
                        <a:t>22</a:t>
                      </a:r>
                      <a:endParaRPr lang="en-US" sz="17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2900698933"/>
              </p:ext>
            </p:extLst>
          </p:nvPr>
        </p:nvGraphicFramePr>
        <p:xfrm>
          <a:off x="2411760" y="4725144"/>
          <a:ext cx="6371870" cy="731520"/>
        </p:xfrm>
        <a:graphic>
          <a:graphicData uri="http://schemas.openxmlformats.org/drawingml/2006/table">
            <a:tbl>
              <a:tblPr firstRow="1" bandRow="1">
                <a:tableStyleId>{5940675A-B579-460E-94D1-54222C63F5DA}</a:tableStyleId>
              </a:tblPr>
              <a:tblGrid>
                <a:gridCol w="637187"/>
                <a:gridCol w="637187"/>
                <a:gridCol w="637187"/>
                <a:gridCol w="637187"/>
                <a:gridCol w="637187"/>
                <a:gridCol w="637187"/>
                <a:gridCol w="637187"/>
                <a:gridCol w="637187"/>
                <a:gridCol w="637187"/>
                <a:gridCol w="637187"/>
              </a:tblGrid>
              <a:tr h="1600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smtClean="0">
                          <a:latin typeface="Arial" panose="020B0604020202020204" pitchFamily="34" charset="0"/>
                          <a:cs typeface="Arial" panose="020B0604020202020204" pitchFamily="34" charset="0"/>
                        </a:rPr>
                        <a:t>x</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800" dirty="0" smtClean="0">
                          <a:latin typeface="Arial" panose="020B0604020202020204" pitchFamily="34" charset="0"/>
                          <a:cs typeface="Arial" panose="020B0604020202020204" pitchFamily="34" charset="0"/>
                        </a:rPr>
                        <a:t>3.0</a:t>
                      </a:r>
                      <a:endParaRPr lang="en-US" sz="18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3.2</a:t>
                      </a:r>
                      <a:endParaRPr lang="en-US" sz="18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3.5</a:t>
                      </a:r>
                      <a:endParaRPr lang="en-US" sz="18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3.7</a:t>
                      </a:r>
                      <a:endParaRPr lang="en-US" sz="18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4.0</a:t>
                      </a:r>
                      <a:endParaRPr lang="en-US" sz="18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4.8</a:t>
                      </a:r>
                      <a:endParaRPr lang="en-US" sz="18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5.0</a:t>
                      </a:r>
                      <a:endParaRPr lang="en-US" sz="18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5.5</a:t>
                      </a:r>
                      <a:endParaRPr lang="en-US" sz="18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6.0</a:t>
                      </a:r>
                      <a:endParaRPr lang="en-US" sz="180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3522">
                <a:tc>
                  <a:txBody>
                    <a:bodyPr/>
                    <a:lstStyle/>
                    <a:p>
                      <a:pPr algn="ctr"/>
                      <a:r>
                        <a:rPr lang="en-US" sz="1800" b="1" i="0" dirty="0" smtClean="0">
                          <a:latin typeface="Arial" panose="020B0604020202020204" pitchFamily="34" charset="0"/>
                          <a:cs typeface="Arial" panose="020B0604020202020204" pitchFamily="34" charset="0"/>
                        </a:rPr>
                        <a:t>y</a:t>
                      </a:r>
                      <a:endParaRPr lang="en-US" sz="1800" b="1" i="0"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endParaRPr lang="en-US" sz="16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6416" y="3168392"/>
            <a:ext cx="548640" cy="548640"/>
          </a:xfrm>
          <a:prstGeom prst="rect">
            <a:avLst/>
          </a:prstGeom>
        </p:spPr>
      </p:pic>
    </p:spTree>
    <p:extLst>
      <p:ext uri="{BB962C8B-B14F-4D97-AF65-F5344CB8AC3E}">
        <p14:creationId xmlns:p14="http://schemas.microsoft.com/office/powerpoint/2010/main" val="2761626482"/>
      </p:ext>
    </p:extLst>
  </p:cSld>
  <p:clrMapOvr>
    <a:masterClrMapping/>
  </p:clrMapOvr>
  <p:transition advClick="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045&quot;&gt;&lt;object type=&quot;3&quot; unique_id=&quot;10046&quot;&gt;&lt;property id=&quot;20148&quot; value=&quot;5&quot;/&gt;&lt;property id=&quot;20300&quot; value=&quot;Slide 1 - &amp;quot;Welcome&amp;quot;&quot;/&gt;&lt;property id=&quot;20307&quot; value=&quot;256&quot;/&gt;&lt;/object&gt;&lt;object type=&quot;3&quot; unique_id=&quot;10047&quot;&gt;&lt;property id=&quot;20148&quot; value=&quot;5&quot;/&gt;&lt;property id=&quot;20300&quot; value=&quot;Slide 2 - &amp;quot;Assignment Scenario&amp;quot;&quot;/&gt;&lt;property id=&quot;20307&quot; value=&quot;258&quot;/&gt;&lt;/object&gt;&lt;object type=&quot;3&quot; unique_id=&quot;10048&quot;&gt;&lt;property id=&quot;20148&quot; value=&quot;5&quot;/&gt;&lt;property id=&quot;20300&quot; value=&quot;Slide 3 - &amp;quot;Excel Sales Scenario&amp;quot;&quot;/&gt;&lt;property id=&quot;20307&quot; value=&quot;286&quot;/&gt;&lt;/object&gt;&lt;object type=&quot;3&quot; unique_id=&quot;10049&quot;&gt;&lt;property id=&quot;20148&quot; value=&quot;5&quot;/&gt;&lt;property id=&quot;20300&quot; value=&quot;Slide 4 - &amp;quot;Task 1 – Excel Sales Spreadsheet&amp;quot;&quot;/&gt;&lt;property id=&quot;20307&quot; value=&quot;287&quot;/&gt;&lt;/object&gt;&lt;object type=&quot;3&quot; unique_id=&quot;10050&quot;&gt;&lt;property id=&quot;20148&quot; value=&quot;5&quot;/&gt;&lt;property id=&quot;20300&quot; value=&quot;Slide 5 - &amp;quot;Task 2 – Excel Sales Spreadsheet&amp;quot;&quot;/&gt;&lt;property id=&quot;20307&quot; value=&quot;288&quot;/&gt;&lt;/object&gt;&lt;object type=&quot;3&quot; unique_id=&quot;10051&quot;&gt;&lt;property id=&quot;20148&quot; value=&quot;5&quot;/&gt;&lt;property id=&quot;20300&quot; value=&quot;Slide 6 - &amp;quot;Task 3 – Excel Sales Spreadsheet&amp;quot;&quot;/&gt;&lt;property id=&quot;20307&quot; value=&quot;289&quot;/&gt;&lt;/object&gt;&lt;object type=&quot;3&quot; unique_id=&quot;10052&quot;&gt;&lt;property id=&quot;20148&quot; value=&quot;5&quot;/&gt;&lt;property id=&quot;20300&quot; value=&quot;Slide 7 - &amp;quot;Task 4 – Excel Sales Spreadsheet&amp;quot;&quot;/&gt;&lt;property id=&quot;20307&quot; value=&quot;290&quot;/&gt;&lt;/object&gt;&lt;object type=&quot;3&quot; unique_id=&quot;10053&quot;&gt;&lt;property id=&quot;20148&quot; value=&quot;5&quot;/&gt;&lt;property id=&quot;20300&quot; value=&quot;Slide 8 - &amp;quot;Task 5 – Excel Sales Spreadsheet&amp;quot;&quot;/&gt;&lt;property id=&quot;20307&quot; value=&quot;291&quot;/&gt;&lt;/object&gt;&lt;object type=&quot;3&quot; unique_id=&quot;10054&quot;&gt;&lt;property id=&quot;20148&quot; value=&quot;5&quot;/&gt;&lt;property id=&quot;20300&quot; value=&quot;Slide 9 - &amp;quot;Task 6 – Excel Sales Spreadsheet&amp;quot;&quot;/&gt;&lt;property id=&quot;20307&quot; value=&quot;292&quot;/&gt;&lt;/object&gt;&lt;object type=&quot;3&quot; unique_id=&quot;10055&quot;&gt;&lt;property id=&quot;20148&quot; value=&quot;5&quot;/&gt;&lt;property id=&quot;20300&quot; value=&quot;Slide 10 - &amp;quot;Task 7 – Excel Sales Spreadsheet&amp;quot;&quot;/&gt;&lt;property id=&quot;20307&quot; value=&quot;294&quot;/&gt;&lt;/object&gt;&lt;object type=&quot;3&quot; unique_id=&quot;10056&quot;&gt;&lt;property id=&quot;20148&quot; value=&quot;5&quot;/&gt;&lt;property id=&quot;20300&quot; value=&quot;Slide 11 - &amp;quot;Task 8 – Excel Sales Spreadsheet&amp;quot;&quot;/&gt;&lt;property id=&quot;20307&quot; value=&quot;295&quot;/&gt;&lt;/object&gt;&lt;object type=&quot;3&quot; unique_id=&quot;10057&quot;&gt;&lt;property id=&quot;20148&quot; value=&quot;5&quot;/&gt;&lt;property id=&quot;20300&quot; value=&quot;Slide 12 - &amp;quot;Excel Tutorials – Click to View&amp;quot;&quot;/&gt;&lt;property id=&quot;20307&quot; value=&quot;332&quot;/&gt;&lt;/object&gt;&lt;object type=&quot;3&quot; unique_id=&quot;10058&quot;&gt;&lt;property id=&quot;20148&quot; value=&quot;5&quot;/&gt;&lt;property id=&quot;20300&quot; value=&quot;Slide 13 - &amp;quot;Excel Sales – Assessment (St/Ex/Ad)&amp;quot;&quot;/&gt;&lt;property id=&quot;20307&quot; value=&quot;297&quot;/&gt;&lt;/object&gt;&lt;object type=&quot;3&quot; unique_id=&quot;10059&quot;&gt;&lt;property id=&quot;20148&quot; value=&quot;5&quot;/&gt;&lt;property id=&quot;20300&quot; value=&quot;Slide 14 - &amp;quot;Excel Bookings Scenario&amp;quot;&quot;/&gt;&lt;property id=&quot;20307&quot; value=&quot;299&quot;/&gt;&lt;/object&gt;&lt;object type=&quot;3&quot; unique_id=&quot;10060&quot;&gt;&lt;property id=&quot;20148&quot; value=&quot;5&quot;/&gt;&lt;property id=&quot;20300&quot; value=&quot;Slide 15 - &amp;quot;Task 1 – Excel Bookings Spreadsheet&amp;quot;&quot;/&gt;&lt;property id=&quot;20307&quot; value=&quot;300&quot;/&gt;&lt;/object&gt;&lt;object type=&quot;3&quot; unique_id=&quot;10061&quot;&gt;&lt;property id=&quot;20148&quot; value=&quot;5&quot;/&gt;&lt;property id=&quot;20300&quot; value=&quot;Slide 16 - &amp;quot;Task 2 – Excel Bookings Spreadsheet&amp;quot;&quot;/&gt;&lt;property id=&quot;20307&quot; value=&quot;301&quot;/&gt;&lt;/object&gt;&lt;object type=&quot;3&quot; unique_id=&quot;10062&quot;&gt;&lt;property id=&quot;20148&quot; value=&quot;5&quot;/&gt;&lt;property id=&quot;20300&quot; value=&quot;Slide 17 - &amp;quot;Task 3 – Excel Bookings Spreadsheet&amp;quot;&quot;/&gt;&lt;property id=&quot;20307&quot; value=&quot;302&quot;/&gt;&lt;/object&gt;&lt;object type=&quot;3&quot; unique_id=&quot;10063&quot;&gt;&lt;property id=&quot;20148&quot; value=&quot;5&quot;/&gt;&lt;property id=&quot;20300&quot; value=&quot;Slide 18 - &amp;quot;Task 4 – Excel Bookings Spreadsheet&amp;quot;&quot;/&gt;&lt;property id=&quot;20307&quot; value=&quot;309&quot;/&gt;&lt;/object&gt;&lt;object type=&quot;3&quot; unique_id=&quot;10064&quot;&gt;&lt;property id=&quot;20148&quot; value=&quot;5&quot;/&gt;&lt;property id=&quot;20300&quot; value=&quot;Slide 19 - &amp;quot;Task 5 – Excel Bookings Spreadsheet&amp;quot;&quot;/&gt;&lt;property id=&quot;20307&quot; value=&quot;304&quot;/&gt;&lt;/object&gt;&lt;object type=&quot;3&quot; unique_id=&quot;10065&quot;&gt;&lt;property id=&quot;20148&quot; value=&quot;5&quot;/&gt;&lt;property id=&quot;20300&quot; value=&quot;Slide 20 - &amp;quot;Task 6 – Excel Bookings Spreadsheet&amp;quot;&quot;/&gt;&lt;property id=&quot;20307&quot; value=&quot;305&quot;/&gt;&lt;/object&gt;&lt;object type=&quot;3&quot; unique_id=&quot;10066&quot;&gt;&lt;property id=&quot;20148&quot; value=&quot;5&quot;/&gt;&lt;property id=&quot;20300&quot; value=&quot;Slide 21 - &amp;quot;Task 7 – Excel Bookings Spreadsheet&amp;quot;&quot;/&gt;&lt;property id=&quot;20307&quot; value=&quot;306&quot;/&gt;&lt;/object&gt;&lt;object type=&quot;3&quot; unique_id=&quot;10067&quot;&gt;&lt;property id=&quot;20148&quot; value=&quot;5&quot;/&gt;&lt;property id=&quot;20300&quot; value=&quot;Slide 22 - &amp;quot;Task 8 – Excel Bookings Spreadsheet&amp;quot;&quot;/&gt;&lt;property id=&quot;20307&quot; value=&quot;307&quot;/&gt;&lt;/object&gt;&lt;object type=&quot;3&quot; unique_id=&quot;10068&quot;&gt;&lt;property id=&quot;20148&quot; value=&quot;5&quot;/&gt;&lt;property id=&quot;20300&quot; value=&quot;Slide 23 - &amp;quot;Excel Tutorials – Click to View&amp;quot;&quot;/&gt;&lt;property id=&quot;20307&quot; value=&quot;334&quot;/&gt;&lt;/object&gt;&lt;object type=&quot;3&quot; unique_id=&quot;10069&quot;&gt;&lt;property id=&quot;20148&quot; value=&quot;5&quot;/&gt;&lt;property id=&quot;20300&quot; value=&quot;Slide 24 - &amp;quot;Excel Bookings – Assessment (St/Ex/Ad)&amp;quot;&quot;/&gt;&lt;property id=&quot;20307&quot; value=&quot;308&quot;/&gt;&lt;/object&gt;&lt;object type=&quot;3&quot; unique_id=&quot;10070&quot;&gt;&lt;property id=&quot;20148&quot; value=&quot;5&quot;/&gt;&lt;property id=&quot;20300&quot; value=&quot;Slide 25 - &amp;quot;Graphics Scenario&amp;quot;&quot;/&gt;&lt;property id=&quot;20307&quot; value=&quot;310&quot;/&gt;&lt;/object&gt;&lt;object type=&quot;3&quot; unique_id=&quot;10071&quot;&gt;&lt;property id=&quot;20148&quot; value=&quot;5&quot;/&gt;&lt;property id=&quot;20300&quot; value=&quot;Slide 26 - &amp;quot;Task 1 – Bitmap Montage&amp;quot;&quot;/&gt;&lt;property id=&quot;20307&quot; value=&quot;311&quot;/&gt;&lt;/object&gt;&lt;object type=&quot;3&quot; unique_id=&quot;10072&quot;&gt;&lt;property id=&quot;20148&quot; value=&quot;5&quot;/&gt;&lt;property id=&quot;20300&quot; value=&quot;Slide 27 - &amp;quot;Task 2 – Bitmap Montage&amp;quot;&quot;/&gt;&lt;property id=&quot;20307&quot; value=&quot;312&quot;/&gt;&lt;/object&gt;&lt;object type=&quot;3&quot; unique_id=&quot;10073&quot;&gt;&lt;property id=&quot;20148&quot; value=&quot;5&quot;/&gt;&lt;property id=&quot;20300&quot; value=&quot;Slide 28 - &amp;quot;Task 3 – Bitmap Montage&amp;quot;&quot;/&gt;&lt;property id=&quot;20307&quot; value=&quot;313&quot;/&gt;&lt;/object&gt;&lt;object type=&quot;3&quot; unique_id=&quot;10074&quot;&gt;&lt;property id=&quot;20148&quot; value=&quot;5&quot;/&gt;&lt;property id=&quot;20300&quot; value=&quot;Slide 29 - &amp;quot;Task 4 – Bitmap Montage&amp;quot;&quot;/&gt;&lt;property id=&quot;20307&quot; value=&quot;314&quot;/&gt;&lt;/object&gt;&lt;object type=&quot;3&quot; unique_id=&quot;10075&quot;&gt;&lt;property id=&quot;20148&quot; value=&quot;5&quot;/&gt;&lt;property id=&quot;20300&quot; value=&quot;Slide 30 - &amp;quot;Task 5 – Vector Map&amp;quot;&quot;/&gt;&lt;property id=&quot;20307&quot; value=&quot;315&quot;/&gt;&lt;/object&gt;&lt;object type=&quot;3&quot; unique_id=&quot;10076&quot;&gt;&lt;property id=&quot;20148&quot; value=&quot;5&quot;/&gt;&lt;property id=&quot;20300&quot; value=&quot;Slide 31 - &amp;quot;Task 6 – Vector Map&amp;quot;&quot;/&gt;&lt;property id=&quot;20307&quot; value=&quot;316&quot;/&gt;&lt;/object&gt;&lt;object type=&quot;3&quot; unique_id=&quot;10077&quot;&gt;&lt;property id=&quot;20148&quot; value=&quot;5&quot;/&gt;&lt;property id=&quot;20300&quot; value=&quot;Slide 32 - &amp;quot;Task 7 – Vector Map&amp;quot;&quot;/&gt;&lt;property id=&quot;20307&quot; value=&quot;317&quot;/&gt;&lt;/object&gt;&lt;object type=&quot;3&quot; unique_id=&quot;10078&quot;&gt;&lt;property id=&quot;20148&quot; value=&quot;5&quot;/&gt;&lt;property id=&quot;20300&quot; value=&quot;Slide 33 - &amp;quot;Task 8 – Graphics&amp;quot;&quot;/&gt;&lt;property id=&quot;20307&quot; value=&quot;318&quot;/&gt;&lt;/object&gt;&lt;object type=&quot;3&quot; unique_id=&quot;10079&quot;&gt;&lt;property id=&quot;20148&quot; value=&quot;5&quot;/&gt;&lt;property id=&quot;20300&quot; value=&quot;Slide 34 - &amp;quot;Task 9 – Graphics&amp;quot;&quot;/&gt;&lt;property id=&quot;20307&quot; value=&quot;321&quot;/&gt;&lt;/object&gt;&lt;object type=&quot;3&quot; unique_id=&quot;10080&quot;&gt;&lt;property id=&quot;20148&quot; value=&quot;5&quot;/&gt;&lt;property id=&quot;20300&quot; value=&quot;Slide 35 - &amp;quot;Graphics – Assessment (St/Ex/Ad)&amp;quot;&quot;/&gt;&lt;property id=&quot;20307&quot; value=&quot;319&quot;/&gt;&lt;/object&gt;&lt;object type=&quot;3&quot; unique_id=&quot;10081&quot;&gt;&lt;property id=&quot;20148&quot; value=&quot;5&quot;/&gt;&lt;property id=&quot;20300&quot; value=&quot;Slide 36 - &amp;quot;E-Safety Scenario&amp;quot;&quot;/&gt;&lt;property id=&quot;20307&quot; value=&quot;322&quot;/&gt;&lt;/object&gt;&lt;object type=&quot;3&quot; unique_id=&quot;10082&quot;&gt;&lt;property id=&quot;20148&quot; value=&quot;5&quot;/&gt;&lt;property id=&quot;20300&quot; value=&quot;Slide 37 - &amp;quot;Task 1 – E-Safety&amp;quot;&quot;/&gt;&lt;property id=&quot;20307&quot; value=&quot;323&quot;/&gt;&lt;/object&gt;&lt;object type=&quot;3&quot; unique_id=&quot;10083&quot;&gt;&lt;property id=&quot;20148&quot; value=&quot;5&quot;/&gt;&lt;property id=&quot;20300&quot; value=&quot;Slide 38 - &amp;quot;Task 2 – E-Safety&amp;quot;&quot;/&gt;&lt;property id=&quot;20307&quot; value=&quot;324&quot;/&gt;&lt;/object&gt;&lt;object type=&quot;3&quot; unique_id=&quot;10084&quot;&gt;&lt;property id=&quot;20148&quot; value=&quot;5&quot;/&gt;&lt;property id=&quot;20300&quot; value=&quot;Slide 39 - &amp;quot;Task 3 – E-Safety&amp;quot;&quot;/&gt;&lt;property id=&quot;20307&quot; value=&quot;325&quot;/&gt;&lt;/object&gt;&lt;object type=&quot;3&quot; unique_id=&quot;10085&quot;&gt;&lt;property id=&quot;20148&quot; value=&quot;5&quot;/&gt;&lt;property id=&quot;20300&quot; value=&quot;Slide 40 - &amp;quot;Task 4 – E-Safety&amp;quot;&quot;/&gt;&lt;property id=&quot;20307&quot; value=&quot;326&quot;/&gt;&lt;/object&gt;&lt;object type=&quot;3&quot; unique_id=&quot;10086&quot;&gt;&lt;property id=&quot;20148&quot; value=&quot;5&quot;/&gt;&lt;property id=&quot;20300&quot; value=&quot;Slide 41 - &amp;quot;Task 5 – E-Safety&amp;quot;&quot;/&gt;&lt;property id=&quot;20307&quot; value=&quot;327&quot;/&gt;&lt;/object&gt;&lt;object type=&quot;3&quot; unique_id=&quot;10087&quot;&gt;&lt;property id=&quot;20148&quot; value=&quot;5&quot;/&gt;&lt;property id=&quot;20300&quot; value=&quot;Slide 42 - &amp;quot;Task 6 – E-Safety&amp;quot;&quot;/&gt;&lt;property id=&quot;20307&quot; value=&quot;328&quot;/&gt;&lt;/object&gt;&lt;object type=&quot;3&quot; unique_id=&quot;10088&quot;&gt;&lt;property id=&quot;20148&quot; value=&quot;5&quot;/&gt;&lt;property id=&quot;20300&quot; value=&quot;Slide 43 - &amp;quot;Task 7 – E-Safety&amp;quot;&quot;/&gt;&lt;property id=&quot;20307&quot; value=&quot;329&quot;/&gt;&lt;/object&gt;&lt;object type=&quot;3&quot; unique_id=&quot;10089&quot;&gt;&lt;property id=&quot;20148&quot; value=&quot;5&quot;/&gt;&lt;property id=&quot;20300&quot; value=&quot;Slide 44 - &amp;quot;E-Safety – Assessment (St/Ex/Ad)&amp;quot;&quot;/&gt;&lt;property id=&quot;20307&quot; value=&quot;331&quot;/&gt;&lt;/object&gt;&lt;/object&gt;&lt;object type=&quot;8&quot; unique_id=&quot;10135&quot;&gt;&lt;/object&gt;&lt;/object&gt;&lt;/database&gt;"/>
  <p:tag name="SECTOMILLISECCONVERTED" val="1"/>
  <p:tag name="ISPRING_RESOURCE_PATHS_HASH_2" val="08f788787bcb7a4d543d064184e3ed8f8a1ad1a"/>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nderoth">
  <a:themeElements>
    <a:clrScheme name="Custom 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A0AEC"/>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03C8A099435F469B82EC500073A18D" ma:contentTypeVersion="0" ma:contentTypeDescription="Create a new document." ma:contentTypeScope="" ma:versionID="db11316f7499926a5aef36baba7827a0">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6A05FF-1C8D-47AA-A52A-FF79015719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76DD945F-B7B0-4691-A0D0-E2EAD6DA23B3}">
  <ds:schemaRefs>
    <ds:schemaRef ds:uri="http://schemas.microsoft.com/office/2006/metadata/properties"/>
    <ds:schemaRef ds:uri="http://purl.org/dc/terms/"/>
    <ds:schemaRef ds:uri="http://schemas.microsoft.com/office/2006/documentManagement/types"/>
    <ds:schemaRef ds:uri="http://www.w3.org/XML/1998/namespace"/>
    <ds:schemaRef ds:uri="http://schemas.openxmlformats.org/package/2006/metadata/core-properties"/>
    <ds:schemaRef ds:uri="http://purl.org/dc/dcmitype/"/>
    <ds:schemaRef ds:uri="http://purl.org/dc/elements/1.1/"/>
  </ds:schemaRefs>
</ds:datastoreItem>
</file>

<file path=customXml/itemProps3.xml><?xml version="1.0" encoding="utf-8"?>
<ds:datastoreItem xmlns:ds="http://schemas.openxmlformats.org/officeDocument/2006/customXml" ds:itemID="{E5A8F797-114D-47DC-A43E-E9D7D88718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110331</TotalTime>
  <Words>9166</Words>
  <Application>Microsoft Office PowerPoint</Application>
  <PresentationFormat>On-screen Show (4:3)</PresentationFormat>
  <Paragraphs>1833</Paragraphs>
  <Slides>163</Slides>
  <Notes>163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163</vt:i4>
      </vt:variant>
    </vt:vector>
  </HeadingPairs>
  <TitlesOfParts>
    <vt:vector size="177" baseType="lpstr">
      <vt:lpstr>Arial</vt:lpstr>
      <vt:lpstr>Arial</vt:lpstr>
      <vt:lpstr>Calibri</vt:lpstr>
      <vt:lpstr>Cambria</vt:lpstr>
      <vt:lpstr>Cambria Math</vt:lpstr>
      <vt:lpstr>Comic Sans MS</vt:lpstr>
      <vt:lpstr>Lucida Sans Unicode</vt:lpstr>
      <vt:lpstr>Times New Roman</vt:lpstr>
      <vt:lpstr>Verdana</vt:lpstr>
      <vt:lpstr>Webdings</vt:lpstr>
      <vt:lpstr>Wingdings</vt:lpstr>
      <vt:lpstr>Wingdings 2</vt:lpstr>
      <vt:lpstr>Wingdings 3</vt:lpstr>
      <vt:lpstr>Enderoth</vt:lpstr>
      <vt:lpstr>PowerPoint Presentation</vt:lpstr>
      <vt:lpstr>Contents</vt:lpstr>
      <vt:lpstr>Contents</vt:lpstr>
      <vt:lpstr>Contents</vt:lpstr>
      <vt:lpstr>Contents</vt:lpstr>
      <vt:lpstr>6 – Prior Knowledge Check</vt:lpstr>
      <vt:lpstr>6 – Prior Knowledge Check</vt:lpstr>
      <vt:lpstr>6 – Prior Knowledge Check</vt:lpstr>
      <vt:lpstr>6 – Prior Knowledge Check</vt:lpstr>
      <vt:lpstr>6 – Prior Knowledge Check</vt:lpstr>
      <vt:lpstr>6 – Prior Knowledge Check</vt:lpstr>
      <vt:lpstr>6 – Prior Knowledge Check</vt:lpstr>
      <vt:lpstr>6.1 – Linear graphs</vt:lpstr>
      <vt:lpstr>6.1 – Linear graphs</vt:lpstr>
      <vt:lpstr>6.1 – Linear graphs</vt:lpstr>
      <vt:lpstr>6.1 – Linear graphs</vt:lpstr>
      <vt:lpstr>6.1 – Linear graphs</vt:lpstr>
      <vt:lpstr>6.1 – Linear graphs</vt:lpstr>
      <vt:lpstr>6.1 – Linear graphs</vt:lpstr>
      <vt:lpstr>6.1 – Linear graphs</vt:lpstr>
      <vt:lpstr>6.1 – Linear graphs</vt:lpstr>
      <vt:lpstr>6.1 – Linear graphs</vt:lpstr>
      <vt:lpstr>6.2 – More Linear graphs</vt:lpstr>
      <vt:lpstr>6.2 – More Linear graphs</vt:lpstr>
      <vt:lpstr>6.2 – More Linear graphs</vt:lpstr>
      <vt:lpstr>6.2 – More Linear graphs</vt:lpstr>
      <vt:lpstr>6.2 – More Linear graphs</vt:lpstr>
      <vt:lpstr>6.2 – More Linear graphs</vt:lpstr>
      <vt:lpstr>6.2 – More Linear graphs</vt:lpstr>
      <vt:lpstr>6.2 – More Linear graphs</vt:lpstr>
      <vt:lpstr>6.2 – More Linear graphs</vt:lpstr>
      <vt:lpstr>6.2 – More Linear graphs</vt:lpstr>
      <vt:lpstr>6.2 – More Linear graphs</vt:lpstr>
      <vt:lpstr>6.2 – More Linear graphs</vt:lpstr>
      <vt:lpstr>6.3 – Graphing Rates of Change</vt:lpstr>
      <vt:lpstr>6.3 – Graphing Rates of Change</vt:lpstr>
      <vt:lpstr>6.3 – Graphing Rates of Change</vt:lpstr>
      <vt:lpstr>6.3 – Graphing Rates of Change</vt:lpstr>
      <vt:lpstr>6.3 – Graphing Rates of Change</vt:lpstr>
      <vt:lpstr>6.3 – Graphing Rates of Change</vt:lpstr>
      <vt:lpstr>6.3 – Graphing Rates of Change</vt:lpstr>
      <vt:lpstr>6.3 – Graphing Rates of Change</vt:lpstr>
      <vt:lpstr>6.3 – Graphing Rates of Change</vt:lpstr>
      <vt:lpstr>6.3 – Graphing Rates of Change</vt:lpstr>
      <vt:lpstr>6.3 – Graphing Rates of Change</vt:lpstr>
      <vt:lpstr>6.3 – Graphing Rates of Change</vt:lpstr>
      <vt:lpstr>6.3 – Graphing Rates of Change</vt:lpstr>
      <vt:lpstr>6.3 – Graphing Rates of Change</vt:lpstr>
      <vt:lpstr>6.4 – Real-life Graphs</vt:lpstr>
      <vt:lpstr>6.4 – Real-life Graphs</vt:lpstr>
      <vt:lpstr>6.4 – Real-life Graphs</vt:lpstr>
      <vt:lpstr>6.4 – Real-life Graphs</vt:lpstr>
      <vt:lpstr>6.4 – Real-life Graphs</vt:lpstr>
      <vt:lpstr>6.4 – Real-life Graphs</vt:lpstr>
      <vt:lpstr>6.4 – Real-life Graphs</vt:lpstr>
      <vt:lpstr>6.4 – Real-life Graphs</vt:lpstr>
      <vt:lpstr>6.4 – Real-life Graphs</vt:lpstr>
      <vt:lpstr>6.4 – Real-life Graphs</vt:lpstr>
      <vt:lpstr>6.4 – Real-life Graphs</vt:lpstr>
      <vt:lpstr>6.4 – Real-life Graphs</vt:lpstr>
      <vt:lpstr>6.5 – Line Segments</vt:lpstr>
      <vt:lpstr>6.5 – Line Segments</vt:lpstr>
      <vt:lpstr>6.5 – Line Segments</vt:lpstr>
      <vt:lpstr>6.5 – Line Segments</vt:lpstr>
      <vt:lpstr>6.5 – Line Segments</vt:lpstr>
      <vt:lpstr>6.5 – Line Segments</vt:lpstr>
      <vt:lpstr>6.5 – Line Segments</vt:lpstr>
      <vt:lpstr>6.5 – Line Segments</vt:lpstr>
      <vt:lpstr>6.5 – Line Segments</vt:lpstr>
      <vt:lpstr>6.6 – Quadratic Graphs</vt:lpstr>
      <vt:lpstr>6.6 – Quadratic Graphs</vt:lpstr>
      <vt:lpstr>6.6 – Quadratic Graphs</vt:lpstr>
      <vt:lpstr>6.6 – Quadratic Graphs</vt:lpstr>
      <vt:lpstr>6.6 – Quadratic Graphs</vt:lpstr>
      <vt:lpstr>6.6 – Quadratic Graphs</vt:lpstr>
      <vt:lpstr>6.6 – Quadratic Graphs</vt:lpstr>
      <vt:lpstr>6.6 – Quadratic Graphs</vt:lpstr>
      <vt:lpstr>6.6 – Quadratic Graphs</vt:lpstr>
      <vt:lpstr>6.6 – Quadratic Graphs</vt:lpstr>
      <vt:lpstr>6.6 – Quadratic Graphs</vt:lpstr>
      <vt:lpstr>6.6 – Quadratic Graphs</vt:lpstr>
      <vt:lpstr>6.6 – Quadratic Graphs</vt:lpstr>
      <vt:lpstr>6.6 – Quadratic Graphs</vt:lpstr>
      <vt:lpstr>6.7 – Cubic and Reciprocal Graphs</vt:lpstr>
      <vt:lpstr>6.7 – Cubic and Reciprocal Graphs</vt:lpstr>
      <vt:lpstr>6.7 – Cubic and Reciprocal Graphs</vt:lpstr>
      <vt:lpstr>6.7 – Cubic and Reciprocal Graphs</vt:lpstr>
      <vt:lpstr>6.7 – Cubic and Reciprocal Graphs</vt:lpstr>
      <vt:lpstr>6.7 – Cubic and Reciprocal Graphs</vt:lpstr>
      <vt:lpstr>6.7 – Cubic and Reciprocal Graphs</vt:lpstr>
      <vt:lpstr>6.7 – Cubic and Reciprocal Graphs</vt:lpstr>
      <vt:lpstr>6.7 – Cubic and Reciprocal Graphs</vt:lpstr>
      <vt:lpstr>6.7 – Cubic and Reciprocal Graphs</vt:lpstr>
      <vt:lpstr>6.7 – Cubic and Reciprocal Graphs</vt:lpstr>
      <vt:lpstr>6.8 – More graphs</vt:lpstr>
      <vt:lpstr>6.8 – More graphs</vt:lpstr>
      <vt:lpstr>6.8 – More graphs</vt:lpstr>
      <vt:lpstr>6.8 – More graphs</vt:lpstr>
      <vt:lpstr>6.8 – More graphs</vt:lpstr>
      <vt:lpstr>6.8 – More graphs</vt:lpstr>
      <vt:lpstr>6.8 – More graphs</vt:lpstr>
      <vt:lpstr>6.8 – More graphs</vt:lpstr>
      <vt:lpstr>6.8 – More graphs</vt:lpstr>
      <vt:lpstr>6.8 – More graphs</vt:lpstr>
      <vt:lpstr>6 – Problem-solving: Profit parabolas</vt:lpstr>
      <vt:lpstr>6 – Problem-solving: Profit parabolas</vt:lpstr>
      <vt:lpstr>6 – Problem-solving: Profit parabolas</vt:lpstr>
      <vt:lpstr>6 – Problem-solving: Profit parabolas</vt:lpstr>
      <vt:lpstr>6 – Check up</vt:lpstr>
      <vt:lpstr>6 – Check up</vt:lpstr>
      <vt:lpstr>6 – Check up</vt:lpstr>
      <vt:lpstr>6 – Check up</vt:lpstr>
      <vt:lpstr>6 – Check up</vt:lpstr>
      <vt:lpstr>6 – Check up</vt:lpstr>
      <vt:lpstr>6 – Check up</vt:lpstr>
      <vt:lpstr>6 – Check up</vt:lpstr>
      <vt:lpstr>6 – Check up</vt:lpstr>
      <vt:lpstr>6 – Check up</vt:lpstr>
      <vt:lpstr>6 – Strengthen</vt:lpstr>
      <vt:lpstr>6 – Strengthen</vt:lpstr>
      <vt:lpstr>6 – Strengthen</vt:lpstr>
      <vt:lpstr>6 – Strengthen</vt:lpstr>
      <vt:lpstr>6 – Strengthen</vt:lpstr>
      <vt:lpstr>6 – Strengthen</vt:lpstr>
      <vt:lpstr>6 – Strengthen</vt:lpstr>
      <vt:lpstr>6 – Strengthen</vt:lpstr>
      <vt:lpstr>6 – Strengthen</vt:lpstr>
      <vt:lpstr>6 – Strengthen</vt:lpstr>
      <vt:lpstr>6 – Strengthen</vt:lpstr>
      <vt:lpstr>6 – Strengthen</vt:lpstr>
      <vt:lpstr>6 – Strengthen</vt:lpstr>
      <vt:lpstr>6 – Strengthen</vt:lpstr>
      <vt:lpstr>6 – Strengthen</vt:lpstr>
      <vt:lpstr>6 – Strengthen</vt:lpstr>
      <vt:lpstr>6 – Strengthen</vt:lpstr>
      <vt:lpstr>6 – Extend</vt:lpstr>
      <vt:lpstr>6 – Extend</vt:lpstr>
      <vt:lpstr>6 – Extend</vt:lpstr>
      <vt:lpstr>6 – Extend</vt:lpstr>
      <vt:lpstr>6 – Extend</vt:lpstr>
      <vt:lpstr>6 – Extend</vt:lpstr>
      <vt:lpstr>6 – Extend</vt:lpstr>
      <vt:lpstr>6 – Extend</vt:lpstr>
      <vt:lpstr>6 – Extend</vt:lpstr>
      <vt:lpstr>6 – Extend</vt:lpstr>
      <vt:lpstr>6 – Extend</vt:lpstr>
      <vt:lpstr>6 – Extend</vt:lpstr>
      <vt:lpstr>6 – Extend</vt:lpstr>
      <vt:lpstr>6 – Knowledge Check</vt:lpstr>
      <vt:lpstr>6 – Knowledge Check</vt:lpstr>
      <vt:lpstr>6 – Knowledge Check</vt:lpstr>
      <vt:lpstr>6 – Knowledge Check</vt:lpstr>
      <vt:lpstr>6 – Knowledge Check</vt:lpstr>
      <vt:lpstr>6 – Unit Test</vt:lpstr>
      <vt:lpstr>6 – Unit Test</vt:lpstr>
      <vt:lpstr>6 – Unit Test</vt:lpstr>
      <vt:lpstr>6 – Unit Test</vt:lpstr>
      <vt:lpstr>6 – Unit Test</vt:lpstr>
      <vt:lpstr>6 – Unit Test</vt:lpstr>
      <vt:lpstr>6 – Unit Test</vt:lpstr>
      <vt:lpstr>6 – Unit Test</vt:lpstr>
      <vt:lpstr>6 – Unit Test</vt:lpstr>
      <vt:lpstr>6 – Unit Test</vt:lpstr>
    </vt:vector>
  </TitlesOfParts>
  <Manager>Enderoth</Manager>
  <Company>Brooke Weston CTC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09 - Mathematics - Unit 6</dc:title>
  <dc:subject>Travel and Tourism</dc:subject>
  <dc:creator>Enderoth</dc:creator>
  <cp:keywords>2</cp:keywords>
  <cp:lastModifiedBy>Enderoth</cp:lastModifiedBy>
  <cp:revision>3426</cp:revision>
  <cp:lastPrinted>2014-01-22T18:25:48Z</cp:lastPrinted>
  <dcterms:created xsi:type="dcterms:W3CDTF">2008-03-12T11:01:44Z</dcterms:created>
  <dcterms:modified xsi:type="dcterms:W3CDTF">2018-11-22T20:17:34Z</dcterms:modified>
  <cp:category>Unit 01</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0x0101006303C8A099435F469B82EC500073A18D</vt:lpwstr>
  </property>
  <property fmtid="{D5CDD505-2E9C-101B-9397-08002B2CF9AE}" pid="3" name="Unit">
    <vt:lpwstr>U1</vt:lpwstr>
  </property>
</Properties>
</file>